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4" r:id="rId5"/>
    <p:sldId id="259" r:id="rId6"/>
    <p:sldId id="260" r:id="rId7"/>
    <p:sldId id="285" r:id="rId8"/>
    <p:sldId id="286" r:id="rId9"/>
    <p:sldId id="287" r:id="rId10"/>
    <p:sldId id="288" r:id="rId11"/>
    <p:sldId id="261" r:id="rId12"/>
    <p:sldId id="293" r:id="rId13"/>
    <p:sldId id="294" r:id="rId14"/>
    <p:sldId id="298" r:id="rId15"/>
    <p:sldId id="297" r:id="rId16"/>
    <p:sldId id="295" r:id="rId17"/>
    <p:sldId id="278" r:id="rId18"/>
    <p:sldId id="289" r:id="rId19"/>
    <p:sldId id="290" r:id="rId20"/>
    <p:sldId id="279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0" autoAdjust="0"/>
  </p:normalViewPr>
  <p:slideViewPr>
    <p:cSldViewPr snapToGrid="0"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204FC-E926-44C8-87D7-4274A8A2E313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7419-1FF0-42C8-BE11-EFBA5B5030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16645-BD99-4B33-8FC5-DC380EFB3341}" type="slidenum">
              <a:rPr lang="ar-SY"/>
              <a:pPr/>
              <a:t>15</a:t>
            </a:fld>
            <a:endParaRPr lang="en-GB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228600"/>
            <a:ext cx="82851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2438" y="1885950"/>
            <a:ext cx="8178800" cy="4171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0937F-9775-4F25-8D57-55D49321CAA3}" type="slidenum">
              <a:rPr lang="ar-SY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D4BC-516B-4F6E-986C-A35C107AAB9B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857224" y="857232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>
                <a:solidFill>
                  <a:srgbClr val="FF0000"/>
                </a:solidFill>
              </a:rPr>
              <a:t>Graphs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642910" y="214290"/>
            <a:ext cx="75009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Data Structures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71406" y="635795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Relevant Book Section(s): 8.1, 8.2, 8.3, 8.4</a:t>
            </a:r>
          </a:p>
        </p:txBody>
      </p:sp>
      <p:pic>
        <p:nvPicPr>
          <p:cNvPr id="19458" name="Picture 2" descr="http://relenet.com/images/social-network_illu_farbi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981" y="2088060"/>
            <a:ext cx="571500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شكل بيضاوي 4"/>
          <p:cNvSpPr/>
          <p:nvPr/>
        </p:nvSpPr>
        <p:spPr>
          <a:xfrm>
            <a:off x="1733550" y="504825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2190750" y="349567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شكل بيضاوي 6"/>
          <p:cNvSpPr/>
          <p:nvPr/>
        </p:nvSpPr>
        <p:spPr>
          <a:xfrm>
            <a:off x="2266950" y="292417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شكل بيضاوي 7"/>
          <p:cNvSpPr/>
          <p:nvPr/>
        </p:nvSpPr>
        <p:spPr>
          <a:xfrm>
            <a:off x="2133600" y="191452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شكل بيضاوي 8"/>
          <p:cNvSpPr/>
          <p:nvPr/>
        </p:nvSpPr>
        <p:spPr>
          <a:xfrm>
            <a:off x="2695575" y="155257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شكل بيضاوي 9"/>
          <p:cNvSpPr/>
          <p:nvPr/>
        </p:nvSpPr>
        <p:spPr>
          <a:xfrm>
            <a:off x="1343025" y="318135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شكل بيضاوي 10"/>
          <p:cNvSpPr/>
          <p:nvPr/>
        </p:nvSpPr>
        <p:spPr>
          <a:xfrm>
            <a:off x="1266825" y="236220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شكل بيضاوي 11"/>
          <p:cNvSpPr/>
          <p:nvPr/>
        </p:nvSpPr>
        <p:spPr>
          <a:xfrm>
            <a:off x="2000250" y="604837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شكل بيضاوي 12"/>
          <p:cNvSpPr/>
          <p:nvPr/>
        </p:nvSpPr>
        <p:spPr>
          <a:xfrm>
            <a:off x="1476375" y="618172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شكل بيضاوي 15"/>
          <p:cNvSpPr/>
          <p:nvPr/>
        </p:nvSpPr>
        <p:spPr>
          <a:xfrm>
            <a:off x="3829050" y="376237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شكل بيضاوي 16"/>
          <p:cNvSpPr/>
          <p:nvPr/>
        </p:nvSpPr>
        <p:spPr>
          <a:xfrm>
            <a:off x="5829300" y="268605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شكل بيضاوي 17"/>
          <p:cNvSpPr/>
          <p:nvPr/>
        </p:nvSpPr>
        <p:spPr>
          <a:xfrm>
            <a:off x="6429375" y="112395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شكل بيضاوي 18"/>
          <p:cNvSpPr/>
          <p:nvPr/>
        </p:nvSpPr>
        <p:spPr>
          <a:xfrm>
            <a:off x="6915150" y="47625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رابط مستقيم 20"/>
          <p:cNvCxnSpPr>
            <a:stCxn id="9" idx="6"/>
            <a:endCxn id="18" idx="2"/>
          </p:cNvCxnSpPr>
          <p:nvPr/>
        </p:nvCxnSpPr>
        <p:spPr>
          <a:xfrm flipV="1">
            <a:off x="2895600" y="1223963"/>
            <a:ext cx="3533775" cy="4286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مستقيم 21"/>
          <p:cNvCxnSpPr>
            <a:stCxn id="8" idx="7"/>
            <a:endCxn id="9" idx="3"/>
          </p:cNvCxnSpPr>
          <p:nvPr/>
        </p:nvCxnSpPr>
        <p:spPr>
          <a:xfrm rot="5400000" flipH="1" flipV="1">
            <a:off x="2404345" y="1623295"/>
            <a:ext cx="220511" cy="42053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مستقيم 24"/>
          <p:cNvCxnSpPr>
            <a:stCxn id="11" idx="6"/>
            <a:endCxn id="8" idx="3"/>
          </p:cNvCxnSpPr>
          <p:nvPr/>
        </p:nvCxnSpPr>
        <p:spPr>
          <a:xfrm flipV="1">
            <a:off x="1466850" y="2085257"/>
            <a:ext cx="696043" cy="3769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مستقيم 28"/>
          <p:cNvCxnSpPr>
            <a:stCxn id="11" idx="4"/>
            <a:endCxn id="10" idx="0"/>
          </p:cNvCxnSpPr>
          <p:nvPr/>
        </p:nvCxnSpPr>
        <p:spPr>
          <a:xfrm rot="16200000" flipH="1">
            <a:off x="1095376" y="2833687"/>
            <a:ext cx="619125" cy="76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رابط مستقيم 31"/>
          <p:cNvCxnSpPr>
            <a:stCxn id="8" idx="4"/>
            <a:endCxn id="7" idx="0"/>
          </p:cNvCxnSpPr>
          <p:nvPr/>
        </p:nvCxnSpPr>
        <p:spPr>
          <a:xfrm rot="16200000" flipH="1">
            <a:off x="1895476" y="2452687"/>
            <a:ext cx="809625" cy="1333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مستقيم 34"/>
          <p:cNvCxnSpPr>
            <a:stCxn id="10" idx="5"/>
            <a:endCxn id="6" idx="2"/>
          </p:cNvCxnSpPr>
          <p:nvPr/>
        </p:nvCxnSpPr>
        <p:spPr>
          <a:xfrm rot="16200000" flipH="1">
            <a:off x="1730450" y="3135388"/>
            <a:ext cx="243606" cy="67699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مستقيم 37"/>
          <p:cNvCxnSpPr>
            <a:stCxn id="6" idx="6"/>
            <a:endCxn id="16" idx="2"/>
          </p:cNvCxnSpPr>
          <p:nvPr/>
        </p:nvCxnSpPr>
        <p:spPr>
          <a:xfrm>
            <a:off x="2390775" y="3595688"/>
            <a:ext cx="1438275" cy="2667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مستقيم 40"/>
          <p:cNvCxnSpPr>
            <a:stCxn id="5" idx="6"/>
            <a:endCxn id="16" idx="3"/>
          </p:cNvCxnSpPr>
          <p:nvPr/>
        </p:nvCxnSpPr>
        <p:spPr>
          <a:xfrm flipV="1">
            <a:off x="1933575" y="3933107"/>
            <a:ext cx="1924768" cy="12151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مستقيم 43"/>
          <p:cNvCxnSpPr>
            <a:stCxn id="5" idx="4"/>
            <a:endCxn id="12" idx="0"/>
          </p:cNvCxnSpPr>
          <p:nvPr/>
        </p:nvCxnSpPr>
        <p:spPr>
          <a:xfrm rot="16200000" flipH="1">
            <a:off x="1566863" y="5514975"/>
            <a:ext cx="800100" cy="2667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مستقيم 46"/>
          <p:cNvCxnSpPr>
            <a:stCxn id="5" idx="4"/>
            <a:endCxn id="13" idx="0"/>
          </p:cNvCxnSpPr>
          <p:nvPr/>
        </p:nvCxnSpPr>
        <p:spPr>
          <a:xfrm rot="5400000">
            <a:off x="1238251" y="5586413"/>
            <a:ext cx="933450" cy="2571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رابط مستقيم 49"/>
          <p:cNvCxnSpPr>
            <a:stCxn id="12" idx="2"/>
            <a:endCxn id="13" idx="6"/>
          </p:cNvCxnSpPr>
          <p:nvPr/>
        </p:nvCxnSpPr>
        <p:spPr>
          <a:xfrm rot="10800000" flipV="1">
            <a:off x="1676400" y="6148388"/>
            <a:ext cx="323850" cy="1333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مربع نص 53"/>
          <p:cNvSpPr txBox="1"/>
          <p:nvPr/>
        </p:nvSpPr>
        <p:spPr>
          <a:xfrm>
            <a:off x="2410204" y="10260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Allepo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5" name="مربع نص 54"/>
          <p:cNvSpPr txBox="1"/>
          <p:nvPr/>
        </p:nvSpPr>
        <p:spPr>
          <a:xfrm>
            <a:off x="1293540" y="14692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Idelb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مربع نص 55"/>
          <p:cNvSpPr txBox="1"/>
          <p:nvPr/>
        </p:nvSpPr>
        <p:spPr>
          <a:xfrm>
            <a:off x="5916444" y="263943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Deir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Azzor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7" name="رابط مستقيم 56"/>
          <p:cNvCxnSpPr>
            <a:stCxn id="17" idx="0"/>
            <a:endCxn id="18" idx="4"/>
          </p:cNvCxnSpPr>
          <p:nvPr/>
        </p:nvCxnSpPr>
        <p:spPr>
          <a:xfrm rot="5400000" flipH="1" flipV="1">
            <a:off x="5548313" y="1704976"/>
            <a:ext cx="1362075" cy="6000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رابط مستقيم 59"/>
          <p:cNvCxnSpPr>
            <a:stCxn id="16" idx="7"/>
            <a:endCxn id="17" idx="3"/>
          </p:cNvCxnSpPr>
          <p:nvPr/>
        </p:nvCxnSpPr>
        <p:spPr>
          <a:xfrm rot="5400000" flipH="1" flipV="1">
            <a:off x="4461744" y="2394820"/>
            <a:ext cx="934886" cy="185881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رابط مستقيم 62"/>
          <p:cNvCxnSpPr>
            <a:stCxn id="18" idx="7"/>
            <a:endCxn id="19" idx="3"/>
          </p:cNvCxnSpPr>
          <p:nvPr/>
        </p:nvCxnSpPr>
        <p:spPr>
          <a:xfrm rot="5400000" flipH="1" flipV="1">
            <a:off x="6519145" y="727945"/>
            <a:ext cx="506261" cy="34433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رابط مستقيم 65"/>
          <p:cNvCxnSpPr>
            <a:stCxn id="7" idx="4"/>
            <a:endCxn id="6" idx="0"/>
          </p:cNvCxnSpPr>
          <p:nvPr/>
        </p:nvCxnSpPr>
        <p:spPr>
          <a:xfrm rot="5400000">
            <a:off x="2143126" y="3271837"/>
            <a:ext cx="371475" cy="76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رابط مستقيم 68"/>
          <p:cNvCxnSpPr>
            <a:stCxn id="11" idx="5"/>
            <a:endCxn id="7" idx="2"/>
          </p:cNvCxnSpPr>
          <p:nvPr/>
        </p:nvCxnSpPr>
        <p:spPr>
          <a:xfrm rot="16200000" flipH="1">
            <a:off x="1606625" y="2363863"/>
            <a:ext cx="491256" cy="82939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مستقيم 72"/>
          <p:cNvCxnSpPr>
            <a:stCxn id="6" idx="3"/>
            <a:endCxn id="5" idx="0"/>
          </p:cNvCxnSpPr>
          <p:nvPr/>
        </p:nvCxnSpPr>
        <p:spPr>
          <a:xfrm rot="5400000">
            <a:off x="1335882" y="4164088"/>
            <a:ext cx="1381843" cy="3864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مربع نص 75"/>
          <p:cNvSpPr txBox="1"/>
          <p:nvPr/>
        </p:nvSpPr>
        <p:spPr>
          <a:xfrm>
            <a:off x="4138704" y="3676044"/>
            <a:ext cx="104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Palmyra</a:t>
            </a:r>
          </a:p>
        </p:txBody>
      </p:sp>
      <p:sp>
        <p:nvSpPr>
          <p:cNvPr id="77" name="مربع نص 76"/>
          <p:cNvSpPr txBox="1"/>
          <p:nvPr/>
        </p:nvSpPr>
        <p:spPr>
          <a:xfrm>
            <a:off x="2597054" y="2870967"/>
            <a:ext cx="8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Hama</a:t>
            </a:r>
          </a:p>
        </p:txBody>
      </p:sp>
      <p:sp>
        <p:nvSpPr>
          <p:cNvPr id="78" name="مربع نص 77"/>
          <p:cNvSpPr txBox="1"/>
          <p:nvPr/>
        </p:nvSpPr>
        <p:spPr>
          <a:xfrm>
            <a:off x="207207" y="1756018"/>
            <a:ext cx="84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Latakia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9" name="مربع نص 78"/>
          <p:cNvSpPr txBox="1"/>
          <p:nvPr/>
        </p:nvSpPr>
        <p:spPr>
          <a:xfrm>
            <a:off x="475575" y="3532812"/>
            <a:ext cx="99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Tartus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0" name="مربع نص 79"/>
          <p:cNvSpPr txBox="1"/>
          <p:nvPr/>
        </p:nvSpPr>
        <p:spPr>
          <a:xfrm>
            <a:off x="521766" y="4636324"/>
            <a:ext cx="117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Damascus</a:t>
            </a:r>
          </a:p>
        </p:txBody>
      </p:sp>
      <p:sp>
        <p:nvSpPr>
          <p:cNvPr id="81" name="مربع نص 80"/>
          <p:cNvSpPr txBox="1"/>
          <p:nvPr/>
        </p:nvSpPr>
        <p:spPr>
          <a:xfrm>
            <a:off x="2351437" y="5945208"/>
            <a:ext cx="99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Sweida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2" name="مربع نص 81"/>
          <p:cNvSpPr txBox="1"/>
          <p:nvPr/>
        </p:nvSpPr>
        <p:spPr>
          <a:xfrm>
            <a:off x="754630" y="6130813"/>
            <a:ext cx="8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Daraa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3" name="مربع نص 82"/>
          <p:cNvSpPr txBox="1"/>
          <p:nvPr/>
        </p:nvSpPr>
        <p:spPr>
          <a:xfrm>
            <a:off x="2062312" y="3648366"/>
            <a:ext cx="9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Homs</a:t>
            </a:r>
          </a:p>
        </p:txBody>
      </p:sp>
      <p:sp>
        <p:nvSpPr>
          <p:cNvPr id="88" name="مربع نص 87"/>
          <p:cNvSpPr txBox="1"/>
          <p:nvPr/>
        </p:nvSpPr>
        <p:spPr>
          <a:xfrm>
            <a:off x="6872429" y="1089215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 </a:t>
            </a:r>
            <a:r>
              <a:rPr lang="en-US" dirty="0" err="1">
                <a:solidFill>
                  <a:srgbClr val="00B050"/>
                </a:solidFill>
              </a:rPr>
              <a:t>Hasaka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9" name="مربع نص 88"/>
          <p:cNvSpPr txBox="1"/>
          <p:nvPr/>
        </p:nvSpPr>
        <p:spPr>
          <a:xfrm>
            <a:off x="7259647" y="289186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 </a:t>
            </a:r>
            <a:r>
              <a:rPr lang="en-US" dirty="0" err="1">
                <a:solidFill>
                  <a:srgbClr val="00B050"/>
                </a:solidFill>
              </a:rPr>
              <a:t>Qamishli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شكل بيضاوي 89"/>
          <p:cNvSpPr/>
          <p:nvPr/>
        </p:nvSpPr>
        <p:spPr>
          <a:xfrm>
            <a:off x="4623435" y="190309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رابط مستقيم 90"/>
          <p:cNvCxnSpPr>
            <a:stCxn id="90" idx="2"/>
            <a:endCxn id="9" idx="6"/>
          </p:cNvCxnSpPr>
          <p:nvPr/>
        </p:nvCxnSpPr>
        <p:spPr>
          <a:xfrm rot="10800000">
            <a:off x="2895601" y="1652588"/>
            <a:ext cx="1727835" cy="35052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رابط مستقيم 93"/>
          <p:cNvCxnSpPr>
            <a:stCxn id="17" idx="1"/>
            <a:endCxn id="90" idx="5"/>
          </p:cNvCxnSpPr>
          <p:nvPr/>
        </p:nvCxnSpPr>
        <p:spPr>
          <a:xfrm rot="16200000" flipV="1">
            <a:off x="5005622" y="1862372"/>
            <a:ext cx="641516" cy="106442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مربع نص 97"/>
          <p:cNvSpPr txBox="1"/>
          <p:nvPr/>
        </p:nvSpPr>
        <p:spPr>
          <a:xfrm>
            <a:off x="4686463" y="172605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 </a:t>
            </a:r>
            <a:r>
              <a:rPr lang="en-US" dirty="0" err="1">
                <a:solidFill>
                  <a:srgbClr val="00B050"/>
                </a:solidFill>
              </a:rPr>
              <a:t>Raqqah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9" name="شكل بيضاوي 98"/>
          <p:cNvSpPr/>
          <p:nvPr/>
        </p:nvSpPr>
        <p:spPr>
          <a:xfrm>
            <a:off x="1139190" y="549783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رابط مستقيم 99"/>
          <p:cNvCxnSpPr>
            <a:stCxn id="99" idx="6"/>
            <a:endCxn id="5" idx="3"/>
          </p:cNvCxnSpPr>
          <p:nvPr/>
        </p:nvCxnSpPr>
        <p:spPr>
          <a:xfrm flipV="1">
            <a:off x="1339215" y="5218982"/>
            <a:ext cx="423628" cy="37886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/>
          <p:cNvSpPr/>
          <p:nvPr/>
        </p:nvSpPr>
        <p:spPr>
          <a:xfrm>
            <a:off x="1499247" y="0"/>
            <a:ext cx="592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Show me an example of DFS ?</a:t>
            </a:r>
          </a:p>
        </p:txBody>
      </p:sp>
      <p:sp>
        <p:nvSpPr>
          <p:cNvPr id="93" name="مربع نص 92"/>
          <p:cNvSpPr txBox="1"/>
          <p:nvPr/>
        </p:nvSpPr>
        <p:spPr>
          <a:xfrm>
            <a:off x="163781" y="5592960"/>
            <a:ext cx="12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Qunaytira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6" name="شكل 135"/>
          <p:cNvCxnSpPr>
            <a:stCxn id="5" idx="6"/>
            <a:endCxn id="16" idx="4"/>
          </p:cNvCxnSpPr>
          <p:nvPr/>
        </p:nvCxnSpPr>
        <p:spPr>
          <a:xfrm flipV="1">
            <a:off x="1933575" y="3962400"/>
            <a:ext cx="1995488" cy="11858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رابط منحني 137"/>
          <p:cNvCxnSpPr>
            <a:stCxn id="16" idx="5"/>
            <a:endCxn id="17" idx="4"/>
          </p:cNvCxnSpPr>
          <p:nvPr/>
        </p:nvCxnSpPr>
        <p:spPr>
          <a:xfrm rot="5400000" flipH="1" flipV="1">
            <a:off x="4441031" y="2444825"/>
            <a:ext cx="1047032" cy="1929531"/>
          </a:xfrm>
          <a:prstGeom prst="curvedConnector3">
            <a:avLst>
              <a:gd name="adj1" fmla="val -246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شكل 140"/>
          <p:cNvCxnSpPr>
            <a:stCxn id="17" idx="5"/>
            <a:endCxn id="18" idx="6"/>
          </p:cNvCxnSpPr>
          <p:nvPr/>
        </p:nvCxnSpPr>
        <p:spPr>
          <a:xfrm rot="5400000" flipH="1" flipV="1">
            <a:off x="5498306" y="1725689"/>
            <a:ext cx="1632819" cy="629368"/>
          </a:xfrm>
          <a:prstGeom prst="curvedConnector4">
            <a:avLst>
              <a:gd name="adj1" fmla="val -15794"/>
              <a:gd name="adj2" fmla="val 1730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رابط منحني 143"/>
          <p:cNvCxnSpPr>
            <a:stCxn id="18" idx="5"/>
            <a:endCxn id="19" idx="5"/>
          </p:cNvCxnSpPr>
          <p:nvPr/>
        </p:nvCxnSpPr>
        <p:spPr>
          <a:xfrm rot="5400000" flipH="1" flipV="1">
            <a:off x="6519144" y="727944"/>
            <a:ext cx="647700" cy="485775"/>
          </a:xfrm>
          <a:prstGeom prst="curvedConnector3">
            <a:avLst>
              <a:gd name="adj1" fmla="val -398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شكل 147"/>
          <p:cNvCxnSpPr>
            <a:stCxn id="19" idx="2"/>
            <a:endCxn id="18" idx="0"/>
          </p:cNvCxnSpPr>
          <p:nvPr/>
        </p:nvCxnSpPr>
        <p:spPr>
          <a:xfrm rot="10800000" flipV="1">
            <a:off x="6529388" y="576262"/>
            <a:ext cx="385762" cy="547687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رابط منحني 152"/>
          <p:cNvCxnSpPr>
            <a:stCxn id="18" idx="1"/>
            <a:endCxn id="9" idx="0"/>
          </p:cNvCxnSpPr>
          <p:nvPr/>
        </p:nvCxnSpPr>
        <p:spPr>
          <a:xfrm rot="16200000" flipH="1" flipV="1">
            <a:off x="4427462" y="-478631"/>
            <a:ext cx="399332" cy="3663080"/>
          </a:xfrm>
          <a:prstGeom prst="curvedConnector3">
            <a:avLst>
              <a:gd name="adj1" fmla="val -96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رابط منحني 156"/>
          <p:cNvCxnSpPr>
            <a:stCxn id="9" idx="5"/>
            <a:endCxn id="90" idx="4"/>
          </p:cNvCxnSpPr>
          <p:nvPr/>
        </p:nvCxnSpPr>
        <p:spPr>
          <a:xfrm rot="16200000" flipH="1">
            <a:off x="3604971" y="984642"/>
            <a:ext cx="379813" cy="1857141"/>
          </a:xfrm>
          <a:prstGeom prst="curvedConnector3">
            <a:avLst>
              <a:gd name="adj1" fmla="val 160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رابط منحني 159"/>
          <p:cNvCxnSpPr>
            <a:stCxn id="90" idx="0"/>
            <a:endCxn id="9" idx="7"/>
          </p:cNvCxnSpPr>
          <p:nvPr/>
        </p:nvCxnSpPr>
        <p:spPr>
          <a:xfrm rot="16200000" flipV="1">
            <a:off x="3634265" y="813911"/>
            <a:ext cx="321227" cy="1857141"/>
          </a:xfrm>
          <a:prstGeom prst="curvedConnector3">
            <a:avLst>
              <a:gd name="adj1" fmla="val 18028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رابط منحني 161"/>
          <p:cNvCxnSpPr>
            <a:stCxn id="9" idx="0"/>
            <a:endCxn id="8" idx="0"/>
          </p:cNvCxnSpPr>
          <p:nvPr/>
        </p:nvCxnSpPr>
        <p:spPr>
          <a:xfrm rot="16200000" flipH="1" flipV="1">
            <a:off x="2333626" y="1452562"/>
            <a:ext cx="361950" cy="561975"/>
          </a:xfrm>
          <a:prstGeom prst="curvedConnector3">
            <a:avLst>
              <a:gd name="adj1" fmla="val -63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شكل 163"/>
          <p:cNvCxnSpPr>
            <a:stCxn id="8" idx="2"/>
            <a:endCxn id="11" idx="0"/>
          </p:cNvCxnSpPr>
          <p:nvPr/>
        </p:nvCxnSpPr>
        <p:spPr>
          <a:xfrm rot="10800000" flipV="1">
            <a:off x="1366838" y="2014538"/>
            <a:ext cx="766762" cy="3476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شكل 164"/>
          <p:cNvCxnSpPr>
            <a:stCxn id="11" idx="2"/>
            <a:endCxn id="10" idx="2"/>
          </p:cNvCxnSpPr>
          <p:nvPr/>
        </p:nvCxnSpPr>
        <p:spPr>
          <a:xfrm rot="10800000" flipH="1" flipV="1">
            <a:off x="1266825" y="2462213"/>
            <a:ext cx="76200" cy="819150"/>
          </a:xfrm>
          <a:prstGeom prst="curvedConnector3">
            <a:avLst>
              <a:gd name="adj1" fmla="val -3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شكل 170"/>
          <p:cNvCxnSpPr>
            <a:stCxn id="10" idx="6"/>
            <a:endCxn id="6" idx="1"/>
          </p:cNvCxnSpPr>
          <p:nvPr/>
        </p:nvCxnSpPr>
        <p:spPr>
          <a:xfrm>
            <a:off x="1543050" y="3281363"/>
            <a:ext cx="676993" cy="24360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شكل 177"/>
          <p:cNvCxnSpPr>
            <a:stCxn id="6" idx="7"/>
            <a:endCxn id="7" idx="6"/>
          </p:cNvCxnSpPr>
          <p:nvPr/>
        </p:nvCxnSpPr>
        <p:spPr>
          <a:xfrm rot="5400000" flipH="1" flipV="1">
            <a:off x="2163838" y="3221832"/>
            <a:ext cx="500780" cy="105493"/>
          </a:xfrm>
          <a:prstGeom prst="curvedConnector4">
            <a:avLst>
              <a:gd name="adj1" fmla="val 37090"/>
              <a:gd name="adj2" fmla="val 3166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شكل 181"/>
          <p:cNvCxnSpPr>
            <a:stCxn id="7" idx="2"/>
            <a:endCxn id="6" idx="0"/>
          </p:cNvCxnSpPr>
          <p:nvPr/>
        </p:nvCxnSpPr>
        <p:spPr>
          <a:xfrm rot="10800000" flipH="1" flipV="1">
            <a:off x="2266949" y="3024187"/>
            <a:ext cx="23813" cy="471487"/>
          </a:xfrm>
          <a:prstGeom prst="curvedConnector4">
            <a:avLst>
              <a:gd name="adj1" fmla="val -959980"/>
              <a:gd name="adj2" fmla="val 606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شكل 183"/>
          <p:cNvCxnSpPr>
            <a:stCxn id="6" idx="3"/>
            <a:endCxn id="10" idx="4"/>
          </p:cNvCxnSpPr>
          <p:nvPr/>
        </p:nvCxnSpPr>
        <p:spPr>
          <a:xfrm rot="5400000" flipH="1">
            <a:off x="1689025" y="3135389"/>
            <a:ext cx="285032" cy="777005"/>
          </a:xfrm>
          <a:prstGeom prst="curvedConnector3">
            <a:avLst>
              <a:gd name="adj1" fmla="val -9047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شكل 187"/>
          <p:cNvCxnSpPr>
            <a:stCxn id="10" idx="3"/>
            <a:endCxn id="11" idx="1"/>
          </p:cNvCxnSpPr>
          <p:nvPr/>
        </p:nvCxnSpPr>
        <p:spPr>
          <a:xfrm rot="5400000" flipH="1">
            <a:off x="853923" y="2833688"/>
            <a:ext cx="960589" cy="76200"/>
          </a:xfrm>
          <a:prstGeom prst="curvedConnector5">
            <a:avLst>
              <a:gd name="adj1" fmla="val -23798"/>
              <a:gd name="adj2" fmla="val 756925"/>
              <a:gd name="adj3" fmla="val 1237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شكل 191"/>
          <p:cNvCxnSpPr>
            <a:stCxn id="11" idx="0"/>
            <a:endCxn id="8" idx="1"/>
          </p:cNvCxnSpPr>
          <p:nvPr/>
        </p:nvCxnSpPr>
        <p:spPr>
          <a:xfrm rot="5400000" flipH="1" flipV="1">
            <a:off x="1555674" y="1754982"/>
            <a:ext cx="418382" cy="796055"/>
          </a:xfrm>
          <a:prstGeom prst="curvedConnector3">
            <a:avLst>
              <a:gd name="adj1" fmla="val 1616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شكل 191"/>
          <p:cNvCxnSpPr>
            <a:stCxn id="8" idx="5"/>
            <a:endCxn id="9" idx="4"/>
          </p:cNvCxnSpPr>
          <p:nvPr/>
        </p:nvCxnSpPr>
        <p:spPr>
          <a:xfrm rot="5400000" flipH="1" flipV="1">
            <a:off x="2383631" y="1673301"/>
            <a:ext cx="332657" cy="491256"/>
          </a:xfrm>
          <a:prstGeom prst="curvedConnector3">
            <a:avLst>
              <a:gd name="adj1" fmla="val -7752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شكل 191"/>
          <p:cNvCxnSpPr>
            <a:stCxn id="9" idx="0"/>
            <a:endCxn id="18" idx="1"/>
          </p:cNvCxnSpPr>
          <p:nvPr/>
        </p:nvCxnSpPr>
        <p:spPr>
          <a:xfrm rot="5400000" flipH="1" flipV="1">
            <a:off x="4427462" y="-478631"/>
            <a:ext cx="399332" cy="3663080"/>
          </a:xfrm>
          <a:prstGeom prst="curvedConnector3">
            <a:avLst>
              <a:gd name="adj1" fmla="val 16458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شكل 191"/>
          <p:cNvCxnSpPr>
            <a:stCxn id="18" idx="2"/>
          </p:cNvCxnSpPr>
          <p:nvPr/>
        </p:nvCxnSpPr>
        <p:spPr>
          <a:xfrm rot="10800000" flipV="1">
            <a:off x="5915027" y="1223963"/>
            <a:ext cx="514348" cy="147161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شكل 191"/>
          <p:cNvCxnSpPr>
            <a:stCxn id="17" idx="2"/>
            <a:endCxn id="16" idx="1"/>
          </p:cNvCxnSpPr>
          <p:nvPr/>
        </p:nvCxnSpPr>
        <p:spPr>
          <a:xfrm rot="10800000" flipV="1">
            <a:off x="3858344" y="2786062"/>
            <a:ext cx="1970957" cy="100560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شكل 191"/>
          <p:cNvCxnSpPr>
            <a:stCxn id="16" idx="2"/>
            <a:endCxn id="5" idx="7"/>
          </p:cNvCxnSpPr>
          <p:nvPr/>
        </p:nvCxnSpPr>
        <p:spPr>
          <a:xfrm rot="10800000" flipV="1">
            <a:off x="1904282" y="3862387"/>
            <a:ext cx="1924768" cy="121515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شكل 228"/>
          <p:cNvCxnSpPr>
            <a:stCxn id="12" idx="4"/>
            <a:endCxn id="13" idx="5"/>
          </p:cNvCxnSpPr>
          <p:nvPr/>
        </p:nvCxnSpPr>
        <p:spPr>
          <a:xfrm rot="5400000">
            <a:off x="1821657" y="6073850"/>
            <a:ext cx="104057" cy="453156"/>
          </a:xfrm>
          <a:prstGeom prst="curvedConnector3">
            <a:avLst>
              <a:gd name="adj1" fmla="val 3478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شكل 228"/>
          <p:cNvCxnSpPr>
            <a:stCxn id="5" idx="2"/>
            <a:endCxn id="99" idx="1"/>
          </p:cNvCxnSpPr>
          <p:nvPr/>
        </p:nvCxnSpPr>
        <p:spPr>
          <a:xfrm rot="10800000" flipV="1">
            <a:off x="1168484" y="5148263"/>
            <a:ext cx="565067" cy="37886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شكل 191"/>
          <p:cNvCxnSpPr>
            <a:stCxn id="13" idx="7"/>
            <a:endCxn id="12" idx="1"/>
          </p:cNvCxnSpPr>
          <p:nvPr/>
        </p:nvCxnSpPr>
        <p:spPr>
          <a:xfrm rot="5400000" flipH="1" flipV="1">
            <a:off x="1771650" y="5953125"/>
            <a:ext cx="133350" cy="382436"/>
          </a:xfrm>
          <a:prstGeom prst="curvedConnector3">
            <a:avLst>
              <a:gd name="adj1" fmla="val 29339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شكل 191"/>
          <p:cNvCxnSpPr>
            <a:stCxn id="12" idx="6"/>
            <a:endCxn id="5" idx="6"/>
          </p:cNvCxnSpPr>
          <p:nvPr/>
        </p:nvCxnSpPr>
        <p:spPr>
          <a:xfrm flipH="1" flipV="1">
            <a:off x="1933575" y="5148263"/>
            <a:ext cx="266700" cy="1000125"/>
          </a:xfrm>
          <a:prstGeom prst="curvedConnector3">
            <a:avLst>
              <a:gd name="adj1" fmla="val -8571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شكل 191"/>
          <p:cNvCxnSpPr>
            <a:stCxn id="99" idx="5"/>
            <a:endCxn id="5" idx="3"/>
          </p:cNvCxnSpPr>
          <p:nvPr/>
        </p:nvCxnSpPr>
        <p:spPr>
          <a:xfrm rot="5400000" flipH="1" flipV="1">
            <a:off x="1311592" y="5217311"/>
            <a:ext cx="449580" cy="452921"/>
          </a:xfrm>
          <a:prstGeom prst="curvedConnector3">
            <a:avLst>
              <a:gd name="adj1" fmla="val 1043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شكل 228"/>
          <p:cNvCxnSpPr>
            <a:stCxn id="5" idx="5"/>
            <a:endCxn id="12" idx="6"/>
          </p:cNvCxnSpPr>
          <p:nvPr/>
        </p:nvCxnSpPr>
        <p:spPr>
          <a:xfrm rot="16200000" flipH="1">
            <a:off x="1587575" y="5535688"/>
            <a:ext cx="929406" cy="295993"/>
          </a:xfrm>
          <a:prstGeom prst="curvedConnector4">
            <a:avLst>
              <a:gd name="adj1" fmla="val 43044"/>
              <a:gd name="adj2" fmla="val 1772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What is the algorithm for DFS ?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206998" y="3666331"/>
            <a:ext cx="8786874" cy="2246769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void DFS (node* n)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visit (n);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for each and every edge (e) connected to n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if (this edge leads to a node (m) that has not been previously visited)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	DFS (m);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}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254830" y="563674"/>
            <a:ext cx="84994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The DFS algorithm is very simple. It is a </a:t>
            </a:r>
            <a:r>
              <a:rPr lang="en-US" sz="2000" i="1" dirty="0">
                <a:solidFill>
                  <a:srgbClr val="FF0000"/>
                </a:solidFill>
              </a:rPr>
              <a:t>greedy</a:t>
            </a:r>
            <a:r>
              <a:rPr lang="en-US" sz="2000" i="1" dirty="0">
                <a:solidFill>
                  <a:prstClr val="black"/>
                </a:solidFill>
              </a:rPr>
              <a:t> algorithm similar to depth first traversal of a BST, except for two main differences: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>
                <a:solidFill>
                  <a:prstClr val="black"/>
                </a:solidFill>
              </a:rPr>
              <a:t>We should label each node with a flag indicating whether or not this node has already been visited </a:t>
            </a:r>
            <a:r>
              <a:rPr lang="en-US" sz="2000" i="1" dirty="0">
                <a:solidFill>
                  <a:srgbClr val="0000FF"/>
                </a:solidFill>
              </a:rPr>
              <a:t>(why did not we need this in a BST ?).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>
                <a:solidFill>
                  <a:prstClr val="black"/>
                </a:solidFill>
              </a:rPr>
              <a:t>Unlike a binary tree node which has a maximum of two edges (left and right), a graph node has many edges so we must invoke the DFS algorithm for each one of them (using a loop).</a:t>
            </a:r>
          </a:p>
          <a:p>
            <a:pPr marL="457200" indent="-457200"/>
            <a:endParaRPr lang="en-US" sz="2000" i="1" dirty="0">
              <a:solidFill>
                <a:prstClr val="black"/>
              </a:solidFill>
            </a:endParaRPr>
          </a:p>
          <a:p>
            <a:pPr marL="457200" indent="-457200"/>
            <a:r>
              <a:rPr lang="en-US" sz="2000" i="1" dirty="0">
                <a:solidFill>
                  <a:prstClr val="black"/>
                </a:solidFill>
              </a:rPr>
              <a:t>The pseudo code for the DFS algorithm can simply be written like this: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2058" y="0"/>
            <a:ext cx="30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0" y="0"/>
            <a:ext cx="8463020" cy="701730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Graph {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Size;</a:t>
            </a:r>
          </a:p>
          <a:p>
            <a:r>
              <a:rPr lang="en-US" dirty="0"/>
              <a:t>		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*)* a ;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dirty="0"/>
              <a:t>* Visited;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dirty="0"/>
              <a:t>* </a:t>
            </a:r>
            <a:r>
              <a:rPr lang="en-US" dirty="0" err="1"/>
              <a:t>toBeChecked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/>
              <a:t>CurDist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* </a:t>
            </a:r>
            <a:r>
              <a:rPr lang="en-US" dirty="0" err="1"/>
              <a:t>Pred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public:</a:t>
            </a:r>
          </a:p>
          <a:p>
            <a:r>
              <a:rPr lang="en-US" dirty="0"/>
              <a:t>		Graph()    {Size = 0;}</a:t>
            </a:r>
          </a:p>
          <a:p>
            <a:r>
              <a:rPr lang="en-US" dirty="0"/>
              <a:t>		Graph(</a:t>
            </a:r>
            <a:r>
              <a:rPr lang="en-US" dirty="0" err="1"/>
              <a:t>int</a:t>
            </a:r>
            <a:r>
              <a:rPr lang="en-US" dirty="0"/>
              <a:t> s)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Size = s +1;</a:t>
            </a:r>
          </a:p>
          <a:p>
            <a:r>
              <a:rPr lang="en-US" dirty="0"/>
              <a:t>       		 a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* [Size];</a:t>
            </a:r>
          </a:p>
          <a:p>
            <a:r>
              <a:rPr lang="nn-NO" dirty="0"/>
              <a:t>		</a:t>
            </a:r>
            <a:r>
              <a:rPr lang="nn-N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nn-NO" dirty="0"/>
              <a:t> i=1; i&lt;=Size; i++)</a:t>
            </a:r>
          </a:p>
          <a:p>
            <a:r>
              <a:rPr lang="en-US" dirty="0"/>
              <a:t>			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[Size];</a:t>
            </a:r>
          </a:p>
          <a:p>
            <a:r>
              <a:rPr lang="en-US" dirty="0"/>
              <a:t>		Visited=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[Size];</a:t>
            </a:r>
          </a:p>
          <a:p>
            <a:r>
              <a:rPr lang="en-US" dirty="0"/>
              <a:t>		</a:t>
            </a:r>
            <a:r>
              <a:rPr lang="en-US" dirty="0" err="1"/>
              <a:t>toBeChecked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[Size];</a:t>
            </a:r>
          </a:p>
          <a:p>
            <a:r>
              <a:rPr lang="en-US" dirty="0"/>
              <a:t>		</a:t>
            </a:r>
            <a:r>
              <a:rPr lang="en-US" dirty="0" err="1"/>
              <a:t>CurDist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[Size];</a:t>
            </a:r>
          </a:p>
          <a:p>
            <a:r>
              <a:rPr lang="en-US" dirty="0"/>
              <a:t>		</a:t>
            </a:r>
            <a:r>
              <a:rPr lang="en-US" dirty="0" err="1"/>
              <a:t>Pred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[Size];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j=1;j&lt;=</a:t>
            </a:r>
            <a:r>
              <a:rPr lang="en-US" dirty="0" err="1"/>
              <a:t>Size;j</a:t>
            </a:r>
            <a:r>
              <a:rPr lang="en-US" dirty="0"/>
              <a:t>++)</a:t>
            </a:r>
          </a:p>
          <a:p>
            <a:r>
              <a:rPr lang="en-US" dirty="0"/>
              <a:t>					a[</a:t>
            </a:r>
            <a:r>
              <a:rPr lang="en-US" dirty="0" err="1"/>
              <a:t>i</a:t>
            </a:r>
            <a:r>
              <a:rPr lang="en-US" dirty="0"/>
              <a:t>][j]=0;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				Visited[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2058" y="0"/>
            <a:ext cx="30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0" y="0"/>
            <a:ext cx="8463020" cy="50783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AddEdge</a:t>
            </a:r>
            <a:r>
              <a:rPr lang="en-US" dirty="0"/>
              <a:t> 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start,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end,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value = 1)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a[start][end] = value;</a:t>
            </a:r>
          </a:p>
          <a:p>
            <a:r>
              <a:rPr lang="en-US" dirty="0"/>
              <a:t>		}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err="1"/>
              <a:t>RemoveEdge</a:t>
            </a:r>
            <a:r>
              <a:rPr lang="en-US" dirty="0"/>
              <a:t> 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start,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end)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a[</a:t>
            </a:r>
            <a:r>
              <a:rPr lang="en-US" dirty="0" err="1"/>
              <a:t>start,end</a:t>
            </a:r>
            <a:r>
              <a:rPr lang="en-US" dirty="0"/>
              <a:t>] = 0;</a:t>
            </a:r>
          </a:p>
          <a:p>
            <a:r>
              <a:rPr lang="en-US" dirty="0"/>
              <a:t>		}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print()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j=1;j&lt;=</a:t>
            </a:r>
            <a:r>
              <a:rPr lang="en-US" dirty="0" err="1"/>
              <a:t>Size;j</a:t>
            </a:r>
            <a:r>
              <a:rPr lang="en-US" dirty="0"/>
              <a:t>++)</a:t>
            </a:r>
          </a:p>
          <a:p>
            <a:r>
              <a:rPr lang="en-US" dirty="0"/>
              <a:t>			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][j]&lt;&lt;',';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2058" y="0"/>
            <a:ext cx="30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0" y="0"/>
            <a:ext cx="846302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/>
              <a:t> DFS(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j)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Visited[j]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&lt;&lt;j&lt;&lt;" is visited\n";</a:t>
            </a:r>
          </a:p>
          <a:p>
            <a:endParaRPr lang="en-US" dirty="0"/>
          </a:p>
          <a:p>
            <a:r>
              <a:rPr lang="en-US" dirty="0"/>
              <a:t>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r>
              <a:rPr lang="en-US" dirty="0"/>
              <a:t>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((a[j][</a:t>
            </a:r>
            <a:r>
              <a:rPr lang="en-US" dirty="0" err="1"/>
              <a:t>i</a:t>
            </a:r>
            <a:r>
              <a:rPr lang="en-US" dirty="0"/>
              <a:t>] != 0) &amp;&amp; (Visited[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dirty="0"/>
              <a:t>))</a:t>
            </a:r>
          </a:p>
          <a:p>
            <a:r>
              <a:rPr lang="en-US" dirty="0"/>
              <a:t>					DFS(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90" y="0"/>
            <a:ext cx="8285162" cy="4947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49860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1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2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3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4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5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6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7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8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08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09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0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1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2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3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4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5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0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1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21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83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4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5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6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7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28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90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2058" y="0"/>
            <a:ext cx="3001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0" y="0"/>
            <a:ext cx="8463020" cy="67403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/>
              <a:t>main (){            Graph g(9);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(1,5,4);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(2,5,4);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(2,3,5);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(3,4,11);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(3,9,8);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(4,5,3);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(4,7,9);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(5,6,7);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(6,8,12);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(7,8,2);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(7,9,6);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(4,1,4);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(5,2,4);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(3,2,5);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(4,3,11);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(9,3,8);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(5,4,3);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(7,4,9);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(6,5,7);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(8,6,12);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(8,7,2);</a:t>
            </a:r>
          </a:p>
          <a:p>
            <a:r>
              <a:rPr lang="en-US" dirty="0"/>
              <a:t>		</a:t>
            </a:r>
            <a:r>
              <a:rPr lang="en-US" dirty="0" err="1"/>
              <a:t>g.AddEdge</a:t>
            </a:r>
            <a:r>
              <a:rPr lang="en-US" dirty="0"/>
              <a:t>(9,7,6);</a:t>
            </a:r>
          </a:p>
          <a:p>
            <a:r>
              <a:rPr lang="en-US" dirty="0"/>
              <a:t>		</a:t>
            </a:r>
            <a:r>
              <a:rPr lang="en-US" dirty="0" err="1"/>
              <a:t>g.print</a:t>
            </a:r>
            <a:r>
              <a:rPr lang="en-US" dirty="0"/>
              <a:t>();           g.DFS(1);</a:t>
            </a:r>
          </a:p>
        </p:txBody>
      </p:sp>
      <p:pic>
        <p:nvPicPr>
          <p:cNvPr id="7" name="Picture 6" descr="a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20" y="430828"/>
            <a:ext cx="4008746" cy="55059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What is the result of the DFS ?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97435" y="336269"/>
            <a:ext cx="3514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A </a:t>
            </a:r>
            <a:r>
              <a:rPr lang="en-US" sz="2000" i="1" dirty="0">
                <a:solidFill>
                  <a:srgbClr val="0000FF"/>
                </a:solidFill>
              </a:rPr>
              <a:t>spanning tree</a:t>
            </a:r>
            <a:r>
              <a:rPr lang="en-US" sz="2000" i="1" dirty="0">
                <a:solidFill>
                  <a:prstClr val="black"/>
                </a:solidFill>
              </a:rPr>
              <a:t>, i.e. a tree that is rooted in the start node and spans all the nodes of the graph.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39" name="شكل بيضاوي 38"/>
          <p:cNvSpPr/>
          <p:nvPr/>
        </p:nvSpPr>
        <p:spPr>
          <a:xfrm>
            <a:off x="1885950" y="533713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شكل بيضاوي 39"/>
          <p:cNvSpPr/>
          <p:nvPr/>
        </p:nvSpPr>
        <p:spPr>
          <a:xfrm>
            <a:off x="2343150" y="378455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شكل بيضاوي 41"/>
          <p:cNvSpPr/>
          <p:nvPr/>
        </p:nvSpPr>
        <p:spPr>
          <a:xfrm>
            <a:off x="2419350" y="321305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شكل بيضاوي 43"/>
          <p:cNvSpPr/>
          <p:nvPr/>
        </p:nvSpPr>
        <p:spPr>
          <a:xfrm>
            <a:off x="2286000" y="220340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شكل بيضاوي 45"/>
          <p:cNvSpPr/>
          <p:nvPr/>
        </p:nvSpPr>
        <p:spPr>
          <a:xfrm>
            <a:off x="2847975" y="184145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شكل بيضاوي 47"/>
          <p:cNvSpPr/>
          <p:nvPr/>
        </p:nvSpPr>
        <p:spPr>
          <a:xfrm>
            <a:off x="1495425" y="347023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شكل بيضاوي 49"/>
          <p:cNvSpPr/>
          <p:nvPr/>
        </p:nvSpPr>
        <p:spPr>
          <a:xfrm>
            <a:off x="1419225" y="26510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شكل بيضاوي 51"/>
          <p:cNvSpPr/>
          <p:nvPr/>
        </p:nvSpPr>
        <p:spPr>
          <a:xfrm>
            <a:off x="2152650" y="633725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شكل بيضاوي 52"/>
          <p:cNvSpPr/>
          <p:nvPr/>
        </p:nvSpPr>
        <p:spPr>
          <a:xfrm>
            <a:off x="1628775" y="647060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شكل بيضاوي 53"/>
          <p:cNvSpPr/>
          <p:nvPr/>
        </p:nvSpPr>
        <p:spPr>
          <a:xfrm>
            <a:off x="3981450" y="405125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شكل بيضاوي 54"/>
          <p:cNvSpPr/>
          <p:nvPr/>
        </p:nvSpPr>
        <p:spPr>
          <a:xfrm>
            <a:off x="5981700" y="297493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شكل بيضاوي 55"/>
          <p:cNvSpPr/>
          <p:nvPr/>
        </p:nvSpPr>
        <p:spPr>
          <a:xfrm>
            <a:off x="6581775" y="141283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شكل بيضاوي 56"/>
          <p:cNvSpPr/>
          <p:nvPr/>
        </p:nvSpPr>
        <p:spPr>
          <a:xfrm>
            <a:off x="7067550" y="76513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رابط مستقيم 57"/>
          <p:cNvCxnSpPr>
            <a:stCxn id="46" idx="6"/>
            <a:endCxn id="56" idx="2"/>
          </p:cNvCxnSpPr>
          <p:nvPr/>
        </p:nvCxnSpPr>
        <p:spPr>
          <a:xfrm flipV="1">
            <a:off x="3048000" y="1512843"/>
            <a:ext cx="3533775" cy="4286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رابط مستقيم 58"/>
          <p:cNvCxnSpPr>
            <a:stCxn id="44" idx="7"/>
            <a:endCxn id="46" idx="3"/>
          </p:cNvCxnSpPr>
          <p:nvPr/>
        </p:nvCxnSpPr>
        <p:spPr>
          <a:xfrm rot="5400000" flipH="1" flipV="1">
            <a:off x="2556745" y="1912175"/>
            <a:ext cx="220511" cy="42053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رابط مستقيم 59"/>
          <p:cNvCxnSpPr>
            <a:stCxn id="50" idx="6"/>
            <a:endCxn id="44" idx="3"/>
          </p:cNvCxnSpPr>
          <p:nvPr/>
        </p:nvCxnSpPr>
        <p:spPr>
          <a:xfrm flipV="1">
            <a:off x="1619250" y="2374137"/>
            <a:ext cx="696043" cy="3769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رابط مستقيم 60"/>
          <p:cNvCxnSpPr>
            <a:stCxn id="50" idx="4"/>
            <a:endCxn id="48" idx="0"/>
          </p:cNvCxnSpPr>
          <p:nvPr/>
        </p:nvCxnSpPr>
        <p:spPr>
          <a:xfrm rot="16200000" flipH="1">
            <a:off x="1247776" y="3122567"/>
            <a:ext cx="619125" cy="76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رابط مستقيم 62"/>
          <p:cNvCxnSpPr>
            <a:stCxn id="48" idx="5"/>
            <a:endCxn id="40" idx="2"/>
          </p:cNvCxnSpPr>
          <p:nvPr/>
        </p:nvCxnSpPr>
        <p:spPr>
          <a:xfrm rot="16200000" flipH="1">
            <a:off x="1882850" y="3424268"/>
            <a:ext cx="243606" cy="67699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رابط مستقيم 64"/>
          <p:cNvCxnSpPr>
            <a:stCxn id="39" idx="6"/>
            <a:endCxn id="54" idx="3"/>
          </p:cNvCxnSpPr>
          <p:nvPr/>
        </p:nvCxnSpPr>
        <p:spPr>
          <a:xfrm flipV="1">
            <a:off x="2085975" y="4221987"/>
            <a:ext cx="1924768" cy="121515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رابط مستقيم 65"/>
          <p:cNvCxnSpPr>
            <a:stCxn id="39" idx="4"/>
            <a:endCxn id="52" idx="0"/>
          </p:cNvCxnSpPr>
          <p:nvPr/>
        </p:nvCxnSpPr>
        <p:spPr>
          <a:xfrm rot="16200000" flipH="1">
            <a:off x="1719263" y="5803855"/>
            <a:ext cx="800100" cy="2667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رابط مستقيم 67"/>
          <p:cNvCxnSpPr>
            <a:stCxn id="52" idx="2"/>
            <a:endCxn id="53" idx="6"/>
          </p:cNvCxnSpPr>
          <p:nvPr/>
        </p:nvCxnSpPr>
        <p:spPr>
          <a:xfrm rot="10800000" flipV="1">
            <a:off x="1828800" y="6437268"/>
            <a:ext cx="323850" cy="1333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مربع نص 74"/>
          <p:cNvSpPr txBox="1"/>
          <p:nvPr/>
        </p:nvSpPr>
        <p:spPr>
          <a:xfrm>
            <a:off x="2562604" y="131492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Allepo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6" name="مربع نص 75"/>
          <p:cNvSpPr txBox="1"/>
          <p:nvPr/>
        </p:nvSpPr>
        <p:spPr>
          <a:xfrm>
            <a:off x="1445940" y="175808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Idelb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7" name="مربع نص 76"/>
          <p:cNvSpPr txBox="1"/>
          <p:nvPr/>
        </p:nvSpPr>
        <p:spPr>
          <a:xfrm>
            <a:off x="6068844" y="292831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Deir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Azzor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8" name="رابط مستقيم 77"/>
          <p:cNvCxnSpPr>
            <a:stCxn id="55" idx="0"/>
            <a:endCxn id="56" idx="4"/>
          </p:cNvCxnSpPr>
          <p:nvPr/>
        </p:nvCxnSpPr>
        <p:spPr>
          <a:xfrm rot="5400000" flipH="1" flipV="1">
            <a:off x="5700713" y="1993856"/>
            <a:ext cx="1362075" cy="60007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مستقيم 78"/>
          <p:cNvCxnSpPr>
            <a:stCxn id="54" idx="7"/>
            <a:endCxn id="55" idx="3"/>
          </p:cNvCxnSpPr>
          <p:nvPr/>
        </p:nvCxnSpPr>
        <p:spPr>
          <a:xfrm rot="5400000" flipH="1" flipV="1">
            <a:off x="4614144" y="2683700"/>
            <a:ext cx="934886" cy="185881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رابط مستقيم 80"/>
          <p:cNvCxnSpPr>
            <a:stCxn id="56" idx="7"/>
            <a:endCxn id="57" idx="3"/>
          </p:cNvCxnSpPr>
          <p:nvPr/>
        </p:nvCxnSpPr>
        <p:spPr>
          <a:xfrm rot="5400000" flipH="1" flipV="1">
            <a:off x="6671545" y="1016825"/>
            <a:ext cx="506261" cy="34433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مستقيم 81"/>
          <p:cNvCxnSpPr>
            <a:stCxn id="42" idx="4"/>
            <a:endCxn id="40" idx="0"/>
          </p:cNvCxnSpPr>
          <p:nvPr/>
        </p:nvCxnSpPr>
        <p:spPr>
          <a:xfrm rot="5400000">
            <a:off x="2295526" y="3560717"/>
            <a:ext cx="371475" cy="76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مربع نص 86"/>
          <p:cNvSpPr txBox="1"/>
          <p:nvPr/>
        </p:nvSpPr>
        <p:spPr>
          <a:xfrm>
            <a:off x="4291104" y="3964924"/>
            <a:ext cx="104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Palmyra</a:t>
            </a:r>
          </a:p>
        </p:txBody>
      </p:sp>
      <p:sp>
        <p:nvSpPr>
          <p:cNvPr id="88" name="مربع نص 87"/>
          <p:cNvSpPr txBox="1"/>
          <p:nvPr/>
        </p:nvSpPr>
        <p:spPr>
          <a:xfrm>
            <a:off x="2749454" y="3159847"/>
            <a:ext cx="8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Hama</a:t>
            </a:r>
          </a:p>
        </p:txBody>
      </p:sp>
      <p:sp>
        <p:nvSpPr>
          <p:cNvPr id="89" name="مربع نص 88"/>
          <p:cNvSpPr txBox="1"/>
          <p:nvPr/>
        </p:nvSpPr>
        <p:spPr>
          <a:xfrm>
            <a:off x="359607" y="2044898"/>
            <a:ext cx="84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Latakia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مربع نص 89"/>
          <p:cNvSpPr txBox="1"/>
          <p:nvPr/>
        </p:nvSpPr>
        <p:spPr>
          <a:xfrm>
            <a:off x="627975" y="3821692"/>
            <a:ext cx="99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Tartus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مربع نص 90"/>
          <p:cNvSpPr txBox="1"/>
          <p:nvPr/>
        </p:nvSpPr>
        <p:spPr>
          <a:xfrm>
            <a:off x="674166" y="4925204"/>
            <a:ext cx="117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Damascus</a:t>
            </a:r>
          </a:p>
        </p:txBody>
      </p:sp>
      <p:sp>
        <p:nvSpPr>
          <p:cNvPr id="92" name="مربع نص 91"/>
          <p:cNvSpPr txBox="1"/>
          <p:nvPr/>
        </p:nvSpPr>
        <p:spPr>
          <a:xfrm>
            <a:off x="2503837" y="6234088"/>
            <a:ext cx="99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Sweida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3" name="مربع نص 92"/>
          <p:cNvSpPr txBox="1"/>
          <p:nvPr/>
        </p:nvSpPr>
        <p:spPr>
          <a:xfrm>
            <a:off x="907030" y="6419693"/>
            <a:ext cx="8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Daraa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4" name="مربع نص 93"/>
          <p:cNvSpPr txBox="1"/>
          <p:nvPr/>
        </p:nvSpPr>
        <p:spPr>
          <a:xfrm>
            <a:off x="2214712" y="3937246"/>
            <a:ext cx="9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Homs</a:t>
            </a:r>
          </a:p>
        </p:txBody>
      </p:sp>
      <p:sp>
        <p:nvSpPr>
          <p:cNvPr id="95" name="مربع نص 94"/>
          <p:cNvSpPr txBox="1"/>
          <p:nvPr/>
        </p:nvSpPr>
        <p:spPr>
          <a:xfrm>
            <a:off x="7024829" y="1378095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 </a:t>
            </a:r>
            <a:r>
              <a:rPr lang="en-US" dirty="0" err="1">
                <a:solidFill>
                  <a:srgbClr val="00B050"/>
                </a:solidFill>
              </a:rPr>
              <a:t>Hasaka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مربع نص 96"/>
          <p:cNvSpPr txBox="1"/>
          <p:nvPr/>
        </p:nvSpPr>
        <p:spPr>
          <a:xfrm>
            <a:off x="7330160" y="632654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 </a:t>
            </a:r>
            <a:r>
              <a:rPr lang="en-US" dirty="0" err="1">
                <a:solidFill>
                  <a:srgbClr val="00B050"/>
                </a:solidFill>
              </a:rPr>
              <a:t>Qamishli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8" name="شكل بيضاوي 97"/>
          <p:cNvSpPr/>
          <p:nvPr/>
        </p:nvSpPr>
        <p:spPr>
          <a:xfrm>
            <a:off x="4775835" y="2191975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رابط مستقيم 98"/>
          <p:cNvCxnSpPr>
            <a:stCxn id="98" idx="2"/>
            <a:endCxn id="46" idx="6"/>
          </p:cNvCxnSpPr>
          <p:nvPr/>
        </p:nvCxnSpPr>
        <p:spPr>
          <a:xfrm rot="10800000">
            <a:off x="3048001" y="1941468"/>
            <a:ext cx="1727835" cy="35052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مربع نص 100"/>
          <p:cNvSpPr txBox="1"/>
          <p:nvPr/>
        </p:nvSpPr>
        <p:spPr>
          <a:xfrm>
            <a:off x="4838863" y="201493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 </a:t>
            </a:r>
            <a:r>
              <a:rPr lang="en-US" dirty="0" err="1">
                <a:solidFill>
                  <a:srgbClr val="00B050"/>
                </a:solidFill>
              </a:rPr>
              <a:t>Raqqah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شكل بيضاوي 101"/>
          <p:cNvSpPr/>
          <p:nvPr/>
        </p:nvSpPr>
        <p:spPr>
          <a:xfrm>
            <a:off x="1291590" y="578671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رابط مستقيم 102"/>
          <p:cNvCxnSpPr>
            <a:stCxn id="102" idx="6"/>
            <a:endCxn id="39" idx="3"/>
          </p:cNvCxnSpPr>
          <p:nvPr/>
        </p:nvCxnSpPr>
        <p:spPr>
          <a:xfrm flipV="1">
            <a:off x="1491615" y="5507862"/>
            <a:ext cx="423628" cy="37886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مربع نص 103"/>
          <p:cNvSpPr txBox="1"/>
          <p:nvPr/>
        </p:nvSpPr>
        <p:spPr>
          <a:xfrm>
            <a:off x="316181" y="5881840"/>
            <a:ext cx="12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Qunaytira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Does the previous DFS code work in all cases ?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224730" y="513691"/>
            <a:ext cx="8769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NO</a:t>
            </a:r>
            <a:r>
              <a:rPr lang="en-US" sz="2000" i="1" dirty="0">
                <a:solidFill>
                  <a:prstClr val="black"/>
                </a:solidFill>
              </a:rPr>
              <a:t>. If the graph has isolated nodes or sub-graphs, such as the following example, the previous algorithm will fail to visit all the nodes of the graph.</a:t>
            </a:r>
            <a:endParaRPr lang="en-US" sz="2000" i="1" dirty="0">
              <a:solidFill>
                <a:srgbClr val="0000FF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872" y="2028967"/>
            <a:ext cx="4917064" cy="248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What should we do to the previous DFS code ?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193350" y="1864820"/>
            <a:ext cx="8786874" cy="440120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void </a:t>
            </a:r>
            <a:r>
              <a:rPr lang="en-US" sz="2000" i="1" dirty="0" err="1">
                <a:solidFill>
                  <a:prstClr val="black"/>
                </a:solidFill>
              </a:rPr>
              <a:t>DepthFirstSearch</a:t>
            </a:r>
            <a:r>
              <a:rPr lang="en-US" sz="2000" i="1" dirty="0">
                <a:solidFill>
                  <a:prstClr val="black"/>
                </a:solidFill>
              </a:rPr>
              <a:t> (node* start)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DFS (start)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for every node (n) in the graph that has not been visited yet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DFS (n);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}</a:t>
            </a:r>
          </a:p>
          <a:p>
            <a:endParaRPr lang="en-US" sz="2000" i="1" dirty="0">
              <a:solidFill>
                <a:prstClr val="black"/>
              </a:solidFill>
            </a:endParaRPr>
          </a:p>
          <a:p>
            <a:r>
              <a:rPr lang="en-US" sz="2000" i="1" dirty="0">
                <a:solidFill>
                  <a:prstClr val="black"/>
                </a:solidFill>
              </a:rPr>
              <a:t>void DFS (node* n)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visit (n);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for each and every edge (e) connected to n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if (this edge leads to a node (m) that has not been previously visited)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	DFS (m);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}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211080" y="650168"/>
            <a:ext cx="8769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The DFS algorithm should be invoked for every node that has not been visited yet.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852159"/>
            <a:ext cx="8105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71603" y="42499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What is a Graph?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428596" y="496646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prstClr val="black"/>
                </a:solidFill>
              </a:rPr>
              <a:t>A </a:t>
            </a:r>
            <a:r>
              <a:rPr lang="en-US" sz="2400" i="1" dirty="0">
                <a:solidFill>
                  <a:srgbClr val="FF0000"/>
                </a:solidFill>
              </a:rPr>
              <a:t>data structure </a:t>
            </a:r>
            <a:r>
              <a:rPr lang="en-US" sz="2400" i="1" dirty="0">
                <a:solidFill>
                  <a:prstClr val="black"/>
                </a:solidFill>
              </a:rPr>
              <a:t>that is used to store elements of data (nodes) and all possible relationships (links) between them.</a:t>
            </a:r>
          </a:p>
        </p:txBody>
      </p:sp>
      <p:sp>
        <p:nvSpPr>
          <p:cNvPr id="7" name="وسيلة شرح مستطيلة 6"/>
          <p:cNvSpPr/>
          <p:nvPr/>
        </p:nvSpPr>
        <p:spPr>
          <a:xfrm>
            <a:off x="3915017" y="1426468"/>
            <a:ext cx="1428760" cy="642942"/>
          </a:xfrm>
          <a:prstGeom prst="wedgeRectCallout">
            <a:avLst>
              <a:gd name="adj1" fmla="val -45047"/>
              <a:gd name="adj2" fmla="val 104247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dirty="0" err="1">
                <a:solidFill>
                  <a:srgbClr val="7030A0"/>
                </a:solidFill>
              </a:rPr>
              <a:t>node”or</a:t>
            </a:r>
            <a:r>
              <a:rPr lang="en-US" b="1" dirty="0">
                <a:solidFill>
                  <a:srgbClr val="7030A0"/>
                </a:solidFill>
              </a:rPr>
              <a:t> vertex</a:t>
            </a:r>
          </a:p>
        </p:txBody>
      </p:sp>
      <p:sp>
        <p:nvSpPr>
          <p:cNvPr id="8" name="وسيلة شرح مستطيلة 7"/>
          <p:cNvSpPr/>
          <p:nvPr/>
        </p:nvSpPr>
        <p:spPr>
          <a:xfrm>
            <a:off x="377371" y="1355722"/>
            <a:ext cx="1785918" cy="928694"/>
          </a:xfrm>
          <a:prstGeom prst="wedgeRectCallout">
            <a:avLst>
              <a:gd name="adj1" fmla="val 43728"/>
              <a:gd name="adj2" fmla="val 121524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“edge” or “link”</a:t>
            </a:r>
          </a:p>
        </p:txBody>
      </p:sp>
      <p:sp>
        <p:nvSpPr>
          <p:cNvPr id="9" name="وسيلة شرح مستطيلة 8"/>
          <p:cNvSpPr/>
          <p:nvPr/>
        </p:nvSpPr>
        <p:spPr>
          <a:xfrm>
            <a:off x="7500926" y="5234439"/>
            <a:ext cx="1643074" cy="857256"/>
          </a:xfrm>
          <a:prstGeom prst="wedgeRectCallout">
            <a:avLst>
              <a:gd name="adj1" fmla="val -66468"/>
              <a:gd name="adj2" fmla="val -107253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 directed graph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How can we perform BFS ?</a:t>
            </a:r>
          </a:p>
        </p:txBody>
      </p:sp>
      <p:sp>
        <p:nvSpPr>
          <p:cNvPr id="112" name="مستطيل 111"/>
          <p:cNvSpPr/>
          <p:nvPr/>
        </p:nvSpPr>
        <p:spPr>
          <a:xfrm>
            <a:off x="254830" y="563674"/>
            <a:ext cx="84994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Exactly like we do BFS for a binary tree but with two differences: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>
                <a:solidFill>
                  <a:prstClr val="black"/>
                </a:solidFill>
              </a:rPr>
              <a:t>We should label each node with a flag indicating whether or not this node has already been visited </a:t>
            </a:r>
            <a:r>
              <a:rPr lang="en-US" sz="2000" i="1" dirty="0">
                <a:solidFill>
                  <a:srgbClr val="0000FF"/>
                </a:solidFill>
              </a:rPr>
              <a:t>(why did not we need this in a BST ?).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>
                <a:solidFill>
                  <a:prstClr val="black"/>
                </a:solidFill>
              </a:rPr>
              <a:t>Unlike a binary tree node which has a maximum of two edges (left and right), a graph node has many edges so we must invoke the DFS algorithm for each one of them (using a loop).</a:t>
            </a:r>
          </a:p>
          <a:p>
            <a:pPr marL="457200" indent="-457200"/>
            <a:r>
              <a:rPr lang="en-US" sz="2000" i="1" dirty="0">
                <a:solidFill>
                  <a:prstClr val="black"/>
                </a:solidFill>
              </a:rPr>
              <a:t>The pseudo code for BFS algorithm can simply be written like this:</a:t>
            </a:r>
          </a:p>
        </p:txBody>
      </p:sp>
      <p:sp>
        <p:nvSpPr>
          <p:cNvPr id="113" name="مستطيل 112"/>
          <p:cNvSpPr/>
          <p:nvPr/>
        </p:nvSpPr>
        <p:spPr>
          <a:xfrm>
            <a:off x="166055" y="2874761"/>
            <a:ext cx="8786874" cy="3785652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void BFS (node* n)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</a:t>
            </a:r>
            <a:r>
              <a:rPr lang="en-US" sz="2000" i="1" dirty="0" err="1">
                <a:solidFill>
                  <a:prstClr val="black"/>
                </a:solidFill>
              </a:rPr>
              <a:t>enqueue</a:t>
            </a:r>
            <a:r>
              <a:rPr lang="en-US" sz="2000" i="1" dirty="0">
                <a:solidFill>
                  <a:prstClr val="black"/>
                </a:solidFill>
              </a:rPr>
              <a:t> (n);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while (queue is not empty)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</a:t>
            </a:r>
            <a:r>
              <a:rPr lang="en-US" sz="2000" i="1" dirty="0" err="1">
                <a:solidFill>
                  <a:prstClr val="black"/>
                </a:solidFill>
              </a:rPr>
              <a:t>dequeue</a:t>
            </a:r>
            <a:r>
              <a:rPr lang="en-US" sz="2000" i="1" dirty="0">
                <a:solidFill>
                  <a:prstClr val="black"/>
                </a:solidFill>
              </a:rPr>
              <a:t> a node from the queue;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visit this node;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for each and every edge (e) connected to this node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    if (this edge leads to a node (m) that has not been previously visited)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	</a:t>
            </a:r>
            <a:r>
              <a:rPr lang="en-US" sz="2000" i="1" dirty="0" err="1">
                <a:solidFill>
                  <a:prstClr val="black"/>
                </a:solidFill>
              </a:rPr>
              <a:t>enqueue</a:t>
            </a:r>
            <a:r>
              <a:rPr lang="en-US" sz="2000" i="1" dirty="0">
                <a:solidFill>
                  <a:prstClr val="black"/>
                </a:solidFill>
              </a:rPr>
              <a:t> (m);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}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}</a:t>
            </a:r>
            <a:endParaRPr lang="en-US" sz="20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Does the previous BFS code work in all cases ?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224730" y="513691"/>
            <a:ext cx="8769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NO</a:t>
            </a:r>
            <a:r>
              <a:rPr lang="en-US" sz="2000" i="1" dirty="0">
                <a:solidFill>
                  <a:prstClr val="black"/>
                </a:solidFill>
              </a:rPr>
              <a:t>. for the same reasons as in this case of DFS.</a:t>
            </a:r>
            <a:endParaRPr lang="en-US" sz="2000" i="1" dirty="0">
              <a:solidFill>
                <a:srgbClr val="0000FF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872" y="2028967"/>
            <a:ext cx="4917064" cy="248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What should we do to the previous BFS code ?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211080" y="650168"/>
            <a:ext cx="8769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The BFS algorithm should be invoked for every node that has not been visited yet.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179703" y="1673755"/>
            <a:ext cx="8786874" cy="470898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void BFS (node* n)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for every node (n) in the graph that has not been visited yet 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</a:t>
            </a:r>
            <a:r>
              <a:rPr lang="en-US" sz="2000" i="1" dirty="0" err="1">
                <a:solidFill>
                  <a:prstClr val="black"/>
                </a:solidFill>
              </a:rPr>
              <a:t>enqueue</a:t>
            </a:r>
            <a:r>
              <a:rPr lang="en-US" sz="2000" i="1" dirty="0">
                <a:solidFill>
                  <a:prstClr val="black"/>
                </a:solidFill>
              </a:rPr>
              <a:t> (n);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while (queue is not empty)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{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   </a:t>
            </a:r>
            <a:r>
              <a:rPr lang="en-US" sz="2000" i="1" dirty="0" err="1">
                <a:solidFill>
                  <a:prstClr val="black"/>
                </a:solidFill>
              </a:rPr>
              <a:t>dequeue</a:t>
            </a:r>
            <a:r>
              <a:rPr lang="en-US" sz="2000" i="1" dirty="0">
                <a:solidFill>
                  <a:prstClr val="black"/>
                </a:solidFill>
              </a:rPr>
              <a:t> a node from the queue;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   visit this node;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   for each and every edge (e) connected to this node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       if (this edge leads to a node (m) that has not been previously visited)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	</a:t>
            </a:r>
            <a:r>
              <a:rPr lang="en-US" sz="2000" i="1" dirty="0" err="1">
                <a:solidFill>
                  <a:prstClr val="black"/>
                </a:solidFill>
              </a:rPr>
              <a:t>enqueue</a:t>
            </a:r>
            <a:r>
              <a:rPr lang="en-US" sz="2000" i="1" dirty="0">
                <a:solidFill>
                  <a:prstClr val="black"/>
                </a:solidFill>
              </a:rPr>
              <a:t> (m);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    }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   }</a:t>
            </a:r>
          </a:p>
          <a:p>
            <a:r>
              <a:rPr lang="en-US" sz="2000" i="1" dirty="0">
                <a:solidFill>
                  <a:prstClr val="black"/>
                </a:solidFill>
              </a:rPr>
              <a:t>}</a:t>
            </a:r>
            <a:endParaRPr lang="en-US" sz="20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0" y="714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What do we use Graphs for?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214282" y="642918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prstClr val="black"/>
                </a:solidFill>
              </a:rPr>
              <a:t>Graphs are used to represent all sorts of networks (road networks, computer networks, semantic networks … etc)</a:t>
            </a:r>
          </a:p>
        </p:txBody>
      </p:sp>
      <p:pic>
        <p:nvPicPr>
          <p:cNvPr id="17410" name="Picture 2" descr="http://www.riverviewtech.net/images/backbone/isp-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139" y="1433892"/>
            <a:ext cx="6705789" cy="5383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0" y="114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Show me some examples of graphs in real life?</a:t>
            </a:r>
          </a:p>
        </p:txBody>
      </p:sp>
      <p:pic>
        <p:nvPicPr>
          <p:cNvPr id="17410" name="Picture 2" descr="http://www.edrawsoft.com/images/network/Entertainment%20Network_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01" y="695534"/>
            <a:ext cx="3249327" cy="2296191"/>
          </a:xfrm>
          <a:prstGeom prst="rect">
            <a:avLst/>
          </a:prstGeom>
          <a:noFill/>
        </p:spPr>
      </p:pic>
      <p:pic>
        <p:nvPicPr>
          <p:cNvPr id="4" name="Picture 2" descr="http://syria.kacmac.com/map/syria_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640" y="547640"/>
            <a:ext cx="3447737" cy="3016770"/>
          </a:xfrm>
          <a:prstGeom prst="rect">
            <a:avLst/>
          </a:prstGeom>
          <a:noFill/>
        </p:spPr>
      </p:pic>
      <p:sp>
        <p:nvSpPr>
          <p:cNvPr id="5" name="مستطيل 4"/>
          <p:cNvSpPr/>
          <p:nvPr/>
        </p:nvSpPr>
        <p:spPr>
          <a:xfrm>
            <a:off x="785058" y="3012092"/>
            <a:ext cx="212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computer network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3764969" y="3575235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road network</a:t>
            </a:r>
          </a:p>
        </p:txBody>
      </p:sp>
      <p:pic>
        <p:nvPicPr>
          <p:cNvPr id="16386" name="Picture 2" descr="http://www.psywww.com/intropsych/ch06_memory/06semanticnetwork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42" y="3766255"/>
            <a:ext cx="2829825" cy="2497594"/>
          </a:xfrm>
          <a:prstGeom prst="rect">
            <a:avLst/>
          </a:prstGeom>
          <a:noFill/>
        </p:spPr>
      </p:pic>
      <p:sp>
        <p:nvSpPr>
          <p:cNvPr id="8" name="مستطيل 7"/>
          <p:cNvSpPr/>
          <p:nvPr/>
        </p:nvSpPr>
        <p:spPr>
          <a:xfrm>
            <a:off x="785058" y="6287554"/>
            <a:ext cx="205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semantic network</a:t>
            </a:r>
          </a:p>
        </p:txBody>
      </p:sp>
      <p:pic>
        <p:nvPicPr>
          <p:cNvPr id="16388" name="Picture 4" descr="http://www.mgmtravels.com/images/travels_indianairlines_network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17890" y="3529363"/>
            <a:ext cx="3089132" cy="2932852"/>
          </a:xfrm>
          <a:prstGeom prst="rect">
            <a:avLst/>
          </a:prstGeom>
          <a:noFill/>
        </p:spPr>
      </p:pic>
      <p:sp>
        <p:nvSpPr>
          <p:cNvPr id="10" name="مستطيل 9"/>
          <p:cNvSpPr/>
          <p:nvPr/>
        </p:nvSpPr>
        <p:spPr>
          <a:xfrm>
            <a:off x="6235214" y="6263844"/>
            <a:ext cx="191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 airline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What is the difference between a graph and a tree?</a:t>
            </a:r>
          </a:p>
        </p:txBody>
      </p:sp>
      <p:sp>
        <p:nvSpPr>
          <p:cNvPr id="42" name="مستطيل 41"/>
          <p:cNvSpPr/>
          <p:nvPr/>
        </p:nvSpPr>
        <p:spPr>
          <a:xfrm>
            <a:off x="254830" y="536378"/>
            <a:ext cx="8499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prstClr val="black"/>
                </a:solidFill>
              </a:rPr>
              <a:t>The tree is a special case of a graph in which it is only permitted to have edges form a single node in one level to some of the nodes in a lower level. In a graph, there can be an edge be from any node to any other node.</a:t>
            </a:r>
          </a:p>
        </p:txBody>
      </p:sp>
      <p:sp>
        <p:nvSpPr>
          <p:cNvPr id="5" name="شكل بيضاوي 4"/>
          <p:cNvSpPr/>
          <p:nvPr/>
        </p:nvSpPr>
        <p:spPr>
          <a:xfrm>
            <a:off x="2661853" y="351374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شكل بيضاوي 5"/>
          <p:cNvSpPr/>
          <p:nvPr/>
        </p:nvSpPr>
        <p:spPr>
          <a:xfrm>
            <a:off x="221153" y="4616156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شكل بيضاوي 6"/>
          <p:cNvSpPr/>
          <p:nvPr/>
        </p:nvSpPr>
        <p:spPr>
          <a:xfrm>
            <a:off x="797426" y="3533531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شكل بيضاوي 7"/>
          <p:cNvSpPr/>
          <p:nvPr/>
        </p:nvSpPr>
        <p:spPr>
          <a:xfrm>
            <a:off x="2099753" y="4566683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شكل بيضاوي 8"/>
          <p:cNvSpPr/>
          <p:nvPr/>
        </p:nvSpPr>
        <p:spPr>
          <a:xfrm>
            <a:off x="1707870" y="255975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شكل بيضاوي 9"/>
          <p:cNvSpPr/>
          <p:nvPr/>
        </p:nvSpPr>
        <p:spPr>
          <a:xfrm>
            <a:off x="1329576" y="460032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رابط مستقيم 10"/>
          <p:cNvCxnSpPr>
            <a:stCxn id="9" idx="4"/>
            <a:endCxn id="5" idx="0"/>
          </p:cNvCxnSpPr>
          <p:nvPr/>
        </p:nvCxnSpPr>
        <p:spPr>
          <a:xfrm rot="16200000" flipH="1">
            <a:off x="2248195" y="2826953"/>
            <a:ext cx="419599" cy="95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مستقيم 11"/>
          <p:cNvCxnSpPr>
            <a:stCxn id="9" idx="4"/>
            <a:endCxn id="7" idx="7"/>
          </p:cNvCxnSpPr>
          <p:nvPr/>
        </p:nvCxnSpPr>
        <p:spPr>
          <a:xfrm rot="5400000">
            <a:off x="1363526" y="2994313"/>
            <a:ext cx="517645" cy="71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مستقيم 12"/>
          <p:cNvCxnSpPr>
            <a:stCxn id="5" idx="4"/>
            <a:endCxn id="8" idx="0"/>
          </p:cNvCxnSpPr>
          <p:nvPr/>
        </p:nvCxnSpPr>
        <p:spPr>
          <a:xfrm rot="5400000">
            <a:off x="2394663" y="4026359"/>
            <a:ext cx="518547" cy="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مستقيم 13"/>
          <p:cNvCxnSpPr>
            <a:stCxn id="7" idx="4"/>
            <a:endCxn id="10" idx="0"/>
          </p:cNvCxnSpPr>
          <p:nvPr/>
        </p:nvCxnSpPr>
        <p:spPr>
          <a:xfrm rot="16200000" flipH="1">
            <a:off x="1070433" y="4068048"/>
            <a:ext cx="532403" cy="5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مستقيم 14"/>
          <p:cNvCxnSpPr>
            <a:stCxn id="7" idx="4"/>
            <a:endCxn id="6" idx="0"/>
          </p:cNvCxnSpPr>
          <p:nvPr/>
        </p:nvCxnSpPr>
        <p:spPr>
          <a:xfrm rot="5400000">
            <a:off x="508306" y="4053903"/>
            <a:ext cx="548234" cy="57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شكل بيضاوي 15"/>
          <p:cNvSpPr/>
          <p:nvPr/>
        </p:nvSpPr>
        <p:spPr>
          <a:xfrm>
            <a:off x="1704982" y="360618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رابط مستقيم 16"/>
          <p:cNvCxnSpPr>
            <a:stCxn id="9" idx="4"/>
            <a:endCxn id="16" idx="0"/>
          </p:cNvCxnSpPr>
          <p:nvPr/>
        </p:nvCxnSpPr>
        <p:spPr>
          <a:xfrm rot="5400000">
            <a:off x="1723540" y="3348721"/>
            <a:ext cx="512039" cy="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شكل بيضاوي 19"/>
          <p:cNvSpPr/>
          <p:nvPr/>
        </p:nvSpPr>
        <p:spPr>
          <a:xfrm>
            <a:off x="2866750" y="4569182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شكل بيضاوي 23"/>
          <p:cNvSpPr/>
          <p:nvPr/>
        </p:nvSpPr>
        <p:spPr>
          <a:xfrm>
            <a:off x="3678717" y="4556691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5" name="رابط مستقيم 24"/>
          <p:cNvCxnSpPr>
            <a:stCxn id="5" idx="4"/>
            <a:endCxn id="20" idx="0"/>
          </p:cNvCxnSpPr>
          <p:nvPr/>
        </p:nvCxnSpPr>
        <p:spPr>
          <a:xfrm rot="16200000" flipH="1">
            <a:off x="2776911" y="4206210"/>
            <a:ext cx="521046" cy="20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/>
          <p:cNvCxnSpPr>
            <a:stCxn id="5" idx="4"/>
            <a:endCxn id="24" idx="0"/>
          </p:cNvCxnSpPr>
          <p:nvPr/>
        </p:nvCxnSpPr>
        <p:spPr>
          <a:xfrm rot="16200000" flipH="1">
            <a:off x="3189141" y="3793981"/>
            <a:ext cx="508555" cy="101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شكل بيضاوي 30"/>
          <p:cNvSpPr/>
          <p:nvPr/>
        </p:nvSpPr>
        <p:spPr>
          <a:xfrm>
            <a:off x="7068961" y="346877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شكل بيضاوي 31"/>
          <p:cNvSpPr/>
          <p:nvPr/>
        </p:nvSpPr>
        <p:spPr>
          <a:xfrm>
            <a:off x="4628261" y="4571186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شكل بيضاوي 32"/>
          <p:cNvSpPr/>
          <p:nvPr/>
        </p:nvSpPr>
        <p:spPr>
          <a:xfrm>
            <a:off x="5204534" y="3488561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شكل بيضاوي 33"/>
          <p:cNvSpPr/>
          <p:nvPr/>
        </p:nvSpPr>
        <p:spPr>
          <a:xfrm>
            <a:off x="6506861" y="4521713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شكل بيضاوي 34"/>
          <p:cNvSpPr/>
          <p:nvPr/>
        </p:nvSpPr>
        <p:spPr>
          <a:xfrm>
            <a:off x="6114978" y="251478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شكل بيضاوي 35"/>
          <p:cNvSpPr/>
          <p:nvPr/>
        </p:nvSpPr>
        <p:spPr>
          <a:xfrm>
            <a:off x="5736684" y="457034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7" name="رابط مستقيم 36"/>
          <p:cNvCxnSpPr>
            <a:stCxn id="35" idx="4"/>
            <a:endCxn id="31" idx="0"/>
          </p:cNvCxnSpPr>
          <p:nvPr/>
        </p:nvCxnSpPr>
        <p:spPr>
          <a:xfrm rot="16200000" flipH="1">
            <a:off x="6655303" y="2781983"/>
            <a:ext cx="419599" cy="95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رابط مستقيم 37"/>
          <p:cNvCxnSpPr>
            <a:stCxn id="35" idx="4"/>
            <a:endCxn id="33" idx="7"/>
          </p:cNvCxnSpPr>
          <p:nvPr/>
        </p:nvCxnSpPr>
        <p:spPr>
          <a:xfrm rot="5400000">
            <a:off x="5770634" y="2949343"/>
            <a:ext cx="517645" cy="71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مستقيم 38"/>
          <p:cNvCxnSpPr>
            <a:stCxn id="46" idx="2"/>
            <a:endCxn id="34" idx="6"/>
          </p:cNvCxnSpPr>
          <p:nvPr/>
        </p:nvCxnSpPr>
        <p:spPr>
          <a:xfrm rot="10800000">
            <a:off x="7053126" y="4788910"/>
            <a:ext cx="220732" cy="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مستقيم 40"/>
          <p:cNvCxnSpPr>
            <a:stCxn id="33" idx="4"/>
            <a:endCxn id="36" idx="0"/>
          </p:cNvCxnSpPr>
          <p:nvPr/>
        </p:nvCxnSpPr>
        <p:spPr>
          <a:xfrm rot="16200000" flipH="1">
            <a:off x="5470046" y="4030573"/>
            <a:ext cx="547393" cy="5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مستقيم 42"/>
          <p:cNvCxnSpPr>
            <a:stCxn id="33" idx="4"/>
            <a:endCxn id="32" idx="0"/>
          </p:cNvCxnSpPr>
          <p:nvPr/>
        </p:nvCxnSpPr>
        <p:spPr>
          <a:xfrm rot="5400000">
            <a:off x="4915414" y="4008933"/>
            <a:ext cx="548234" cy="57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شكل بيضاوي 43"/>
          <p:cNvSpPr/>
          <p:nvPr/>
        </p:nvSpPr>
        <p:spPr>
          <a:xfrm>
            <a:off x="6112090" y="3561215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5" name="رابط مستقيم 44"/>
          <p:cNvCxnSpPr>
            <a:stCxn id="35" idx="4"/>
            <a:endCxn id="44" idx="0"/>
          </p:cNvCxnSpPr>
          <p:nvPr/>
        </p:nvCxnSpPr>
        <p:spPr>
          <a:xfrm rot="5400000">
            <a:off x="6130648" y="3303751"/>
            <a:ext cx="512039" cy="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شكل بيضاوي 45"/>
          <p:cNvSpPr/>
          <p:nvPr/>
        </p:nvSpPr>
        <p:spPr>
          <a:xfrm>
            <a:off x="7273858" y="4524212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7" name="شكل بيضاوي 46"/>
          <p:cNvSpPr/>
          <p:nvPr/>
        </p:nvSpPr>
        <p:spPr>
          <a:xfrm>
            <a:off x="8085825" y="4511721"/>
            <a:ext cx="546265" cy="534391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8" name="رابط مستقيم 47"/>
          <p:cNvCxnSpPr>
            <a:stCxn id="31" idx="4"/>
            <a:endCxn id="46" idx="0"/>
          </p:cNvCxnSpPr>
          <p:nvPr/>
        </p:nvCxnSpPr>
        <p:spPr>
          <a:xfrm rot="16200000" flipH="1">
            <a:off x="7184019" y="4161240"/>
            <a:ext cx="521046" cy="20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رابط مستقيم 51"/>
          <p:cNvCxnSpPr>
            <a:stCxn id="32" idx="6"/>
            <a:endCxn id="36" idx="2"/>
          </p:cNvCxnSpPr>
          <p:nvPr/>
        </p:nvCxnSpPr>
        <p:spPr>
          <a:xfrm flipV="1">
            <a:off x="5174526" y="4837541"/>
            <a:ext cx="562158" cy="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شكل 55"/>
          <p:cNvCxnSpPr>
            <a:stCxn id="35" idx="6"/>
            <a:endCxn id="47" idx="0"/>
          </p:cNvCxnSpPr>
          <p:nvPr/>
        </p:nvCxnSpPr>
        <p:spPr>
          <a:xfrm>
            <a:off x="6661243" y="2781981"/>
            <a:ext cx="1697715" cy="172974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رابط مستقيم 56"/>
          <p:cNvCxnSpPr>
            <a:stCxn id="44" idx="5"/>
            <a:endCxn id="46" idx="0"/>
          </p:cNvCxnSpPr>
          <p:nvPr/>
        </p:nvCxnSpPr>
        <p:spPr>
          <a:xfrm rot="16200000" flipH="1">
            <a:off x="6809240" y="3786461"/>
            <a:ext cx="506866" cy="96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مستطيل 59"/>
          <p:cNvSpPr/>
          <p:nvPr/>
        </p:nvSpPr>
        <p:spPr>
          <a:xfrm>
            <a:off x="1677474" y="5345766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</a:rPr>
              <a:t>A tree </a:t>
            </a:r>
            <a:endParaRPr lang="en-US" dirty="0"/>
          </a:p>
        </p:txBody>
      </p:sp>
      <p:sp>
        <p:nvSpPr>
          <p:cNvPr id="61" name="مستطيل 60"/>
          <p:cNvSpPr/>
          <p:nvPr/>
        </p:nvSpPr>
        <p:spPr>
          <a:xfrm>
            <a:off x="5904701" y="5810460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prstClr val="black"/>
                </a:solidFill>
              </a:rPr>
              <a:t>A graph </a:t>
            </a:r>
            <a:endParaRPr lang="en-US" dirty="0"/>
          </a:p>
        </p:txBody>
      </p:sp>
      <p:cxnSp>
        <p:nvCxnSpPr>
          <p:cNvPr id="62" name="شكل 61"/>
          <p:cNvCxnSpPr>
            <a:stCxn id="33" idx="2"/>
            <a:endCxn id="47" idx="4"/>
          </p:cNvCxnSpPr>
          <p:nvPr/>
        </p:nvCxnSpPr>
        <p:spPr>
          <a:xfrm rot="10800000" flipH="1" flipV="1">
            <a:off x="5204534" y="3755756"/>
            <a:ext cx="3154424" cy="1290355"/>
          </a:xfrm>
          <a:prstGeom prst="curvedConnector4">
            <a:avLst>
              <a:gd name="adj1" fmla="val -24830"/>
              <a:gd name="adj2" fmla="val 149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How can we represent graphs ?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326997" y="1164300"/>
            <a:ext cx="8526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</a:rPr>
              <a:t>There are many methods. We will study only two of these:</a:t>
            </a:r>
          </a:p>
          <a:p>
            <a:endParaRPr lang="en-US" sz="2800" i="1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Adjacency Matrix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Adjacency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34" y="0"/>
            <a:ext cx="8461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How can we represent a graph using an adjacency matrix 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052" y="1815647"/>
            <a:ext cx="2775847" cy="163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3236" y="2598058"/>
            <a:ext cx="4504266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ربع نص 7"/>
          <p:cNvSpPr txBox="1"/>
          <p:nvPr/>
        </p:nvSpPr>
        <p:spPr>
          <a:xfrm>
            <a:off x="601684" y="3508500"/>
            <a:ext cx="186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4404426" y="5511471"/>
            <a:ext cx="2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Adjacency Matrix</a:t>
            </a:r>
          </a:p>
        </p:txBody>
      </p:sp>
      <p:sp>
        <p:nvSpPr>
          <p:cNvPr id="10" name="وسيلة شرح مستطيلة 9"/>
          <p:cNvSpPr/>
          <p:nvPr/>
        </p:nvSpPr>
        <p:spPr>
          <a:xfrm>
            <a:off x="6284687" y="1727200"/>
            <a:ext cx="2571550" cy="646331"/>
          </a:xfrm>
          <a:prstGeom prst="wedgeRectCallout">
            <a:avLst>
              <a:gd name="adj1" fmla="val -59492"/>
              <a:gd name="adj2" fmla="val 198826"/>
            </a:avLst>
          </a:prstGeom>
          <a:solidFill>
            <a:srgbClr val="FF99FF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 1 indicates that there is an edge from a to 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1566" y="1335542"/>
            <a:ext cx="3048940" cy="493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49934" y="0"/>
            <a:ext cx="8461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How can we represent a graph using an adjacency List 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052" y="1815647"/>
            <a:ext cx="2775847" cy="163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ربع نص 7"/>
          <p:cNvSpPr txBox="1"/>
          <p:nvPr/>
        </p:nvSpPr>
        <p:spPr>
          <a:xfrm>
            <a:off x="601684" y="3508500"/>
            <a:ext cx="186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3780311" y="6266214"/>
            <a:ext cx="2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Adjacency List</a:t>
            </a:r>
          </a:p>
        </p:txBody>
      </p:sp>
      <p:sp>
        <p:nvSpPr>
          <p:cNvPr id="10" name="وسيلة شرح مستطيلة 9"/>
          <p:cNvSpPr/>
          <p:nvPr/>
        </p:nvSpPr>
        <p:spPr>
          <a:xfrm>
            <a:off x="6412791" y="1988457"/>
            <a:ext cx="2571550" cy="646331"/>
          </a:xfrm>
          <a:prstGeom prst="wedgeRectCallout">
            <a:avLst>
              <a:gd name="adj1" fmla="val -42559"/>
              <a:gd name="adj2" fmla="val 165142"/>
            </a:avLst>
          </a:prstGeom>
          <a:solidFill>
            <a:srgbClr val="FF99FF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 list of all the nodes connected to node d</a:t>
            </a:r>
          </a:p>
        </p:txBody>
      </p:sp>
      <p:sp>
        <p:nvSpPr>
          <p:cNvPr id="11" name="وسيلة شرح مستطيلة 10"/>
          <p:cNvSpPr/>
          <p:nvPr/>
        </p:nvSpPr>
        <p:spPr>
          <a:xfrm>
            <a:off x="454677" y="863600"/>
            <a:ext cx="2571550" cy="646331"/>
          </a:xfrm>
          <a:prstGeom prst="wedgeRectCallout">
            <a:avLst>
              <a:gd name="adj1" fmla="val 85000"/>
              <a:gd name="adj2" fmla="val 79808"/>
            </a:avLst>
          </a:prstGeom>
          <a:solidFill>
            <a:srgbClr val="FF99FF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 list of all the nodes of the graph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34" y="0"/>
            <a:ext cx="846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How can we traverse a graph ?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326997" y="1614000"/>
            <a:ext cx="8526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</a:rPr>
              <a:t>There are TWO methods:</a:t>
            </a:r>
          </a:p>
          <a:p>
            <a:endParaRPr lang="en-US" sz="2800" i="1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Depth First Traversal, or Depth First Search (DFS).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Breadth First Traversal, Breadth First Search (BFS).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1052</Words>
  <Application>Microsoft Office PowerPoint</Application>
  <PresentationFormat>On-screen Show (4:3)</PresentationFormat>
  <Paragraphs>242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سمة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</dc:title>
  <dc:creator>Dr. Bassel  ALKHATIB</dc:creator>
  <cp:lastModifiedBy>Joud Khattab</cp:lastModifiedBy>
  <cp:revision>106</cp:revision>
  <dcterms:created xsi:type="dcterms:W3CDTF">2010-08-15T09:03:56Z</dcterms:created>
  <dcterms:modified xsi:type="dcterms:W3CDTF">2017-11-11T19:35:12Z</dcterms:modified>
</cp:coreProperties>
</file>