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67" r:id="rId16"/>
    <p:sldId id="273" r:id="rId17"/>
    <p:sldId id="274" r:id="rId18"/>
    <p:sldId id="275" r:id="rId19"/>
    <p:sldId id="276" r:id="rId20"/>
    <p:sldId id="26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04" autoAdjust="0"/>
  </p:normalViewPr>
  <p:slideViewPr>
    <p:cSldViewPr snapToGrid="0">
      <p:cViewPr varScale="1">
        <p:scale>
          <a:sx n="49" d="100"/>
          <a:sy n="49" d="100"/>
        </p:scale>
        <p:origin x="78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8AC18-6E0C-4BFF-91F1-4C4E60465610}"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23441-D5BC-4445-B32A-AA4EF7E5C9FE}" type="slidenum">
              <a:rPr lang="en-US" smtClean="0"/>
              <a:t>‹#›</a:t>
            </a:fld>
            <a:endParaRPr lang="en-US"/>
          </a:p>
        </p:txBody>
      </p:sp>
    </p:spTree>
    <p:extLst>
      <p:ext uri="{BB962C8B-B14F-4D97-AF65-F5344CB8AC3E}">
        <p14:creationId xmlns:p14="http://schemas.microsoft.com/office/powerpoint/2010/main" val="318104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to this talk on unit testing with </a:t>
            </a:r>
            <a:r>
              <a:rPr lang="en-US" dirty="0" err="1"/>
              <a:t>ScalaCheck</a:t>
            </a:r>
            <a:r>
              <a:rPr lang="en-US" dirty="0"/>
              <a:t>. I hope you enjoy this presentation and learn something useful.</a:t>
            </a:r>
          </a:p>
        </p:txBody>
      </p:sp>
      <p:sp>
        <p:nvSpPr>
          <p:cNvPr id="4" name="Slide Number Placeholder 3"/>
          <p:cNvSpPr>
            <a:spLocks noGrp="1"/>
          </p:cNvSpPr>
          <p:nvPr>
            <p:ph type="sldNum" sz="quarter" idx="5"/>
          </p:nvPr>
        </p:nvSpPr>
        <p:spPr/>
        <p:txBody>
          <a:bodyPr/>
          <a:lstStyle/>
          <a:p>
            <a:fld id="{4E323441-D5BC-4445-B32A-AA4EF7E5C9FE}" type="slidenum">
              <a:rPr lang="en-US" smtClean="0"/>
              <a:t>1</a:t>
            </a:fld>
            <a:endParaRPr lang="en-US"/>
          </a:p>
        </p:txBody>
      </p:sp>
    </p:spTree>
    <p:extLst>
      <p:ext uri="{BB962C8B-B14F-4D97-AF65-F5344CB8AC3E}">
        <p14:creationId xmlns:p14="http://schemas.microsoft.com/office/powerpoint/2010/main" val="431044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displays the random pairs of x and y generated by </a:t>
            </a:r>
            <a:r>
              <a:rPr lang="en-US" dirty="0" err="1"/>
              <a:t>ScalaCheck</a:t>
            </a:r>
            <a:r>
              <a:rPr lang="en-US" dirty="0"/>
              <a:t>. As you can see it frequently generates 0, 1, -1, large positive numbers, and large negative numbers. Hopefully </a:t>
            </a:r>
            <a:r>
              <a:rPr lang="en-US" dirty="0" err="1"/>
              <a:t>ScalaCheck</a:t>
            </a:r>
            <a:r>
              <a:rPr lang="en-US" dirty="0"/>
              <a:t> will produce some input that a human writing unit tests would not use.</a:t>
            </a:r>
          </a:p>
        </p:txBody>
      </p:sp>
      <p:sp>
        <p:nvSpPr>
          <p:cNvPr id="4" name="Slide Number Placeholder 3"/>
          <p:cNvSpPr>
            <a:spLocks noGrp="1"/>
          </p:cNvSpPr>
          <p:nvPr>
            <p:ph type="sldNum" sz="quarter" idx="5"/>
          </p:nvPr>
        </p:nvSpPr>
        <p:spPr/>
        <p:txBody>
          <a:bodyPr/>
          <a:lstStyle/>
          <a:p>
            <a:fld id="{4E323441-D5BC-4445-B32A-AA4EF7E5C9FE}" type="slidenum">
              <a:rPr lang="en-US" smtClean="0"/>
              <a:t>10</a:t>
            </a:fld>
            <a:endParaRPr lang="en-US"/>
          </a:p>
        </p:txBody>
      </p:sp>
    </p:spTree>
    <p:extLst>
      <p:ext uri="{BB962C8B-B14F-4D97-AF65-F5344CB8AC3E}">
        <p14:creationId xmlns:p14="http://schemas.microsoft.com/office/powerpoint/2010/main" val="69270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property is a copy of the function. All your unit test will tell you is that a copy of the function gives the same output as the function. Put some thoughts into your 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sbt</a:t>
            </a:r>
            <a:r>
              <a:rPr lang="en-US" dirty="0"/>
              <a:t> “</a:t>
            </a:r>
            <a:r>
              <a:rPr lang="en-US" dirty="0" err="1"/>
              <a:t>testOnly</a:t>
            </a:r>
            <a:r>
              <a:rPr lang="en-US" dirty="0"/>
              <a:t> </a:t>
            </a:r>
            <a:r>
              <a:rPr lang="en-US" dirty="0" err="1"/>
              <a:t>MaxScalaCheckBadTest</a:t>
            </a:r>
            <a:r>
              <a:rPr lang="en-US" dirty="0"/>
              <a:t>”</a:t>
            </a:r>
          </a:p>
          <a:p>
            <a:endParaRPr lang="en-US" dirty="0"/>
          </a:p>
        </p:txBody>
      </p:sp>
      <p:sp>
        <p:nvSpPr>
          <p:cNvPr id="4" name="Slide Number Placeholder 3"/>
          <p:cNvSpPr>
            <a:spLocks noGrp="1"/>
          </p:cNvSpPr>
          <p:nvPr>
            <p:ph type="sldNum" sz="quarter" idx="5"/>
          </p:nvPr>
        </p:nvSpPr>
        <p:spPr/>
        <p:txBody>
          <a:bodyPr/>
          <a:lstStyle/>
          <a:p>
            <a:fld id="{4E323441-D5BC-4445-B32A-AA4EF7E5C9FE}" type="slidenum">
              <a:rPr lang="en-US" smtClean="0"/>
              <a:t>11</a:t>
            </a:fld>
            <a:endParaRPr lang="en-US"/>
          </a:p>
        </p:txBody>
      </p:sp>
    </p:spTree>
    <p:extLst>
      <p:ext uri="{BB962C8B-B14F-4D97-AF65-F5344CB8AC3E}">
        <p14:creationId xmlns:p14="http://schemas.microsoft.com/office/powerpoint/2010/main" val="189415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ScalaCheck</a:t>
            </a:r>
            <a:r>
              <a:rPr lang="en-US" dirty="0"/>
              <a:t> gives you a lot of control over the random input it generates. The next few slides are just a taste of what can be done. For example you can generate different types of random chars.</a:t>
            </a:r>
          </a:p>
        </p:txBody>
      </p:sp>
      <p:sp>
        <p:nvSpPr>
          <p:cNvPr id="4" name="Slide Number Placeholder 3"/>
          <p:cNvSpPr>
            <a:spLocks noGrp="1"/>
          </p:cNvSpPr>
          <p:nvPr>
            <p:ph type="sldNum" sz="quarter" idx="5"/>
          </p:nvPr>
        </p:nvSpPr>
        <p:spPr/>
        <p:txBody>
          <a:bodyPr/>
          <a:lstStyle/>
          <a:p>
            <a:fld id="{4E323441-D5BC-4445-B32A-AA4EF7E5C9FE}" type="slidenum">
              <a:rPr lang="en-US" smtClean="0"/>
              <a:t>12</a:t>
            </a:fld>
            <a:endParaRPr lang="en-US"/>
          </a:p>
        </p:txBody>
      </p:sp>
    </p:spTree>
    <p:extLst>
      <p:ext uri="{BB962C8B-B14F-4D97-AF65-F5344CB8AC3E}">
        <p14:creationId xmlns:p14="http://schemas.microsoft.com/office/powerpoint/2010/main" val="422811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the output of the previous test looks like.</a:t>
            </a:r>
          </a:p>
        </p:txBody>
      </p:sp>
      <p:sp>
        <p:nvSpPr>
          <p:cNvPr id="4" name="Slide Number Placeholder 3"/>
          <p:cNvSpPr>
            <a:spLocks noGrp="1"/>
          </p:cNvSpPr>
          <p:nvPr>
            <p:ph type="sldNum" sz="quarter" idx="5"/>
          </p:nvPr>
        </p:nvSpPr>
        <p:spPr/>
        <p:txBody>
          <a:bodyPr/>
          <a:lstStyle/>
          <a:p>
            <a:fld id="{4E323441-D5BC-4445-B32A-AA4EF7E5C9FE}" type="slidenum">
              <a:rPr lang="en-US" smtClean="0"/>
              <a:t>13</a:t>
            </a:fld>
            <a:endParaRPr lang="en-US"/>
          </a:p>
        </p:txBody>
      </p:sp>
    </p:spTree>
    <p:extLst>
      <p:ext uri="{BB962C8B-B14F-4D97-AF65-F5344CB8AC3E}">
        <p14:creationId xmlns:p14="http://schemas.microsoft.com/office/powerpoint/2010/main" val="3979823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there are generators for random strings.</a:t>
            </a:r>
          </a:p>
        </p:txBody>
      </p:sp>
      <p:sp>
        <p:nvSpPr>
          <p:cNvPr id="4" name="Slide Number Placeholder 3"/>
          <p:cNvSpPr>
            <a:spLocks noGrp="1"/>
          </p:cNvSpPr>
          <p:nvPr>
            <p:ph type="sldNum" sz="quarter" idx="5"/>
          </p:nvPr>
        </p:nvSpPr>
        <p:spPr/>
        <p:txBody>
          <a:bodyPr/>
          <a:lstStyle/>
          <a:p>
            <a:fld id="{4E323441-D5BC-4445-B32A-AA4EF7E5C9FE}" type="slidenum">
              <a:rPr lang="en-US" smtClean="0"/>
              <a:t>14</a:t>
            </a:fld>
            <a:endParaRPr lang="en-US"/>
          </a:p>
        </p:txBody>
      </p:sp>
    </p:spTree>
    <p:extLst>
      <p:ext uri="{BB962C8B-B14F-4D97-AF65-F5344CB8AC3E}">
        <p14:creationId xmlns:p14="http://schemas.microsoft.com/office/powerpoint/2010/main" val="1288745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spend some time doing an exercise.  Write two </a:t>
            </a:r>
            <a:r>
              <a:rPr lang="en-US" dirty="0" err="1"/>
              <a:t>ScalaCheck</a:t>
            </a:r>
            <a:r>
              <a:rPr lang="en-US" dirty="0"/>
              <a:t> unit tests for this function. If you find a bug fix it.</a:t>
            </a:r>
          </a:p>
        </p:txBody>
      </p:sp>
      <p:sp>
        <p:nvSpPr>
          <p:cNvPr id="4" name="Slide Number Placeholder 3"/>
          <p:cNvSpPr>
            <a:spLocks noGrp="1"/>
          </p:cNvSpPr>
          <p:nvPr>
            <p:ph type="sldNum" sz="quarter" idx="5"/>
          </p:nvPr>
        </p:nvSpPr>
        <p:spPr/>
        <p:txBody>
          <a:bodyPr/>
          <a:lstStyle/>
          <a:p>
            <a:fld id="{4E323441-D5BC-4445-B32A-AA4EF7E5C9FE}" type="slidenum">
              <a:rPr lang="en-US" smtClean="0"/>
              <a:t>15</a:t>
            </a:fld>
            <a:endParaRPr lang="en-US"/>
          </a:p>
        </p:txBody>
      </p:sp>
    </p:spTree>
    <p:extLst>
      <p:ext uri="{BB962C8B-B14F-4D97-AF65-F5344CB8AC3E}">
        <p14:creationId xmlns:p14="http://schemas.microsoft.com/office/powerpoint/2010/main" val="3533749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generate only negative numbers or only positive numbers.</a:t>
            </a:r>
          </a:p>
        </p:txBody>
      </p:sp>
      <p:sp>
        <p:nvSpPr>
          <p:cNvPr id="4" name="Slide Number Placeholder 3"/>
          <p:cNvSpPr>
            <a:spLocks noGrp="1"/>
          </p:cNvSpPr>
          <p:nvPr>
            <p:ph type="sldNum" sz="quarter" idx="5"/>
          </p:nvPr>
        </p:nvSpPr>
        <p:spPr/>
        <p:txBody>
          <a:bodyPr/>
          <a:lstStyle/>
          <a:p>
            <a:fld id="{4E323441-D5BC-4445-B32A-AA4EF7E5C9FE}" type="slidenum">
              <a:rPr lang="en-US" smtClean="0"/>
              <a:t>16</a:t>
            </a:fld>
            <a:endParaRPr lang="en-US"/>
          </a:p>
        </p:txBody>
      </p:sp>
    </p:spTree>
    <p:extLst>
      <p:ext uri="{BB962C8B-B14F-4D97-AF65-F5344CB8AC3E}">
        <p14:creationId xmlns:p14="http://schemas.microsoft.com/office/powerpoint/2010/main" val="135645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preconditions to filter out random input we don’t like. In this case only integers divisible by three are used. If the input is accepted too rarely the unit test will abort. So use this only if you have to. Alternatively I could have had </a:t>
            </a:r>
            <a:r>
              <a:rPr lang="en-US" dirty="0" err="1"/>
              <a:t>ScalaCheck</a:t>
            </a:r>
            <a:r>
              <a:rPr lang="en-US" dirty="0"/>
              <a:t> generate random integers and multiplied them by three to get numbers divisible by three.</a:t>
            </a:r>
          </a:p>
        </p:txBody>
      </p:sp>
      <p:sp>
        <p:nvSpPr>
          <p:cNvPr id="4" name="Slide Number Placeholder 3"/>
          <p:cNvSpPr>
            <a:spLocks noGrp="1"/>
          </p:cNvSpPr>
          <p:nvPr>
            <p:ph type="sldNum" sz="quarter" idx="5"/>
          </p:nvPr>
        </p:nvSpPr>
        <p:spPr/>
        <p:txBody>
          <a:bodyPr/>
          <a:lstStyle/>
          <a:p>
            <a:fld id="{4E323441-D5BC-4445-B32A-AA4EF7E5C9FE}" type="slidenum">
              <a:rPr lang="en-US" smtClean="0"/>
              <a:t>17</a:t>
            </a:fld>
            <a:endParaRPr lang="en-US"/>
          </a:p>
        </p:txBody>
      </p:sp>
    </p:spTree>
    <p:extLst>
      <p:ext uri="{BB962C8B-B14F-4D97-AF65-F5344CB8AC3E}">
        <p14:creationId xmlns:p14="http://schemas.microsoft.com/office/powerpoint/2010/main" val="4081072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write your own custom generators.</a:t>
            </a:r>
          </a:p>
        </p:txBody>
      </p:sp>
      <p:sp>
        <p:nvSpPr>
          <p:cNvPr id="4" name="Slide Number Placeholder 3"/>
          <p:cNvSpPr>
            <a:spLocks noGrp="1"/>
          </p:cNvSpPr>
          <p:nvPr>
            <p:ph type="sldNum" sz="quarter" idx="5"/>
          </p:nvPr>
        </p:nvSpPr>
        <p:spPr/>
        <p:txBody>
          <a:bodyPr/>
          <a:lstStyle/>
          <a:p>
            <a:fld id="{4E323441-D5BC-4445-B32A-AA4EF7E5C9FE}" type="slidenum">
              <a:rPr lang="en-US" smtClean="0"/>
              <a:t>18</a:t>
            </a:fld>
            <a:endParaRPr lang="en-US"/>
          </a:p>
        </p:txBody>
      </p:sp>
    </p:spTree>
    <p:extLst>
      <p:ext uri="{BB962C8B-B14F-4D97-AF65-F5344CB8AC3E}">
        <p14:creationId xmlns:p14="http://schemas.microsoft.com/office/powerpoint/2010/main" val="2976765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t>
            </a:r>
            <a:r>
              <a:rPr lang="en-US" dirty="0" err="1"/>
              <a:t>ScalaCheck</a:t>
            </a:r>
            <a:r>
              <a:rPr lang="en-US" dirty="0"/>
              <a:t> to test Spark code.</a:t>
            </a:r>
          </a:p>
        </p:txBody>
      </p:sp>
      <p:sp>
        <p:nvSpPr>
          <p:cNvPr id="4" name="Slide Number Placeholder 3"/>
          <p:cNvSpPr>
            <a:spLocks noGrp="1"/>
          </p:cNvSpPr>
          <p:nvPr>
            <p:ph type="sldNum" sz="quarter" idx="5"/>
          </p:nvPr>
        </p:nvSpPr>
        <p:spPr/>
        <p:txBody>
          <a:bodyPr/>
          <a:lstStyle/>
          <a:p>
            <a:fld id="{4E323441-D5BC-4445-B32A-AA4EF7E5C9FE}" type="slidenum">
              <a:rPr lang="en-US" smtClean="0"/>
              <a:t>19</a:t>
            </a:fld>
            <a:endParaRPr lang="en-US"/>
          </a:p>
        </p:txBody>
      </p:sp>
    </p:spTree>
    <p:extLst>
      <p:ext uri="{BB962C8B-B14F-4D97-AF65-F5344CB8AC3E}">
        <p14:creationId xmlns:p14="http://schemas.microsoft.com/office/powerpoint/2010/main" val="351033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everyone should be familiar with the concept of unit testing and why it should be done, but I will begin by talking about the importance of unit testing. I will then give an example of traditional unit testing with Junit. I will then talk about specifications of functions versus tests and writing tests that are more like specifications, which is one of the key ideas of </a:t>
            </a:r>
            <a:r>
              <a:rPr lang="en-US" dirty="0" err="1"/>
              <a:t>ScalaCheck</a:t>
            </a:r>
            <a:r>
              <a:rPr lang="en-US" dirty="0"/>
              <a:t>. </a:t>
            </a:r>
            <a:r>
              <a:rPr lang="en-US" dirty="0" err="1"/>
              <a:t>ScalaCheck</a:t>
            </a:r>
            <a:r>
              <a:rPr lang="en-US" dirty="0"/>
              <a:t> tests against properties of functions rather than a small number of predefined example runs of functions. To do this it generates random inputs using generators, along with common edge cases such as 0, large positing and negative numbers, and nulls. We will then go through some examples of </a:t>
            </a:r>
            <a:r>
              <a:rPr lang="en-US" dirty="0" err="1"/>
              <a:t>ScalaCheck</a:t>
            </a:r>
            <a:r>
              <a:rPr lang="en-US" dirty="0"/>
              <a:t> unit tests compared to </a:t>
            </a:r>
            <a:r>
              <a:rPr lang="en-US" dirty="0" err="1"/>
              <a:t>junit</a:t>
            </a:r>
            <a:r>
              <a:rPr lang="en-US" dirty="0"/>
              <a:t> tests. We will finish up by having you write some unit tests of your own using </a:t>
            </a:r>
            <a:r>
              <a:rPr lang="en-US" dirty="0" err="1"/>
              <a:t>ScalaCheck</a:t>
            </a:r>
            <a:r>
              <a:rPr lang="en-US" dirty="0"/>
              <a:t>. Feel free to interrupt with questions at any time.</a:t>
            </a:r>
          </a:p>
        </p:txBody>
      </p:sp>
      <p:sp>
        <p:nvSpPr>
          <p:cNvPr id="4" name="Slide Number Placeholder 3"/>
          <p:cNvSpPr>
            <a:spLocks noGrp="1"/>
          </p:cNvSpPr>
          <p:nvPr>
            <p:ph type="sldNum" sz="quarter" idx="5"/>
          </p:nvPr>
        </p:nvSpPr>
        <p:spPr/>
        <p:txBody>
          <a:bodyPr/>
          <a:lstStyle/>
          <a:p>
            <a:fld id="{4E323441-D5BC-4445-B32A-AA4EF7E5C9FE}" type="slidenum">
              <a:rPr lang="en-US" smtClean="0"/>
              <a:t>2</a:t>
            </a:fld>
            <a:endParaRPr lang="en-US"/>
          </a:p>
        </p:txBody>
      </p:sp>
    </p:spTree>
    <p:extLst>
      <p:ext uri="{BB962C8B-B14F-4D97-AF65-F5344CB8AC3E}">
        <p14:creationId xmlns:p14="http://schemas.microsoft.com/office/powerpoint/2010/main" val="297561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come up with a property that covers all behaviors of the code, come up with a property that covers some property of the code. Can the output of the function ever be negative? If a function has an inverse apply the inverse to the output of the function and you should get your original input. If not, something is wrong. If you are testing an efficient implementation of an algorithm for which you have brute force method you are confident works, compare them. They should agree. If they don’t, something is wrong. You might know that a function is continuously increasing when one parameter is increased, run the function on pairs of inputs and check if this hold. This is an example of a relation property.</a:t>
            </a:r>
          </a:p>
        </p:txBody>
      </p:sp>
      <p:sp>
        <p:nvSpPr>
          <p:cNvPr id="4" name="Slide Number Placeholder 3"/>
          <p:cNvSpPr>
            <a:spLocks noGrp="1"/>
          </p:cNvSpPr>
          <p:nvPr>
            <p:ph type="sldNum" sz="quarter" idx="5"/>
          </p:nvPr>
        </p:nvSpPr>
        <p:spPr/>
        <p:txBody>
          <a:bodyPr/>
          <a:lstStyle/>
          <a:p>
            <a:fld id="{4E323441-D5BC-4445-B32A-AA4EF7E5C9FE}" type="slidenum">
              <a:rPr lang="en-US" smtClean="0"/>
              <a:t>20</a:t>
            </a:fld>
            <a:endParaRPr lang="en-US"/>
          </a:p>
        </p:txBody>
      </p:sp>
    </p:spTree>
    <p:extLst>
      <p:ext uri="{BB962C8B-B14F-4D97-AF65-F5344CB8AC3E}">
        <p14:creationId xmlns:p14="http://schemas.microsoft.com/office/powerpoint/2010/main" val="3136421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spend some time doing an exercise.  Write two </a:t>
            </a:r>
            <a:r>
              <a:rPr lang="en-US" dirty="0" err="1"/>
              <a:t>ScalaCheck</a:t>
            </a:r>
            <a:r>
              <a:rPr lang="en-US" dirty="0"/>
              <a:t> unit tests for this function. If you find a bug fix it.</a:t>
            </a:r>
          </a:p>
        </p:txBody>
      </p:sp>
      <p:sp>
        <p:nvSpPr>
          <p:cNvPr id="4" name="Slide Number Placeholder 3"/>
          <p:cNvSpPr>
            <a:spLocks noGrp="1"/>
          </p:cNvSpPr>
          <p:nvPr>
            <p:ph type="sldNum" sz="quarter" idx="5"/>
          </p:nvPr>
        </p:nvSpPr>
        <p:spPr/>
        <p:txBody>
          <a:bodyPr/>
          <a:lstStyle/>
          <a:p>
            <a:fld id="{4E323441-D5BC-4445-B32A-AA4EF7E5C9FE}" type="slidenum">
              <a:rPr lang="en-US" smtClean="0"/>
              <a:t>21</a:t>
            </a:fld>
            <a:endParaRPr lang="en-US"/>
          </a:p>
        </p:txBody>
      </p:sp>
    </p:spTree>
    <p:extLst>
      <p:ext uri="{BB962C8B-B14F-4D97-AF65-F5344CB8AC3E}">
        <p14:creationId xmlns:p14="http://schemas.microsoft.com/office/powerpoint/2010/main" val="11370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are used to help ensure that software is working. Of course you can never be 100% sure that your software is working as intended, but unit testing can dramatically improve the chances that it is working as intended. Unit testing helps you find bugs in code that you are writing and helps you fix them on the spot. Unit testing helps ensure that you will not break your code when you modify it. Fixing bugs with unit tests early on ensures that you won’t spend a lot of time searching for the cause of bugs later on. Without unit testing it takes longer and longer to find what is causing bugs when the size and complexity of the code increases.</a:t>
            </a:r>
          </a:p>
        </p:txBody>
      </p:sp>
      <p:sp>
        <p:nvSpPr>
          <p:cNvPr id="4" name="Slide Number Placeholder 3"/>
          <p:cNvSpPr>
            <a:spLocks noGrp="1"/>
          </p:cNvSpPr>
          <p:nvPr>
            <p:ph type="sldNum" sz="quarter" idx="5"/>
          </p:nvPr>
        </p:nvSpPr>
        <p:spPr/>
        <p:txBody>
          <a:bodyPr/>
          <a:lstStyle/>
          <a:p>
            <a:fld id="{4E323441-D5BC-4445-B32A-AA4EF7E5C9FE}" type="slidenum">
              <a:rPr lang="en-US" smtClean="0"/>
              <a:t>3</a:t>
            </a:fld>
            <a:endParaRPr lang="en-US"/>
          </a:p>
        </p:txBody>
      </p:sp>
    </p:spTree>
    <p:extLst>
      <p:ext uri="{BB962C8B-B14F-4D97-AF65-F5344CB8AC3E}">
        <p14:creationId xmlns:p14="http://schemas.microsoft.com/office/powerpoint/2010/main" val="385728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unit test. Everyone should be familiar with this type of unit test. We have a simple function that finds the larger of two integers. Of course, Scala has a built in function for this, but I wrote my own for this presentation. We have one unit test for this function. In the unit test the function finds the larger of 1 and 0 and compares it to the expected value 1. I can run this unit test and indeed it passes.</a:t>
            </a:r>
          </a:p>
          <a:p>
            <a:endParaRPr lang="en-US" dirty="0"/>
          </a:p>
          <a:p>
            <a:r>
              <a:rPr lang="en-US" dirty="0" err="1"/>
              <a:t>sbt</a:t>
            </a:r>
            <a:r>
              <a:rPr lang="en-US" dirty="0"/>
              <a:t> “</a:t>
            </a:r>
            <a:r>
              <a:rPr lang="en-US" dirty="0" err="1"/>
              <a:t>testOnly</a:t>
            </a:r>
            <a:r>
              <a:rPr lang="en-US" dirty="0"/>
              <a:t> </a:t>
            </a:r>
            <a:r>
              <a:rPr lang="en-US" dirty="0" err="1"/>
              <a:t>MaxTest</a:t>
            </a:r>
            <a:r>
              <a:rPr lang="en-US" dirty="0"/>
              <a:t>”</a:t>
            </a:r>
          </a:p>
        </p:txBody>
      </p:sp>
      <p:sp>
        <p:nvSpPr>
          <p:cNvPr id="4" name="Slide Number Placeholder 3"/>
          <p:cNvSpPr>
            <a:spLocks noGrp="1"/>
          </p:cNvSpPr>
          <p:nvPr>
            <p:ph type="sldNum" sz="quarter" idx="5"/>
          </p:nvPr>
        </p:nvSpPr>
        <p:spPr/>
        <p:txBody>
          <a:bodyPr/>
          <a:lstStyle/>
          <a:p>
            <a:fld id="{4E323441-D5BC-4445-B32A-AA4EF7E5C9FE}" type="slidenum">
              <a:rPr lang="en-US" smtClean="0"/>
              <a:t>4</a:t>
            </a:fld>
            <a:endParaRPr lang="en-US"/>
          </a:p>
        </p:txBody>
      </p:sp>
    </p:spTree>
    <p:extLst>
      <p:ext uri="{BB962C8B-B14F-4D97-AF65-F5344CB8AC3E}">
        <p14:creationId xmlns:p14="http://schemas.microsoft.com/office/powerpoint/2010/main" val="275524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have more than one unit test for each function as a function might work with some inputs and not others and we want confidence that our function works. Here we have 9 tests and they all pass. So we can be more confident that our function works. However, 9 unit tests might not be enough for a function and this can get tedious. We are also violating the don’t repeat yourself principle.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sbt</a:t>
            </a:r>
            <a:r>
              <a:rPr lang="en-US" dirty="0"/>
              <a:t> “</a:t>
            </a:r>
            <a:r>
              <a:rPr lang="en-US" dirty="0" err="1"/>
              <a:t>testOnly</a:t>
            </a:r>
            <a:r>
              <a:rPr lang="en-US" dirty="0"/>
              <a:t> </a:t>
            </a:r>
            <a:r>
              <a:rPr lang="en-US" dirty="0" err="1"/>
              <a:t>MaxMultipleTests</a:t>
            </a:r>
            <a:r>
              <a:rPr lang="en-US" dirty="0"/>
              <a:t>”</a:t>
            </a:r>
          </a:p>
          <a:p>
            <a:endParaRPr lang="en-US" dirty="0"/>
          </a:p>
        </p:txBody>
      </p:sp>
      <p:sp>
        <p:nvSpPr>
          <p:cNvPr id="4" name="Slide Number Placeholder 3"/>
          <p:cNvSpPr>
            <a:spLocks noGrp="1"/>
          </p:cNvSpPr>
          <p:nvPr>
            <p:ph type="sldNum" sz="quarter" idx="5"/>
          </p:nvPr>
        </p:nvSpPr>
        <p:spPr/>
        <p:txBody>
          <a:bodyPr/>
          <a:lstStyle/>
          <a:p>
            <a:fld id="{4E323441-D5BC-4445-B32A-AA4EF7E5C9FE}" type="slidenum">
              <a:rPr lang="en-US" smtClean="0"/>
              <a:t>5</a:t>
            </a:fld>
            <a:endParaRPr lang="en-US"/>
          </a:p>
        </p:txBody>
      </p:sp>
    </p:spTree>
    <p:extLst>
      <p:ext uri="{BB962C8B-B14F-4D97-AF65-F5344CB8AC3E}">
        <p14:creationId xmlns:p14="http://schemas.microsoft.com/office/powerpoint/2010/main" val="1529691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specification is the definition of a program’s behavior. It is usually a description of the desired behavior in English or some other human language. Traditional unit tests don’t really test the specification but only some number of examples. We would really like to test if the program meets its specification. This can be proven in some cases but it is difficult and mistakes could be made in the proof. </a:t>
            </a:r>
            <a:r>
              <a:rPr lang="en-US" dirty="0" err="1"/>
              <a:t>ScalaCheck</a:t>
            </a:r>
            <a:r>
              <a:rPr lang="en-US" dirty="0"/>
              <a:t> gives us a way to get close to testing specifications.</a:t>
            </a:r>
          </a:p>
        </p:txBody>
      </p:sp>
      <p:sp>
        <p:nvSpPr>
          <p:cNvPr id="4" name="Slide Number Placeholder 3"/>
          <p:cNvSpPr>
            <a:spLocks noGrp="1"/>
          </p:cNvSpPr>
          <p:nvPr>
            <p:ph type="sldNum" sz="quarter" idx="5"/>
          </p:nvPr>
        </p:nvSpPr>
        <p:spPr/>
        <p:txBody>
          <a:bodyPr/>
          <a:lstStyle/>
          <a:p>
            <a:fld id="{4E323441-D5BC-4445-B32A-AA4EF7E5C9FE}" type="slidenum">
              <a:rPr lang="en-US" smtClean="0"/>
              <a:t>6</a:t>
            </a:fld>
            <a:endParaRPr lang="en-US"/>
          </a:p>
        </p:txBody>
      </p:sp>
    </p:spTree>
    <p:extLst>
      <p:ext uri="{BB962C8B-B14F-4D97-AF65-F5344CB8AC3E}">
        <p14:creationId xmlns:p14="http://schemas.microsoft.com/office/powerpoint/2010/main" val="102783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ScalaCheck</a:t>
            </a:r>
            <a:r>
              <a:rPr lang="en-US" dirty="0"/>
              <a:t> gets close to testing specifications by testing properties of code. A property gives a more general description of the behavior of code, compared to some finite number of unit tests. A property is something that is always true of the code. For example if we had code to calculate the square of a number a property of it would be that the output is always positive.</a:t>
            </a:r>
          </a:p>
        </p:txBody>
      </p:sp>
      <p:sp>
        <p:nvSpPr>
          <p:cNvPr id="4" name="Slide Number Placeholder 3"/>
          <p:cNvSpPr>
            <a:spLocks noGrp="1"/>
          </p:cNvSpPr>
          <p:nvPr>
            <p:ph type="sldNum" sz="quarter" idx="5"/>
          </p:nvPr>
        </p:nvSpPr>
        <p:spPr/>
        <p:txBody>
          <a:bodyPr/>
          <a:lstStyle/>
          <a:p>
            <a:fld id="{4E323441-D5BC-4445-B32A-AA4EF7E5C9FE}" type="slidenum">
              <a:rPr lang="en-US" smtClean="0"/>
              <a:t>7</a:t>
            </a:fld>
            <a:endParaRPr lang="en-US"/>
          </a:p>
        </p:txBody>
      </p:sp>
    </p:spTree>
    <p:extLst>
      <p:ext uri="{BB962C8B-B14F-4D97-AF65-F5344CB8AC3E}">
        <p14:creationId xmlns:p14="http://schemas.microsoft.com/office/powerpoint/2010/main" val="224350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properties </a:t>
            </a:r>
            <a:r>
              <a:rPr lang="en-US" dirty="0" err="1"/>
              <a:t>ScalaCheck</a:t>
            </a:r>
            <a:r>
              <a:rPr lang="en-US" dirty="0"/>
              <a:t> generates random input. </a:t>
            </a:r>
            <a:r>
              <a:rPr lang="en-US" dirty="0" err="1"/>
              <a:t>ScalaCheck</a:t>
            </a:r>
            <a:r>
              <a:rPr lang="en-US" dirty="0"/>
              <a:t> unit test check if the property holds for all generated random inputs. The input is not completely random. It includes common edge cases such as 0, negative numbers, large positive and negative numbers, nulls, and empty strings.</a:t>
            </a:r>
          </a:p>
        </p:txBody>
      </p:sp>
      <p:sp>
        <p:nvSpPr>
          <p:cNvPr id="4" name="Slide Number Placeholder 3"/>
          <p:cNvSpPr>
            <a:spLocks noGrp="1"/>
          </p:cNvSpPr>
          <p:nvPr>
            <p:ph type="sldNum" sz="quarter" idx="5"/>
          </p:nvPr>
        </p:nvSpPr>
        <p:spPr/>
        <p:txBody>
          <a:bodyPr/>
          <a:lstStyle/>
          <a:p>
            <a:fld id="{4E323441-D5BC-4445-B32A-AA4EF7E5C9FE}" type="slidenum">
              <a:rPr lang="en-US" smtClean="0"/>
              <a:t>8</a:t>
            </a:fld>
            <a:endParaRPr lang="en-US"/>
          </a:p>
        </p:txBody>
      </p:sp>
    </p:spTree>
    <p:extLst>
      <p:ext uri="{BB962C8B-B14F-4D97-AF65-F5344CB8AC3E}">
        <p14:creationId xmlns:p14="http://schemas.microsoft.com/office/powerpoint/2010/main" val="423905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dirty="0" err="1"/>
              <a:t>ScalaCheck</a:t>
            </a:r>
            <a:r>
              <a:rPr lang="en-US" dirty="0"/>
              <a:t> unit test the property that is tested for is (z == x || z == y) &amp;&amp; (z &gt;= x &amp;&amp; z &gt;=y), where z is the maximum of x and y. If we look at the first part here, the plain English meaning is that the maximum of two numbers must be one of the two numbers. If we ask the function which of 7 and 89 is greater and it tells us 112, something is wrong. If the output of the function is less than one of the two integers, something is wrong. If this property always holds than the function indeed returns the maximum of two numbers. Thus this property provides the specification. </a:t>
            </a:r>
            <a:r>
              <a:rPr lang="en-US" dirty="0" err="1"/>
              <a:t>ScalaCheck</a:t>
            </a:r>
            <a:r>
              <a:rPr lang="en-US" dirty="0"/>
              <a:t> cannot test all of the integers, but it does test for 100 random pairs of numbers by default.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sbt</a:t>
            </a:r>
            <a:r>
              <a:rPr lang="en-US" dirty="0"/>
              <a:t> “</a:t>
            </a:r>
            <a:r>
              <a:rPr lang="en-US" dirty="0" err="1"/>
              <a:t>testOnly</a:t>
            </a:r>
            <a:r>
              <a:rPr lang="en-US" dirty="0"/>
              <a:t> </a:t>
            </a:r>
            <a:r>
              <a:rPr lang="en-US" dirty="0" err="1"/>
              <a:t>MaxScalaCheckTest</a:t>
            </a:r>
            <a:r>
              <a:rPr lang="en-US" dirty="0"/>
              <a:t>”</a:t>
            </a:r>
          </a:p>
        </p:txBody>
      </p:sp>
      <p:sp>
        <p:nvSpPr>
          <p:cNvPr id="4" name="Slide Number Placeholder 3"/>
          <p:cNvSpPr>
            <a:spLocks noGrp="1"/>
          </p:cNvSpPr>
          <p:nvPr>
            <p:ph type="sldNum" sz="quarter" idx="5"/>
          </p:nvPr>
        </p:nvSpPr>
        <p:spPr/>
        <p:txBody>
          <a:bodyPr/>
          <a:lstStyle/>
          <a:p>
            <a:fld id="{4E323441-D5BC-4445-B32A-AA4EF7E5C9FE}" type="slidenum">
              <a:rPr lang="en-US" smtClean="0"/>
              <a:t>9</a:t>
            </a:fld>
            <a:endParaRPr lang="en-US"/>
          </a:p>
        </p:txBody>
      </p:sp>
    </p:spTree>
    <p:extLst>
      <p:ext uri="{BB962C8B-B14F-4D97-AF65-F5344CB8AC3E}">
        <p14:creationId xmlns:p14="http://schemas.microsoft.com/office/powerpoint/2010/main" val="355841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75556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0055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214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742093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881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06191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61558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35805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8155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0000-D9A0-4B40-8C42-E6E6BBFAE1F0}"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143917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A0000-D9A0-4B40-8C42-E6E6BBFAE1F0}"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15538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A0000-D9A0-4B40-8C42-E6E6BBFAE1F0}"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69392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A0000-D9A0-4B40-8C42-E6E6BBFAE1F0}"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259930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0000-D9A0-4B40-8C42-E6E6BBFAE1F0}"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164876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A0000-D9A0-4B40-8C42-E6E6BBFAE1F0}"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9790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0000-D9A0-4B40-8C42-E6E6BBFAE1F0}"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491CC-9241-40DC-B104-DC63D8EDE01D}" type="slidenum">
              <a:rPr lang="en-US" smtClean="0"/>
              <a:t>‹#›</a:t>
            </a:fld>
            <a:endParaRPr lang="en-US"/>
          </a:p>
        </p:txBody>
      </p:sp>
    </p:spTree>
    <p:extLst>
      <p:ext uri="{BB962C8B-B14F-4D97-AF65-F5344CB8AC3E}">
        <p14:creationId xmlns:p14="http://schemas.microsoft.com/office/powerpoint/2010/main" val="359883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A0000-D9A0-4B40-8C42-E6E6BBFAE1F0}" type="datetimeFigureOut">
              <a:rPr lang="en-US" smtClean="0"/>
              <a:t>8/7/2019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4491CC-9241-40DC-B104-DC63D8EDE01D}" type="slidenum">
              <a:rPr lang="en-US" smtClean="0"/>
              <a:t>‹#›</a:t>
            </a:fld>
            <a:endParaRPr lang="en-US"/>
          </a:p>
        </p:txBody>
      </p:sp>
    </p:spTree>
    <p:extLst>
      <p:ext uri="{BB962C8B-B14F-4D97-AF65-F5344CB8AC3E}">
        <p14:creationId xmlns:p14="http://schemas.microsoft.com/office/powerpoint/2010/main" val="4149949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4688-3BDB-49BC-814B-46112836CFCB}"/>
              </a:ext>
            </a:extLst>
          </p:cNvPr>
          <p:cNvSpPr>
            <a:spLocks noGrp="1"/>
          </p:cNvSpPr>
          <p:nvPr>
            <p:ph type="ctrTitle"/>
          </p:nvPr>
        </p:nvSpPr>
        <p:spPr/>
        <p:txBody>
          <a:bodyPr/>
          <a:lstStyle/>
          <a:p>
            <a:r>
              <a:rPr lang="en-US" b="1" dirty="0"/>
              <a:t>Unit Testing With </a:t>
            </a:r>
            <a:r>
              <a:rPr lang="en-US" b="1" dirty="0" err="1"/>
              <a:t>ScalaCheck</a:t>
            </a:r>
            <a:endParaRPr lang="en-US" b="1" dirty="0"/>
          </a:p>
        </p:txBody>
      </p:sp>
      <p:sp>
        <p:nvSpPr>
          <p:cNvPr id="3" name="Subtitle 2">
            <a:extLst>
              <a:ext uri="{FF2B5EF4-FFF2-40B4-BE49-F238E27FC236}">
                <a16:creationId xmlns:a16="http://schemas.microsoft.com/office/drawing/2014/main" id="{AE5EE9AC-211B-44DA-B253-7F328E7890D9}"/>
              </a:ext>
            </a:extLst>
          </p:cNvPr>
          <p:cNvSpPr>
            <a:spLocks noGrp="1"/>
          </p:cNvSpPr>
          <p:nvPr>
            <p:ph type="subTitle" idx="1"/>
          </p:nvPr>
        </p:nvSpPr>
        <p:spPr/>
        <p:txBody>
          <a:bodyPr/>
          <a:lstStyle/>
          <a:p>
            <a:r>
              <a:rPr lang="en-US" dirty="0"/>
              <a:t>Jouko Virtanen</a:t>
            </a:r>
          </a:p>
        </p:txBody>
      </p:sp>
    </p:spTree>
    <p:extLst>
      <p:ext uri="{BB962C8B-B14F-4D97-AF65-F5344CB8AC3E}">
        <p14:creationId xmlns:p14="http://schemas.microsoft.com/office/powerpoint/2010/main" val="30024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8F88-62B7-4E42-B059-A9D9B2CE1D98}"/>
              </a:ext>
            </a:extLst>
          </p:cNvPr>
          <p:cNvSpPr>
            <a:spLocks noGrp="1"/>
          </p:cNvSpPr>
          <p:nvPr>
            <p:ph type="title"/>
          </p:nvPr>
        </p:nvSpPr>
        <p:spPr/>
        <p:txBody>
          <a:bodyPr/>
          <a:lstStyle/>
          <a:p>
            <a:r>
              <a:rPr lang="en-US" dirty="0" err="1"/>
              <a:t>ScalaCheck</a:t>
            </a:r>
            <a:r>
              <a:rPr lang="en-US" dirty="0"/>
              <a:t> example</a:t>
            </a:r>
          </a:p>
        </p:txBody>
      </p:sp>
      <p:pic>
        <p:nvPicPr>
          <p:cNvPr id="3" name="Picture 2">
            <a:extLst>
              <a:ext uri="{FF2B5EF4-FFF2-40B4-BE49-F238E27FC236}">
                <a16:creationId xmlns:a16="http://schemas.microsoft.com/office/drawing/2014/main" id="{516C8ABA-D766-426C-A47D-633C4D88AF0F}"/>
              </a:ext>
            </a:extLst>
          </p:cNvPr>
          <p:cNvPicPr>
            <a:picLocks noChangeAspect="1"/>
          </p:cNvPicPr>
          <p:nvPr/>
        </p:nvPicPr>
        <p:blipFill rotWithShape="1">
          <a:blip r:embed="rId3"/>
          <a:srcRect t="17196" r="81182" b="8868"/>
          <a:stretch/>
        </p:blipFill>
        <p:spPr>
          <a:xfrm>
            <a:off x="5336771" y="282633"/>
            <a:ext cx="2842953" cy="6279907"/>
          </a:xfrm>
          <a:prstGeom prst="rect">
            <a:avLst/>
          </a:prstGeom>
        </p:spPr>
      </p:pic>
    </p:spTree>
    <p:extLst>
      <p:ext uri="{BB962C8B-B14F-4D97-AF65-F5344CB8AC3E}">
        <p14:creationId xmlns:p14="http://schemas.microsoft.com/office/powerpoint/2010/main" val="3242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76A5-F68F-436D-BB16-13C290BADDE3}"/>
              </a:ext>
            </a:extLst>
          </p:cNvPr>
          <p:cNvSpPr>
            <a:spLocks noGrp="1"/>
          </p:cNvSpPr>
          <p:nvPr>
            <p:ph type="title"/>
          </p:nvPr>
        </p:nvSpPr>
        <p:spPr/>
        <p:txBody>
          <a:bodyPr/>
          <a:lstStyle/>
          <a:p>
            <a:r>
              <a:rPr lang="en-US" dirty="0"/>
              <a:t>Bad </a:t>
            </a:r>
            <a:r>
              <a:rPr lang="en-US" dirty="0" err="1"/>
              <a:t>ScalaCheck</a:t>
            </a:r>
            <a:r>
              <a:rPr lang="en-US" dirty="0"/>
              <a:t> example</a:t>
            </a:r>
          </a:p>
        </p:txBody>
      </p:sp>
      <p:sp>
        <p:nvSpPr>
          <p:cNvPr id="3" name="Content Placeholder 2">
            <a:extLst>
              <a:ext uri="{FF2B5EF4-FFF2-40B4-BE49-F238E27FC236}">
                <a16:creationId xmlns:a16="http://schemas.microsoft.com/office/drawing/2014/main" id="{3BA40AE5-320A-4357-A80C-BF164503EF9D}"/>
              </a:ext>
            </a:extLst>
          </p:cNvPr>
          <p:cNvSpPr>
            <a:spLocks noGrp="1"/>
          </p:cNvSpPr>
          <p:nvPr>
            <p:ph idx="1"/>
          </p:nvPr>
        </p:nvSpPr>
        <p:spPr/>
        <p:txBody>
          <a:bodyPr/>
          <a:lstStyle/>
          <a:p>
            <a:r>
              <a:rPr lang="en-US" dirty="0"/>
              <a:t>The property must be sufficiently different from the function itself</a:t>
            </a:r>
          </a:p>
        </p:txBody>
      </p:sp>
      <p:pic>
        <p:nvPicPr>
          <p:cNvPr id="5" name="Picture 4">
            <a:extLst>
              <a:ext uri="{FF2B5EF4-FFF2-40B4-BE49-F238E27FC236}">
                <a16:creationId xmlns:a16="http://schemas.microsoft.com/office/drawing/2014/main" id="{BE90C2FD-D7DA-4C09-AEAF-2980F283B8DD}"/>
              </a:ext>
            </a:extLst>
          </p:cNvPr>
          <p:cNvPicPr>
            <a:picLocks noChangeAspect="1"/>
          </p:cNvPicPr>
          <p:nvPr/>
        </p:nvPicPr>
        <p:blipFill rotWithShape="1">
          <a:blip r:embed="rId3"/>
          <a:srcRect l="30818" t="24958" r="17364" b="46665"/>
          <a:stretch/>
        </p:blipFill>
        <p:spPr>
          <a:xfrm>
            <a:off x="677334" y="2726575"/>
            <a:ext cx="9665499" cy="2975956"/>
          </a:xfrm>
          <a:prstGeom prst="rect">
            <a:avLst/>
          </a:prstGeom>
        </p:spPr>
      </p:pic>
      <p:grpSp>
        <p:nvGrpSpPr>
          <p:cNvPr id="14" name="Group 13">
            <a:extLst>
              <a:ext uri="{FF2B5EF4-FFF2-40B4-BE49-F238E27FC236}">
                <a16:creationId xmlns:a16="http://schemas.microsoft.com/office/drawing/2014/main" id="{30491C4D-A1FA-4F30-8D04-B2FE20D04C88}"/>
              </a:ext>
            </a:extLst>
          </p:cNvPr>
          <p:cNvGrpSpPr/>
          <p:nvPr/>
        </p:nvGrpSpPr>
        <p:grpSpPr>
          <a:xfrm>
            <a:off x="266007" y="2543697"/>
            <a:ext cx="10640291" cy="3275212"/>
            <a:chOff x="266007" y="2543697"/>
            <a:chExt cx="10640291" cy="3275212"/>
          </a:xfrm>
        </p:grpSpPr>
        <p:cxnSp>
          <p:nvCxnSpPr>
            <p:cNvPr id="7" name="Straight Connector 6">
              <a:extLst>
                <a:ext uri="{FF2B5EF4-FFF2-40B4-BE49-F238E27FC236}">
                  <a16:creationId xmlns:a16="http://schemas.microsoft.com/office/drawing/2014/main" id="{34E6E187-2136-4D94-9830-2833127CD5B2}"/>
                </a:ext>
              </a:extLst>
            </p:cNvPr>
            <p:cNvCxnSpPr>
              <a:cxnSpLocks/>
            </p:cNvCxnSpPr>
            <p:nvPr/>
          </p:nvCxnSpPr>
          <p:spPr>
            <a:xfrm flipV="1">
              <a:off x="349135" y="2543697"/>
              <a:ext cx="10557163" cy="32752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040B97-1060-4B4F-A15E-4FE8B0964E61}"/>
                </a:ext>
              </a:extLst>
            </p:cNvPr>
            <p:cNvCxnSpPr>
              <a:cxnSpLocks/>
            </p:cNvCxnSpPr>
            <p:nvPr/>
          </p:nvCxnSpPr>
          <p:spPr>
            <a:xfrm>
              <a:off x="266007" y="2593571"/>
              <a:ext cx="10640291" cy="32253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89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399E-8344-4C1D-898D-CE6DFE4DD25B}"/>
              </a:ext>
            </a:extLst>
          </p:cNvPr>
          <p:cNvSpPr>
            <a:spLocks noGrp="1"/>
          </p:cNvSpPr>
          <p:nvPr>
            <p:ph type="title"/>
          </p:nvPr>
        </p:nvSpPr>
        <p:spPr/>
        <p:txBody>
          <a:bodyPr/>
          <a:lstStyle/>
          <a:p>
            <a:r>
              <a:rPr lang="en-US" dirty="0"/>
              <a:t>More on generators (Chars)</a:t>
            </a:r>
          </a:p>
        </p:txBody>
      </p:sp>
      <p:pic>
        <p:nvPicPr>
          <p:cNvPr id="4" name="Picture 3">
            <a:extLst>
              <a:ext uri="{FF2B5EF4-FFF2-40B4-BE49-F238E27FC236}">
                <a16:creationId xmlns:a16="http://schemas.microsoft.com/office/drawing/2014/main" id="{F724C28D-96C0-4C9C-8C28-D678748DCC24}"/>
              </a:ext>
            </a:extLst>
          </p:cNvPr>
          <p:cNvPicPr>
            <a:picLocks noChangeAspect="1"/>
          </p:cNvPicPr>
          <p:nvPr/>
        </p:nvPicPr>
        <p:blipFill rotWithShape="1">
          <a:blip r:embed="rId3"/>
          <a:srcRect l="13363" t="12103" r="9046" b="35508"/>
          <a:stretch/>
        </p:blipFill>
        <p:spPr>
          <a:xfrm>
            <a:off x="677334" y="1336504"/>
            <a:ext cx="11063290" cy="4199772"/>
          </a:xfrm>
          <a:prstGeom prst="rect">
            <a:avLst/>
          </a:prstGeom>
        </p:spPr>
      </p:pic>
    </p:spTree>
    <p:extLst>
      <p:ext uri="{BB962C8B-B14F-4D97-AF65-F5344CB8AC3E}">
        <p14:creationId xmlns:p14="http://schemas.microsoft.com/office/powerpoint/2010/main" val="266482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3EB2-3415-4A55-B9C6-0BB1D1AB6B78}"/>
              </a:ext>
            </a:extLst>
          </p:cNvPr>
          <p:cNvSpPr>
            <a:spLocks noGrp="1"/>
          </p:cNvSpPr>
          <p:nvPr>
            <p:ph type="title"/>
          </p:nvPr>
        </p:nvSpPr>
        <p:spPr/>
        <p:txBody>
          <a:bodyPr/>
          <a:lstStyle/>
          <a:p>
            <a:r>
              <a:rPr lang="en-US" dirty="0"/>
              <a:t>More on generators (Chars)</a:t>
            </a:r>
          </a:p>
        </p:txBody>
      </p:sp>
      <p:pic>
        <p:nvPicPr>
          <p:cNvPr id="4" name="Picture 3">
            <a:extLst>
              <a:ext uri="{FF2B5EF4-FFF2-40B4-BE49-F238E27FC236}">
                <a16:creationId xmlns:a16="http://schemas.microsoft.com/office/drawing/2014/main" id="{9ED9DDB9-8770-42E5-9E47-B9741A346D17}"/>
              </a:ext>
            </a:extLst>
          </p:cNvPr>
          <p:cNvPicPr>
            <a:picLocks noChangeAspect="1"/>
          </p:cNvPicPr>
          <p:nvPr/>
        </p:nvPicPr>
        <p:blipFill rotWithShape="1">
          <a:blip r:embed="rId3"/>
          <a:srcRect t="14771" r="76067" b="8870"/>
          <a:stretch/>
        </p:blipFill>
        <p:spPr>
          <a:xfrm>
            <a:off x="6406104" y="266007"/>
            <a:ext cx="3524596" cy="6322352"/>
          </a:xfrm>
          <a:prstGeom prst="rect">
            <a:avLst/>
          </a:prstGeom>
        </p:spPr>
      </p:pic>
    </p:spTree>
    <p:extLst>
      <p:ext uri="{BB962C8B-B14F-4D97-AF65-F5344CB8AC3E}">
        <p14:creationId xmlns:p14="http://schemas.microsoft.com/office/powerpoint/2010/main" val="383317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8BD-01FB-40A8-8E81-8380E97250CD}"/>
              </a:ext>
            </a:extLst>
          </p:cNvPr>
          <p:cNvSpPr>
            <a:spLocks noGrp="1"/>
          </p:cNvSpPr>
          <p:nvPr>
            <p:ph type="title"/>
          </p:nvPr>
        </p:nvSpPr>
        <p:spPr/>
        <p:txBody>
          <a:bodyPr/>
          <a:lstStyle/>
          <a:p>
            <a:r>
              <a:rPr lang="en-US" dirty="0"/>
              <a:t>More on generators (Strings)</a:t>
            </a:r>
          </a:p>
        </p:txBody>
      </p:sp>
      <p:pic>
        <p:nvPicPr>
          <p:cNvPr id="4" name="Picture 3">
            <a:extLst>
              <a:ext uri="{FF2B5EF4-FFF2-40B4-BE49-F238E27FC236}">
                <a16:creationId xmlns:a16="http://schemas.microsoft.com/office/drawing/2014/main" id="{77B53B85-5804-4D97-BDD7-5F04158BBA34}"/>
              </a:ext>
            </a:extLst>
          </p:cNvPr>
          <p:cNvPicPr>
            <a:picLocks noChangeAspect="1"/>
          </p:cNvPicPr>
          <p:nvPr/>
        </p:nvPicPr>
        <p:blipFill rotWithShape="1">
          <a:blip r:embed="rId3"/>
          <a:srcRect l="13724" t="11329" r="7127" b="34744"/>
          <a:stretch/>
        </p:blipFill>
        <p:spPr>
          <a:xfrm>
            <a:off x="350194" y="1580744"/>
            <a:ext cx="11211591" cy="4294761"/>
          </a:xfrm>
          <a:prstGeom prst="rect">
            <a:avLst/>
          </a:prstGeom>
        </p:spPr>
      </p:pic>
    </p:spTree>
    <p:extLst>
      <p:ext uri="{BB962C8B-B14F-4D97-AF65-F5344CB8AC3E}">
        <p14:creationId xmlns:p14="http://schemas.microsoft.com/office/powerpoint/2010/main" val="138030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75DB-929F-4D37-9172-01BC298FA0E5}"/>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42F59B0F-81E1-4074-AFA4-B313AAA25F96}"/>
              </a:ext>
            </a:extLst>
          </p:cNvPr>
          <p:cNvSpPr>
            <a:spLocks noGrp="1"/>
          </p:cNvSpPr>
          <p:nvPr>
            <p:ph idx="1"/>
          </p:nvPr>
        </p:nvSpPr>
        <p:spPr/>
        <p:txBody>
          <a:bodyPr/>
          <a:lstStyle/>
          <a:p>
            <a:r>
              <a:rPr lang="en-US" dirty="0"/>
              <a:t>Write two </a:t>
            </a:r>
            <a:r>
              <a:rPr lang="en-US" dirty="0" err="1"/>
              <a:t>ScalaCheck</a:t>
            </a:r>
            <a:r>
              <a:rPr lang="en-US" dirty="0"/>
              <a:t> unit tests for this function</a:t>
            </a:r>
          </a:p>
          <a:p>
            <a:r>
              <a:rPr lang="en-US" dirty="0"/>
              <a:t>If you think there is a bug in the code fix it</a:t>
            </a:r>
          </a:p>
        </p:txBody>
      </p:sp>
      <p:pic>
        <p:nvPicPr>
          <p:cNvPr id="4" name="Picture 3">
            <a:extLst>
              <a:ext uri="{FF2B5EF4-FFF2-40B4-BE49-F238E27FC236}">
                <a16:creationId xmlns:a16="http://schemas.microsoft.com/office/drawing/2014/main" id="{83A1B745-A09F-4688-B6FB-4B7B396B3E9F}"/>
              </a:ext>
            </a:extLst>
          </p:cNvPr>
          <p:cNvPicPr>
            <a:picLocks noChangeAspect="1"/>
          </p:cNvPicPr>
          <p:nvPr/>
        </p:nvPicPr>
        <p:blipFill rotWithShape="1">
          <a:blip r:embed="rId3"/>
          <a:srcRect l="32046" t="11889" r="9318" b="62673"/>
          <a:stretch/>
        </p:blipFill>
        <p:spPr>
          <a:xfrm>
            <a:off x="677334" y="3011198"/>
            <a:ext cx="10693418" cy="2608206"/>
          </a:xfrm>
          <a:prstGeom prst="rect">
            <a:avLst/>
          </a:prstGeom>
        </p:spPr>
      </p:pic>
    </p:spTree>
    <p:extLst>
      <p:ext uri="{BB962C8B-B14F-4D97-AF65-F5344CB8AC3E}">
        <p14:creationId xmlns:p14="http://schemas.microsoft.com/office/powerpoint/2010/main" val="86575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B1DB-32C1-414C-92DC-65C9C444E14C}"/>
              </a:ext>
            </a:extLst>
          </p:cNvPr>
          <p:cNvSpPr>
            <a:spLocks noGrp="1"/>
          </p:cNvSpPr>
          <p:nvPr>
            <p:ph type="title"/>
          </p:nvPr>
        </p:nvSpPr>
        <p:spPr/>
        <p:txBody>
          <a:bodyPr/>
          <a:lstStyle/>
          <a:p>
            <a:r>
              <a:rPr lang="en-US" dirty="0"/>
              <a:t>More on generators</a:t>
            </a:r>
          </a:p>
        </p:txBody>
      </p:sp>
      <p:pic>
        <p:nvPicPr>
          <p:cNvPr id="4" name="Picture 3">
            <a:extLst>
              <a:ext uri="{FF2B5EF4-FFF2-40B4-BE49-F238E27FC236}">
                <a16:creationId xmlns:a16="http://schemas.microsoft.com/office/drawing/2014/main" id="{5E50E5F7-E083-443A-A15A-118A6C099A52}"/>
              </a:ext>
            </a:extLst>
          </p:cNvPr>
          <p:cNvPicPr>
            <a:picLocks noChangeAspect="1"/>
          </p:cNvPicPr>
          <p:nvPr/>
        </p:nvPicPr>
        <p:blipFill rotWithShape="1">
          <a:blip r:embed="rId3"/>
          <a:srcRect l="13723" t="12180" r="5556" b="44962"/>
          <a:stretch/>
        </p:blipFill>
        <p:spPr>
          <a:xfrm>
            <a:off x="490901" y="1755842"/>
            <a:ext cx="11210198" cy="3346315"/>
          </a:xfrm>
          <a:prstGeom prst="rect">
            <a:avLst/>
          </a:prstGeom>
        </p:spPr>
      </p:pic>
    </p:spTree>
    <p:extLst>
      <p:ext uri="{BB962C8B-B14F-4D97-AF65-F5344CB8AC3E}">
        <p14:creationId xmlns:p14="http://schemas.microsoft.com/office/powerpoint/2010/main" val="320903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B6E-C4ED-4C30-9DDE-3023249C447C}"/>
              </a:ext>
            </a:extLst>
          </p:cNvPr>
          <p:cNvSpPr>
            <a:spLocks noGrp="1"/>
          </p:cNvSpPr>
          <p:nvPr>
            <p:ph type="title"/>
          </p:nvPr>
        </p:nvSpPr>
        <p:spPr/>
        <p:txBody>
          <a:bodyPr/>
          <a:lstStyle/>
          <a:p>
            <a:r>
              <a:rPr lang="en-US" dirty="0"/>
              <a:t>More on generators (Preconditions)</a:t>
            </a:r>
          </a:p>
        </p:txBody>
      </p:sp>
      <p:pic>
        <p:nvPicPr>
          <p:cNvPr id="4" name="Picture 3">
            <a:extLst>
              <a:ext uri="{FF2B5EF4-FFF2-40B4-BE49-F238E27FC236}">
                <a16:creationId xmlns:a16="http://schemas.microsoft.com/office/drawing/2014/main" id="{F9E46F1C-BA3E-436F-8088-A981C83ED641}"/>
              </a:ext>
            </a:extLst>
          </p:cNvPr>
          <p:cNvPicPr>
            <a:picLocks noChangeAspect="1"/>
          </p:cNvPicPr>
          <p:nvPr/>
        </p:nvPicPr>
        <p:blipFill rotWithShape="1">
          <a:blip r:embed="rId3"/>
          <a:srcRect l="14362" t="11896" r="5556" b="44679"/>
          <a:stretch/>
        </p:blipFill>
        <p:spPr>
          <a:xfrm>
            <a:off x="677333" y="1556425"/>
            <a:ext cx="11057715" cy="3371175"/>
          </a:xfrm>
          <a:prstGeom prst="rect">
            <a:avLst/>
          </a:prstGeom>
        </p:spPr>
      </p:pic>
    </p:spTree>
    <p:extLst>
      <p:ext uri="{BB962C8B-B14F-4D97-AF65-F5344CB8AC3E}">
        <p14:creationId xmlns:p14="http://schemas.microsoft.com/office/powerpoint/2010/main" val="112674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E2D-B2E1-4311-ABB4-9FC332234D19}"/>
              </a:ext>
            </a:extLst>
          </p:cNvPr>
          <p:cNvSpPr>
            <a:spLocks noGrp="1"/>
          </p:cNvSpPr>
          <p:nvPr>
            <p:ph type="title"/>
          </p:nvPr>
        </p:nvSpPr>
        <p:spPr/>
        <p:txBody>
          <a:bodyPr/>
          <a:lstStyle/>
          <a:p>
            <a:r>
              <a:rPr lang="en-US" dirty="0"/>
              <a:t>More on generators (Custom generators)</a:t>
            </a:r>
          </a:p>
        </p:txBody>
      </p:sp>
      <p:pic>
        <p:nvPicPr>
          <p:cNvPr id="4" name="Picture 3">
            <a:extLst>
              <a:ext uri="{FF2B5EF4-FFF2-40B4-BE49-F238E27FC236}">
                <a16:creationId xmlns:a16="http://schemas.microsoft.com/office/drawing/2014/main" id="{5483CE24-0685-4AB3-A288-6AF0A9EF9C3C}"/>
              </a:ext>
            </a:extLst>
          </p:cNvPr>
          <p:cNvPicPr>
            <a:picLocks noChangeAspect="1"/>
          </p:cNvPicPr>
          <p:nvPr/>
        </p:nvPicPr>
        <p:blipFill rotWithShape="1">
          <a:blip r:embed="rId3"/>
          <a:srcRect l="14202" t="11612" r="7925" b="28138"/>
          <a:stretch/>
        </p:blipFill>
        <p:spPr>
          <a:xfrm>
            <a:off x="677334" y="1364033"/>
            <a:ext cx="10729113" cy="4667116"/>
          </a:xfrm>
          <a:prstGeom prst="rect">
            <a:avLst/>
          </a:prstGeom>
        </p:spPr>
      </p:pic>
    </p:spTree>
    <p:extLst>
      <p:ext uri="{BB962C8B-B14F-4D97-AF65-F5344CB8AC3E}">
        <p14:creationId xmlns:p14="http://schemas.microsoft.com/office/powerpoint/2010/main" val="189058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3886-85F8-4621-BBFE-A9259738BC98}"/>
              </a:ext>
            </a:extLst>
          </p:cNvPr>
          <p:cNvSpPr>
            <a:spLocks noGrp="1"/>
          </p:cNvSpPr>
          <p:nvPr>
            <p:ph type="title"/>
          </p:nvPr>
        </p:nvSpPr>
        <p:spPr/>
        <p:txBody>
          <a:bodyPr/>
          <a:lstStyle/>
          <a:p>
            <a:r>
              <a:rPr lang="en-US" dirty="0"/>
              <a:t>More on generators (Spark)</a:t>
            </a:r>
          </a:p>
        </p:txBody>
      </p:sp>
      <p:pic>
        <p:nvPicPr>
          <p:cNvPr id="4" name="Picture 3">
            <a:extLst>
              <a:ext uri="{FF2B5EF4-FFF2-40B4-BE49-F238E27FC236}">
                <a16:creationId xmlns:a16="http://schemas.microsoft.com/office/drawing/2014/main" id="{4AE0216B-0C91-44CA-A6D7-3DFB7CC32685}"/>
              </a:ext>
            </a:extLst>
          </p:cNvPr>
          <p:cNvPicPr>
            <a:picLocks noChangeAspect="1"/>
          </p:cNvPicPr>
          <p:nvPr/>
        </p:nvPicPr>
        <p:blipFill rotWithShape="1">
          <a:blip r:embed="rId3"/>
          <a:srcRect l="27447" t="15019" r="18298" b="22539"/>
          <a:stretch/>
        </p:blipFill>
        <p:spPr>
          <a:xfrm>
            <a:off x="677334" y="1288915"/>
            <a:ext cx="8311023" cy="5377720"/>
          </a:xfrm>
          <a:prstGeom prst="rect">
            <a:avLst/>
          </a:prstGeom>
        </p:spPr>
      </p:pic>
    </p:spTree>
    <p:extLst>
      <p:ext uri="{BB962C8B-B14F-4D97-AF65-F5344CB8AC3E}">
        <p14:creationId xmlns:p14="http://schemas.microsoft.com/office/powerpoint/2010/main" val="354845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92BF-6D7B-4AE6-B7A5-45454D64B7F9}"/>
              </a:ext>
            </a:extLst>
          </p:cNvPr>
          <p:cNvSpPr>
            <a:spLocks noGrp="1"/>
          </p:cNvSpPr>
          <p:nvPr>
            <p:ph type="title"/>
          </p:nvPr>
        </p:nvSpPr>
        <p:spPr>
          <a:xfrm>
            <a:off x="838200" y="267850"/>
            <a:ext cx="10515600" cy="1325563"/>
          </a:xfrm>
        </p:spPr>
        <p:txBody>
          <a:bodyPr/>
          <a:lstStyle/>
          <a:p>
            <a:r>
              <a:rPr lang="en-US" b="1" dirty="0"/>
              <a:t>Outline</a:t>
            </a:r>
          </a:p>
        </p:txBody>
      </p:sp>
      <p:sp>
        <p:nvSpPr>
          <p:cNvPr id="3" name="Content Placeholder 2">
            <a:extLst>
              <a:ext uri="{FF2B5EF4-FFF2-40B4-BE49-F238E27FC236}">
                <a16:creationId xmlns:a16="http://schemas.microsoft.com/office/drawing/2014/main" id="{62B2A116-EFF9-4901-B2FF-6BAB6F5ABE6C}"/>
              </a:ext>
            </a:extLst>
          </p:cNvPr>
          <p:cNvSpPr>
            <a:spLocks noGrp="1"/>
          </p:cNvSpPr>
          <p:nvPr>
            <p:ph idx="1"/>
          </p:nvPr>
        </p:nvSpPr>
        <p:spPr>
          <a:xfrm>
            <a:off x="369651" y="1825625"/>
            <a:ext cx="10984149" cy="4351338"/>
          </a:xfrm>
        </p:spPr>
        <p:txBody>
          <a:bodyPr/>
          <a:lstStyle/>
          <a:p>
            <a:r>
              <a:rPr lang="en-US" dirty="0"/>
              <a:t>Why unit testing?</a:t>
            </a:r>
          </a:p>
          <a:p>
            <a:r>
              <a:rPr lang="en-US" dirty="0"/>
              <a:t>Unit testing with JUnit example</a:t>
            </a:r>
          </a:p>
          <a:p>
            <a:r>
              <a:rPr lang="en-US" dirty="0"/>
              <a:t>Specification vs. tests</a:t>
            </a:r>
          </a:p>
          <a:p>
            <a:r>
              <a:rPr lang="en-US" dirty="0"/>
              <a:t>Tests as specification</a:t>
            </a:r>
          </a:p>
          <a:p>
            <a:r>
              <a:rPr lang="en-US" dirty="0"/>
              <a:t>Properties</a:t>
            </a:r>
          </a:p>
          <a:p>
            <a:r>
              <a:rPr lang="en-US" dirty="0"/>
              <a:t>Generators</a:t>
            </a:r>
          </a:p>
          <a:p>
            <a:r>
              <a:rPr lang="en-US" dirty="0" err="1"/>
              <a:t>ScalaCheck</a:t>
            </a:r>
            <a:r>
              <a:rPr lang="en-US" dirty="0"/>
              <a:t> vs. Junit</a:t>
            </a:r>
          </a:p>
          <a:p>
            <a:r>
              <a:rPr lang="en-US" dirty="0"/>
              <a:t>Exercises</a:t>
            </a:r>
          </a:p>
          <a:p>
            <a:endParaRPr lang="en-US" dirty="0"/>
          </a:p>
          <a:p>
            <a:endParaRPr lang="en-US" dirty="0"/>
          </a:p>
        </p:txBody>
      </p:sp>
    </p:spTree>
    <p:extLst>
      <p:ext uri="{BB962C8B-B14F-4D97-AF65-F5344CB8AC3E}">
        <p14:creationId xmlns:p14="http://schemas.microsoft.com/office/powerpoint/2010/main" val="1408401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4EC0-8B05-4C41-9DA5-27365F27A349}"/>
              </a:ext>
            </a:extLst>
          </p:cNvPr>
          <p:cNvSpPr>
            <a:spLocks noGrp="1"/>
          </p:cNvSpPr>
          <p:nvPr>
            <p:ph type="title"/>
          </p:nvPr>
        </p:nvSpPr>
        <p:spPr/>
        <p:txBody>
          <a:bodyPr/>
          <a:lstStyle/>
          <a:p>
            <a:r>
              <a:rPr lang="en-US" dirty="0"/>
              <a:t>Advice on coming up with unit tests</a:t>
            </a:r>
          </a:p>
        </p:txBody>
      </p:sp>
      <p:sp>
        <p:nvSpPr>
          <p:cNvPr id="3" name="Content Placeholder 2">
            <a:extLst>
              <a:ext uri="{FF2B5EF4-FFF2-40B4-BE49-F238E27FC236}">
                <a16:creationId xmlns:a16="http://schemas.microsoft.com/office/drawing/2014/main" id="{10000DA8-A302-482B-BA5A-9C30C9114B60}"/>
              </a:ext>
            </a:extLst>
          </p:cNvPr>
          <p:cNvSpPr>
            <a:spLocks noGrp="1"/>
          </p:cNvSpPr>
          <p:nvPr>
            <p:ph idx="1"/>
          </p:nvPr>
        </p:nvSpPr>
        <p:spPr>
          <a:xfrm>
            <a:off x="677333" y="2160589"/>
            <a:ext cx="9480819" cy="3880773"/>
          </a:xfrm>
        </p:spPr>
        <p:txBody>
          <a:bodyPr/>
          <a:lstStyle/>
          <a:p>
            <a:r>
              <a:rPr lang="en-US" dirty="0"/>
              <a:t>Properties don’t have to cover all behavior</a:t>
            </a:r>
          </a:p>
          <a:p>
            <a:r>
              <a:rPr lang="en-US" dirty="0"/>
              <a:t>If a function has an inverse, apply the inverse to the output and compare to input</a:t>
            </a:r>
          </a:p>
          <a:p>
            <a:r>
              <a:rPr lang="en-US" dirty="0"/>
              <a:t>Compare brute force methods with efficient methods</a:t>
            </a:r>
          </a:p>
          <a:p>
            <a:r>
              <a:rPr lang="en-US" dirty="0"/>
              <a:t>Relation properties</a:t>
            </a:r>
          </a:p>
        </p:txBody>
      </p:sp>
    </p:spTree>
    <p:extLst>
      <p:ext uri="{BB962C8B-B14F-4D97-AF65-F5344CB8AC3E}">
        <p14:creationId xmlns:p14="http://schemas.microsoft.com/office/powerpoint/2010/main" val="121294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75DB-929F-4D37-9172-01BC298FA0E5}"/>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42F59B0F-81E1-4074-AFA4-B313AAA25F96}"/>
              </a:ext>
            </a:extLst>
          </p:cNvPr>
          <p:cNvSpPr>
            <a:spLocks noGrp="1"/>
          </p:cNvSpPr>
          <p:nvPr>
            <p:ph idx="1"/>
          </p:nvPr>
        </p:nvSpPr>
        <p:spPr/>
        <p:txBody>
          <a:bodyPr/>
          <a:lstStyle/>
          <a:p>
            <a:r>
              <a:rPr lang="en-US" dirty="0"/>
              <a:t>Write a </a:t>
            </a:r>
            <a:r>
              <a:rPr lang="en-US" dirty="0" err="1"/>
              <a:t>ScalaCheck</a:t>
            </a:r>
            <a:r>
              <a:rPr lang="en-US" dirty="0"/>
              <a:t> unit tests for this function</a:t>
            </a:r>
          </a:p>
          <a:p>
            <a:r>
              <a:rPr lang="en-US" dirty="0"/>
              <a:t>If you think there is a bug in the code fix it</a:t>
            </a:r>
          </a:p>
        </p:txBody>
      </p:sp>
      <p:pic>
        <p:nvPicPr>
          <p:cNvPr id="5" name="Picture 4">
            <a:extLst>
              <a:ext uri="{FF2B5EF4-FFF2-40B4-BE49-F238E27FC236}">
                <a16:creationId xmlns:a16="http://schemas.microsoft.com/office/drawing/2014/main" id="{3C5490B2-D7F4-4340-A371-BC40F9466EA3}"/>
              </a:ext>
            </a:extLst>
          </p:cNvPr>
          <p:cNvPicPr>
            <a:picLocks noChangeAspect="1"/>
          </p:cNvPicPr>
          <p:nvPr/>
        </p:nvPicPr>
        <p:blipFill rotWithShape="1">
          <a:blip r:embed="rId3"/>
          <a:srcRect l="31756" t="11889" r="13829" b="60005"/>
          <a:stretch/>
        </p:blipFill>
        <p:spPr>
          <a:xfrm>
            <a:off x="677333" y="3137694"/>
            <a:ext cx="10711955" cy="3110706"/>
          </a:xfrm>
          <a:prstGeom prst="rect">
            <a:avLst/>
          </a:prstGeom>
        </p:spPr>
      </p:pic>
    </p:spTree>
    <p:extLst>
      <p:ext uri="{BB962C8B-B14F-4D97-AF65-F5344CB8AC3E}">
        <p14:creationId xmlns:p14="http://schemas.microsoft.com/office/powerpoint/2010/main" val="328646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8F92-B3AF-4E83-8039-43E16F23FD66}"/>
              </a:ext>
            </a:extLst>
          </p:cNvPr>
          <p:cNvSpPr>
            <a:spLocks noGrp="1"/>
          </p:cNvSpPr>
          <p:nvPr>
            <p:ph type="title"/>
          </p:nvPr>
        </p:nvSpPr>
        <p:spPr>
          <a:xfrm>
            <a:off x="838200" y="267850"/>
            <a:ext cx="10515600" cy="1325563"/>
          </a:xfrm>
        </p:spPr>
        <p:txBody>
          <a:bodyPr/>
          <a:lstStyle/>
          <a:p>
            <a:r>
              <a:rPr lang="en-US" b="1" dirty="0"/>
              <a:t>Why unit testing</a:t>
            </a:r>
          </a:p>
        </p:txBody>
      </p:sp>
      <p:sp>
        <p:nvSpPr>
          <p:cNvPr id="3" name="Content Placeholder 2">
            <a:extLst>
              <a:ext uri="{FF2B5EF4-FFF2-40B4-BE49-F238E27FC236}">
                <a16:creationId xmlns:a16="http://schemas.microsoft.com/office/drawing/2014/main" id="{F308F336-4BF6-448B-8024-2EE32B97C32C}"/>
              </a:ext>
            </a:extLst>
          </p:cNvPr>
          <p:cNvSpPr>
            <a:spLocks noGrp="1"/>
          </p:cNvSpPr>
          <p:nvPr>
            <p:ph idx="1"/>
          </p:nvPr>
        </p:nvSpPr>
        <p:spPr>
          <a:xfrm>
            <a:off x="447473" y="1825625"/>
            <a:ext cx="11595370" cy="4351338"/>
          </a:xfrm>
        </p:spPr>
        <p:txBody>
          <a:bodyPr/>
          <a:lstStyle/>
          <a:p>
            <a:r>
              <a:rPr lang="en-US" dirty="0"/>
              <a:t>Make sure that program is working</a:t>
            </a:r>
          </a:p>
          <a:p>
            <a:r>
              <a:rPr lang="en-US" dirty="0"/>
              <a:t>Make sure that changes don’t break the program</a:t>
            </a:r>
          </a:p>
          <a:p>
            <a:r>
              <a:rPr lang="en-US" dirty="0"/>
              <a:t>Reduce time finding and fixing bugs</a:t>
            </a:r>
          </a:p>
          <a:p>
            <a:r>
              <a:rPr lang="en-US" dirty="0"/>
              <a:t>The development of software will not slow to a crawl as complexity increases</a:t>
            </a:r>
          </a:p>
        </p:txBody>
      </p:sp>
    </p:spTree>
    <p:extLst>
      <p:ext uri="{BB962C8B-B14F-4D97-AF65-F5344CB8AC3E}">
        <p14:creationId xmlns:p14="http://schemas.microsoft.com/office/powerpoint/2010/main" val="31709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4F6-189B-4E40-82E4-22E57F4895EC}"/>
              </a:ext>
            </a:extLst>
          </p:cNvPr>
          <p:cNvSpPr>
            <a:spLocks noGrp="1"/>
          </p:cNvSpPr>
          <p:nvPr>
            <p:ph type="title"/>
          </p:nvPr>
        </p:nvSpPr>
        <p:spPr>
          <a:xfrm>
            <a:off x="838200" y="267850"/>
            <a:ext cx="10515600" cy="1325563"/>
          </a:xfrm>
        </p:spPr>
        <p:txBody>
          <a:bodyPr/>
          <a:lstStyle/>
          <a:p>
            <a:r>
              <a:rPr lang="en-US" b="1" dirty="0"/>
              <a:t>Unit testing with JUnit example</a:t>
            </a:r>
          </a:p>
        </p:txBody>
      </p:sp>
      <p:pic>
        <p:nvPicPr>
          <p:cNvPr id="7" name="Picture 6">
            <a:extLst>
              <a:ext uri="{FF2B5EF4-FFF2-40B4-BE49-F238E27FC236}">
                <a16:creationId xmlns:a16="http://schemas.microsoft.com/office/drawing/2014/main" id="{1A4B9312-C6C6-41CF-83FA-D56E280BF5DE}"/>
              </a:ext>
            </a:extLst>
          </p:cNvPr>
          <p:cNvPicPr>
            <a:picLocks noChangeAspect="1"/>
          </p:cNvPicPr>
          <p:nvPr/>
        </p:nvPicPr>
        <p:blipFill rotWithShape="1">
          <a:blip r:embed="rId3"/>
          <a:srcRect l="15000" t="5303" b="11187"/>
          <a:stretch/>
        </p:blipFill>
        <p:spPr>
          <a:xfrm>
            <a:off x="990600" y="1270602"/>
            <a:ext cx="9923834" cy="5481694"/>
          </a:xfrm>
          <a:prstGeom prst="rect">
            <a:avLst/>
          </a:prstGeom>
        </p:spPr>
      </p:pic>
    </p:spTree>
    <p:extLst>
      <p:ext uri="{BB962C8B-B14F-4D97-AF65-F5344CB8AC3E}">
        <p14:creationId xmlns:p14="http://schemas.microsoft.com/office/powerpoint/2010/main" val="322928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4F6-189B-4E40-82E4-22E57F4895EC}"/>
              </a:ext>
            </a:extLst>
          </p:cNvPr>
          <p:cNvSpPr>
            <a:spLocks noGrp="1"/>
          </p:cNvSpPr>
          <p:nvPr>
            <p:ph type="title"/>
          </p:nvPr>
        </p:nvSpPr>
        <p:spPr>
          <a:xfrm>
            <a:off x="838200" y="267850"/>
            <a:ext cx="10515600" cy="1325563"/>
          </a:xfrm>
        </p:spPr>
        <p:txBody>
          <a:bodyPr/>
          <a:lstStyle/>
          <a:p>
            <a:r>
              <a:rPr lang="en-US" b="1" dirty="0"/>
              <a:t>Unit testing with JUnit example</a:t>
            </a:r>
          </a:p>
        </p:txBody>
      </p:sp>
      <p:pic>
        <p:nvPicPr>
          <p:cNvPr id="3" name="Picture 2">
            <a:extLst>
              <a:ext uri="{FF2B5EF4-FFF2-40B4-BE49-F238E27FC236}">
                <a16:creationId xmlns:a16="http://schemas.microsoft.com/office/drawing/2014/main" id="{721F350B-B69D-4D05-9224-A15AB5A04F57}"/>
              </a:ext>
            </a:extLst>
          </p:cNvPr>
          <p:cNvPicPr>
            <a:picLocks noChangeAspect="1"/>
          </p:cNvPicPr>
          <p:nvPr/>
        </p:nvPicPr>
        <p:blipFill rotWithShape="1">
          <a:blip r:embed="rId3"/>
          <a:srcRect l="22021" t="9058" b="14025"/>
          <a:stretch/>
        </p:blipFill>
        <p:spPr>
          <a:xfrm>
            <a:off x="838200" y="1317758"/>
            <a:ext cx="9507166" cy="5272392"/>
          </a:xfrm>
          <a:prstGeom prst="rect">
            <a:avLst/>
          </a:prstGeom>
        </p:spPr>
      </p:pic>
    </p:spTree>
    <p:extLst>
      <p:ext uri="{BB962C8B-B14F-4D97-AF65-F5344CB8AC3E}">
        <p14:creationId xmlns:p14="http://schemas.microsoft.com/office/powerpoint/2010/main" val="297165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DCE4-62AF-4915-97CD-F2CC7745DB97}"/>
              </a:ext>
            </a:extLst>
          </p:cNvPr>
          <p:cNvSpPr>
            <a:spLocks noGrp="1"/>
          </p:cNvSpPr>
          <p:nvPr>
            <p:ph type="title"/>
          </p:nvPr>
        </p:nvSpPr>
        <p:spPr>
          <a:xfrm>
            <a:off x="838200" y="267850"/>
            <a:ext cx="10515600" cy="1325563"/>
          </a:xfrm>
        </p:spPr>
        <p:txBody>
          <a:bodyPr/>
          <a:lstStyle/>
          <a:p>
            <a:r>
              <a:rPr lang="en-US" b="1" dirty="0"/>
              <a:t>Specification vs tests</a:t>
            </a:r>
          </a:p>
        </p:txBody>
      </p:sp>
      <p:sp>
        <p:nvSpPr>
          <p:cNvPr id="3" name="Content Placeholder 2">
            <a:extLst>
              <a:ext uri="{FF2B5EF4-FFF2-40B4-BE49-F238E27FC236}">
                <a16:creationId xmlns:a16="http://schemas.microsoft.com/office/drawing/2014/main" id="{0EC6F7E9-ACE0-476D-A61A-C130AFD78C9A}"/>
              </a:ext>
            </a:extLst>
          </p:cNvPr>
          <p:cNvSpPr>
            <a:spLocks noGrp="1"/>
          </p:cNvSpPr>
          <p:nvPr>
            <p:ph idx="1"/>
          </p:nvPr>
        </p:nvSpPr>
        <p:spPr/>
        <p:txBody>
          <a:bodyPr/>
          <a:lstStyle/>
          <a:p>
            <a:r>
              <a:rPr lang="en-US" dirty="0"/>
              <a:t>Specification is the description of how the function should behave</a:t>
            </a:r>
          </a:p>
          <a:p>
            <a:r>
              <a:rPr lang="en-US" dirty="0"/>
              <a:t>Traditional unit tests only look at some number of examples</a:t>
            </a:r>
          </a:p>
          <a:p>
            <a:r>
              <a:rPr lang="en-US" dirty="0"/>
              <a:t>We would really like to test if the specifications are met</a:t>
            </a:r>
          </a:p>
          <a:p>
            <a:r>
              <a:rPr lang="en-US" dirty="0"/>
              <a:t>Specifications might be proven with logic in some cases</a:t>
            </a:r>
          </a:p>
          <a:p>
            <a:r>
              <a:rPr lang="en-US" dirty="0"/>
              <a:t>This can be difficult or impossible and mistakes can be made</a:t>
            </a:r>
          </a:p>
          <a:p>
            <a:r>
              <a:rPr lang="en-US" dirty="0" err="1"/>
              <a:t>ScalaCheck</a:t>
            </a:r>
            <a:r>
              <a:rPr lang="en-US" dirty="0"/>
              <a:t> gets us close to testing specifications</a:t>
            </a:r>
          </a:p>
        </p:txBody>
      </p:sp>
    </p:spTree>
    <p:extLst>
      <p:ext uri="{BB962C8B-B14F-4D97-AF65-F5344CB8AC3E}">
        <p14:creationId xmlns:p14="http://schemas.microsoft.com/office/powerpoint/2010/main" val="193986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2AE1-CBEF-45FA-B9D3-0725F3F44679}"/>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0FF79744-CAE7-4402-8331-5668E489897E}"/>
              </a:ext>
            </a:extLst>
          </p:cNvPr>
          <p:cNvSpPr>
            <a:spLocks noGrp="1"/>
          </p:cNvSpPr>
          <p:nvPr>
            <p:ph idx="1"/>
          </p:nvPr>
        </p:nvSpPr>
        <p:spPr>
          <a:xfrm>
            <a:off x="677333" y="2160589"/>
            <a:ext cx="11176615" cy="3880773"/>
          </a:xfrm>
        </p:spPr>
        <p:txBody>
          <a:bodyPr/>
          <a:lstStyle/>
          <a:p>
            <a:r>
              <a:rPr lang="en-US" dirty="0" err="1"/>
              <a:t>ScalaCheck</a:t>
            </a:r>
            <a:r>
              <a:rPr lang="en-US" dirty="0"/>
              <a:t> tests specifications by testing properties</a:t>
            </a:r>
          </a:p>
          <a:p>
            <a:r>
              <a:rPr lang="en-US" dirty="0"/>
              <a:t>A property gives a more general description of the behavior of some code</a:t>
            </a:r>
          </a:p>
          <a:p>
            <a:r>
              <a:rPr lang="en-US" dirty="0"/>
              <a:t>It is something that is always true of the code</a:t>
            </a:r>
          </a:p>
          <a:p>
            <a:r>
              <a:rPr lang="en-US" dirty="0"/>
              <a:t>For example if we have a function to square the number the output will always be positive</a:t>
            </a:r>
          </a:p>
          <a:p>
            <a:endParaRPr lang="en-US" dirty="0"/>
          </a:p>
        </p:txBody>
      </p:sp>
    </p:spTree>
    <p:extLst>
      <p:ext uri="{BB962C8B-B14F-4D97-AF65-F5344CB8AC3E}">
        <p14:creationId xmlns:p14="http://schemas.microsoft.com/office/powerpoint/2010/main" val="309403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5D81-9080-49A8-9138-F7387EB5077E}"/>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45661E41-511F-48A2-A9BA-DAE54AFABC25}"/>
              </a:ext>
            </a:extLst>
          </p:cNvPr>
          <p:cNvSpPr>
            <a:spLocks noGrp="1"/>
          </p:cNvSpPr>
          <p:nvPr>
            <p:ph idx="1"/>
          </p:nvPr>
        </p:nvSpPr>
        <p:spPr/>
        <p:txBody>
          <a:bodyPr/>
          <a:lstStyle/>
          <a:p>
            <a:r>
              <a:rPr lang="en-US" dirty="0"/>
              <a:t>In order to test properties </a:t>
            </a:r>
            <a:r>
              <a:rPr lang="en-US" dirty="0" err="1"/>
              <a:t>ScalaCheck</a:t>
            </a:r>
            <a:r>
              <a:rPr lang="en-US" dirty="0"/>
              <a:t> generates random input</a:t>
            </a:r>
          </a:p>
          <a:p>
            <a:r>
              <a:rPr lang="en-US" dirty="0"/>
              <a:t>The unit tests check if the property holds for all random input</a:t>
            </a:r>
          </a:p>
          <a:p>
            <a:r>
              <a:rPr lang="en-US" dirty="0"/>
              <a:t>Input is not completely random, but also includes common edge cases</a:t>
            </a:r>
          </a:p>
        </p:txBody>
      </p:sp>
    </p:spTree>
    <p:extLst>
      <p:ext uri="{BB962C8B-B14F-4D97-AF65-F5344CB8AC3E}">
        <p14:creationId xmlns:p14="http://schemas.microsoft.com/office/powerpoint/2010/main" val="61961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8F88-62B7-4E42-B059-A9D9B2CE1D98}"/>
              </a:ext>
            </a:extLst>
          </p:cNvPr>
          <p:cNvSpPr>
            <a:spLocks noGrp="1"/>
          </p:cNvSpPr>
          <p:nvPr>
            <p:ph type="title"/>
          </p:nvPr>
        </p:nvSpPr>
        <p:spPr/>
        <p:txBody>
          <a:bodyPr/>
          <a:lstStyle/>
          <a:p>
            <a:r>
              <a:rPr lang="en-US" dirty="0" err="1"/>
              <a:t>ScalaCheck</a:t>
            </a:r>
            <a:r>
              <a:rPr lang="en-US" dirty="0"/>
              <a:t> example</a:t>
            </a:r>
          </a:p>
        </p:txBody>
      </p:sp>
      <p:pic>
        <p:nvPicPr>
          <p:cNvPr id="6" name="Picture 5">
            <a:extLst>
              <a:ext uri="{FF2B5EF4-FFF2-40B4-BE49-F238E27FC236}">
                <a16:creationId xmlns:a16="http://schemas.microsoft.com/office/drawing/2014/main" id="{F2911A38-8E1B-4DAD-A731-26358952E437}"/>
              </a:ext>
            </a:extLst>
          </p:cNvPr>
          <p:cNvPicPr>
            <a:picLocks noChangeAspect="1"/>
          </p:cNvPicPr>
          <p:nvPr/>
        </p:nvPicPr>
        <p:blipFill rotWithShape="1">
          <a:blip r:embed="rId3"/>
          <a:srcRect l="30682" t="13801" r="15864" b="58549"/>
          <a:stretch/>
        </p:blipFill>
        <p:spPr>
          <a:xfrm>
            <a:off x="677334" y="1533697"/>
            <a:ext cx="9932981" cy="2888673"/>
          </a:xfrm>
          <a:prstGeom prst="rect">
            <a:avLst/>
          </a:prstGeom>
        </p:spPr>
      </p:pic>
      <p:sp>
        <p:nvSpPr>
          <p:cNvPr id="7" name="Speech Bubble: Rectangle 6">
            <a:extLst>
              <a:ext uri="{FF2B5EF4-FFF2-40B4-BE49-F238E27FC236}">
                <a16:creationId xmlns:a16="http://schemas.microsoft.com/office/drawing/2014/main" id="{60789599-960D-4718-A91E-C420827BB72B}"/>
              </a:ext>
            </a:extLst>
          </p:cNvPr>
          <p:cNvSpPr/>
          <p:nvPr/>
        </p:nvSpPr>
        <p:spPr>
          <a:xfrm>
            <a:off x="1911927" y="3512125"/>
            <a:ext cx="2261062" cy="2040775"/>
          </a:xfrm>
          <a:prstGeom prst="wedgeRectCallout">
            <a:avLst>
              <a:gd name="adj1" fmla="val -980"/>
              <a:gd name="adj2" fmla="val -60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maximum of two numbers has to be equal to one of the two numbers</a:t>
            </a:r>
          </a:p>
        </p:txBody>
      </p:sp>
      <p:sp>
        <p:nvSpPr>
          <p:cNvPr id="8" name="Speech Bubble: Rectangle 7">
            <a:extLst>
              <a:ext uri="{FF2B5EF4-FFF2-40B4-BE49-F238E27FC236}">
                <a16:creationId xmlns:a16="http://schemas.microsoft.com/office/drawing/2014/main" id="{A88B80BD-2845-40FD-B606-B09956455832}"/>
              </a:ext>
            </a:extLst>
          </p:cNvPr>
          <p:cNvSpPr/>
          <p:nvPr/>
        </p:nvSpPr>
        <p:spPr>
          <a:xfrm>
            <a:off x="5322917" y="3514900"/>
            <a:ext cx="2261062" cy="2040775"/>
          </a:xfrm>
          <a:prstGeom prst="wedgeRectCallout">
            <a:avLst>
              <a:gd name="adj1" fmla="val -980"/>
              <a:gd name="adj2" fmla="val -60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maximum of x and y is x then the maximum is equal to x. If the maximum is y than the maximum is greater than x.</a:t>
            </a:r>
          </a:p>
        </p:txBody>
      </p:sp>
      <p:sp>
        <p:nvSpPr>
          <p:cNvPr id="9" name="Speech Bubble: Rectangle 8">
            <a:extLst>
              <a:ext uri="{FF2B5EF4-FFF2-40B4-BE49-F238E27FC236}">
                <a16:creationId xmlns:a16="http://schemas.microsoft.com/office/drawing/2014/main" id="{8E94FF6F-EB19-4091-AC3B-7676583820D6}"/>
              </a:ext>
            </a:extLst>
          </p:cNvPr>
          <p:cNvSpPr/>
          <p:nvPr/>
        </p:nvSpPr>
        <p:spPr>
          <a:xfrm>
            <a:off x="7919257" y="3534300"/>
            <a:ext cx="2261062" cy="2040775"/>
          </a:xfrm>
          <a:prstGeom prst="wedgeRectCallout">
            <a:avLst>
              <a:gd name="adj1" fmla="val -30392"/>
              <a:gd name="adj2" fmla="val -66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maximum of x and y is y then the maximum is equal to y. If the maximum is x than the maximum is greater than y.</a:t>
            </a:r>
          </a:p>
        </p:txBody>
      </p:sp>
    </p:spTree>
    <p:extLst>
      <p:ext uri="{BB962C8B-B14F-4D97-AF65-F5344CB8AC3E}">
        <p14:creationId xmlns:p14="http://schemas.microsoft.com/office/powerpoint/2010/main" val="2779685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1603</TotalTime>
  <Words>1771</Words>
  <Application>Microsoft Office PowerPoint</Application>
  <PresentationFormat>Widescreen</PresentationFormat>
  <Paragraphs>109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Unit Testing With ScalaCheck</vt:lpstr>
      <vt:lpstr>Outline</vt:lpstr>
      <vt:lpstr>Why unit testing</vt:lpstr>
      <vt:lpstr>Unit testing with JUnit example</vt:lpstr>
      <vt:lpstr>Unit testing with JUnit example</vt:lpstr>
      <vt:lpstr>Specification vs tests</vt:lpstr>
      <vt:lpstr>Properties</vt:lpstr>
      <vt:lpstr>Generators</vt:lpstr>
      <vt:lpstr>ScalaCheck example</vt:lpstr>
      <vt:lpstr>ScalaCheck example</vt:lpstr>
      <vt:lpstr>Bad ScalaCheck example</vt:lpstr>
      <vt:lpstr>More on generators (Chars)</vt:lpstr>
      <vt:lpstr>More on generators (Chars)</vt:lpstr>
      <vt:lpstr>More on generators (Strings)</vt:lpstr>
      <vt:lpstr>Exercise 1</vt:lpstr>
      <vt:lpstr>More on generators</vt:lpstr>
      <vt:lpstr>More on generators (Preconditions)</vt:lpstr>
      <vt:lpstr>More on generators (Custom generators)</vt:lpstr>
      <vt:lpstr>More on generators (Spark)</vt:lpstr>
      <vt:lpstr>Advice on coming up with unit tests</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With ScalaCheck</dc:title>
  <dc:creator>Jouko Virtanen</dc:creator>
  <cp:lastModifiedBy>Jouko Virtanen</cp:lastModifiedBy>
  <cp:revision>37</cp:revision>
  <dcterms:created xsi:type="dcterms:W3CDTF">2019-08-07T14:21:47Z</dcterms:created>
  <dcterms:modified xsi:type="dcterms:W3CDTF">2019-08-08T17:05:19Z</dcterms:modified>
</cp:coreProperties>
</file>