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29LT Zarid Display" charset="1" panose="00000500000000000000"/>
      <p:regular r:id="rId23"/>
    </p:embeddedFont>
    <p:embeddedFont>
      <p:font typeface="DM Sans Bold" charset="1" panose="00000000000000000000"/>
      <p:regular r:id="rId24"/>
    </p:embeddedFont>
    <p:embeddedFont>
      <p:font typeface="Oswald Bold" charset="1" panose="00000800000000000000"/>
      <p:regular r:id="rId25"/>
    </p:embeddedFont>
    <p:embeddedFont>
      <p:font typeface="DM Sans" charset="1" panose="00000000000000000000"/>
      <p:regular r:id="rId26"/>
    </p:embeddedFont>
    <p:embeddedFont>
      <p:font typeface="Belleza" charset="1" panose="02000503050000020003"/>
      <p:regular r:id="rId27"/>
    </p:embeddedFont>
    <p:embeddedFont>
      <p:font typeface="29LT Zarid Display Bold" charset="1" panose="00000800000000000000"/>
      <p:regular r:id="rId28"/>
    </p:embeddedFont>
    <p:embeddedFont>
      <p:font typeface="Montserrat Classic Bold" charset="1" panose="00000800000000000000"/>
      <p:regular r:id="rId29"/>
    </p:embeddedFont>
    <p:embeddedFont>
      <p:font typeface="Assistant Extra Light" charset="1" panose="00000300000000000000"/>
      <p:regular r:id="rId30"/>
    </p:embeddedFont>
    <p:embeddedFont>
      <p:font typeface="Assistant Extra Light Bold" charset="1" panose="00000400000000000000"/>
      <p:regular r:id="rId31"/>
    </p:embeddedFont>
    <p:embeddedFont>
      <p:font typeface="Frunchy Sage"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5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60.png" Type="http://schemas.openxmlformats.org/officeDocument/2006/relationships/image"/><Relationship Id="rId5" Target="../media/image55.png" Type="http://schemas.openxmlformats.org/officeDocument/2006/relationships/image"/><Relationship Id="rId6" Target="../media/image5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61.png" Type="http://schemas.openxmlformats.org/officeDocument/2006/relationships/image"/><Relationship Id="rId5" Target="../media/image62.png" Type="http://schemas.openxmlformats.org/officeDocument/2006/relationships/image"/><Relationship Id="rId6" Target="../media/image63.png" Type="http://schemas.openxmlformats.org/officeDocument/2006/relationships/image"/><Relationship Id="rId7" Target="../media/image64.png" Type="http://schemas.openxmlformats.org/officeDocument/2006/relationships/image"/><Relationship Id="rId8" Target="../media/image65.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svg" Type="http://schemas.openxmlformats.org/officeDocument/2006/relationships/image"/><Relationship Id="rId4" Target="../media/image68.png" Type="http://schemas.openxmlformats.org/officeDocument/2006/relationships/image"/><Relationship Id="rId5" Target="../media/image69.svg" Type="http://schemas.openxmlformats.org/officeDocument/2006/relationships/image"/><Relationship Id="rId6" Target="../media/image7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 Id="rId3" Target="../media/image72.svg" Type="http://schemas.openxmlformats.org/officeDocument/2006/relationships/image"/><Relationship Id="rId4" Target="../media/image73.png" Type="http://schemas.openxmlformats.org/officeDocument/2006/relationships/image"/><Relationship Id="rId5" Target="../media/image74.svg" Type="http://schemas.openxmlformats.org/officeDocument/2006/relationships/image"/><Relationship Id="rId6" Target="../media/image75.png" Type="http://schemas.openxmlformats.org/officeDocument/2006/relationships/image"/><Relationship Id="rId7" Target="../media/image7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0">
            <a:off x="7376012" y="866775"/>
            <a:ext cx="2409322" cy="2409322"/>
          </a:xfrm>
          <a:custGeom>
            <a:avLst/>
            <a:gdLst/>
            <a:ahLst/>
            <a:cxnLst/>
            <a:rect r="r" b="b" t="t" l="l"/>
            <a:pathLst>
              <a:path h="2409322" w="2409322">
                <a:moveTo>
                  <a:pt x="0" y="0"/>
                </a:moveTo>
                <a:lnTo>
                  <a:pt x="2409322" y="0"/>
                </a:lnTo>
                <a:lnTo>
                  <a:pt x="2409322" y="2409322"/>
                </a:lnTo>
                <a:lnTo>
                  <a:pt x="0" y="2409322"/>
                </a:lnTo>
                <a:lnTo>
                  <a:pt x="0" y="0"/>
                </a:lnTo>
                <a:close/>
              </a:path>
            </a:pathLst>
          </a:custGeom>
          <a:blipFill>
            <a:blip r:embed="rId2"/>
            <a:stretch>
              <a:fillRect l="0" t="0" r="0" b="0"/>
            </a:stretch>
          </a:blipFill>
        </p:spPr>
      </p:sp>
      <p:sp>
        <p:nvSpPr>
          <p:cNvPr name="Freeform 3" id="3"/>
          <p:cNvSpPr/>
          <p:nvPr/>
        </p:nvSpPr>
        <p:spPr>
          <a:xfrm flipH="false" flipV="false" rot="0">
            <a:off x="16452674" y="6069028"/>
            <a:ext cx="1835326" cy="4114800"/>
          </a:xfrm>
          <a:custGeom>
            <a:avLst/>
            <a:gdLst/>
            <a:ahLst/>
            <a:cxnLst/>
            <a:rect r="r" b="b" t="t" l="l"/>
            <a:pathLst>
              <a:path h="4114800" w="1835326">
                <a:moveTo>
                  <a:pt x="0" y="0"/>
                </a:moveTo>
                <a:lnTo>
                  <a:pt x="1835326" y="0"/>
                </a:lnTo>
                <a:lnTo>
                  <a:pt x="183532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57183" y="2463650"/>
            <a:ext cx="15427931" cy="3182861"/>
          </a:xfrm>
          <a:prstGeom prst="rect">
            <a:avLst/>
          </a:prstGeom>
        </p:spPr>
        <p:txBody>
          <a:bodyPr anchor="t" rtlCol="false" tIns="0" lIns="0" bIns="0" rIns="0">
            <a:spAutoFit/>
          </a:bodyPr>
          <a:lstStyle/>
          <a:p>
            <a:pPr algn="ctr">
              <a:lnSpc>
                <a:spcPts val="11291"/>
              </a:lnSpc>
              <a:spcBef>
                <a:spcPct val="0"/>
              </a:spcBef>
            </a:pPr>
          </a:p>
          <a:p>
            <a:pPr algn="ctr">
              <a:lnSpc>
                <a:spcPts val="12691"/>
              </a:lnSpc>
              <a:spcBef>
                <a:spcPct val="0"/>
              </a:spcBef>
            </a:pPr>
            <a:r>
              <a:rPr lang="en-US" sz="9065">
                <a:solidFill>
                  <a:srgbClr val="000000"/>
                </a:solidFill>
                <a:latin typeface="29LT Zarid Display"/>
                <a:ea typeface="29LT Zarid Display"/>
                <a:cs typeface="29LT Zarid Display"/>
                <a:sym typeface="29LT Zarid Display"/>
              </a:rPr>
              <a:t>AIDNET</a:t>
            </a:r>
          </a:p>
        </p:txBody>
      </p:sp>
      <p:sp>
        <p:nvSpPr>
          <p:cNvPr name="TextBox 5" id="5"/>
          <p:cNvSpPr txBox="true"/>
          <p:nvPr/>
        </p:nvSpPr>
        <p:spPr>
          <a:xfrm rot="0">
            <a:off x="3403216" y="6163205"/>
            <a:ext cx="10207161" cy="2561427"/>
          </a:xfrm>
          <a:prstGeom prst="rect">
            <a:avLst/>
          </a:prstGeom>
        </p:spPr>
        <p:txBody>
          <a:bodyPr anchor="t" rtlCol="false" tIns="0" lIns="0" bIns="0" rIns="0">
            <a:spAutoFit/>
          </a:bodyPr>
          <a:lstStyle/>
          <a:p>
            <a:pPr algn="ctr">
              <a:lnSpc>
                <a:spcPts val="3945"/>
              </a:lnSpc>
              <a:spcBef>
                <a:spcPct val="0"/>
              </a:spcBef>
            </a:pPr>
            <a:r>
              <a:rPr lang="en-US" sz="2818">
                <a:solidFill>
                  <a:srgbClr val="000000"/>
                </a:solidFill>
                <a:latin typeface="29LT Zarid Display"/>
                <a:ea typeface="29LT Zarid Display"/>
                <a:cs typeface="29LT Zarid Display"/>
                <a:sym typeface="29LT Zarid Display"/>
              </a:rPr>
              <a:t>Realisé</a:t>
            </a:r>
            <a:r>
              <a:rPr lang="en-US" sz="2818">
                <a:solidFill>
                  <a:srgbClr val="000000"/>
                </a:solidFill>
                <a:latin typeface="29LT Zarid Display"/>
                <a:ea typeface="29LT Zarid Display"/>
                <a:cs typeface="29LT Zarid Display"/>
                <a:sym typeface="29LT Zarid Display"/>
              </a:rPr>
              <a:t> par:</a:t>
            </a:r>
          </a:p>
          <a:p>
            <a:pPr algn="ctr">
              <a:lnSpc>
                <a:spcPts val="3945"/>
              </a:lnSpc>
              <a:spcBef>
                <a:spcPct val="0"/>
              </a:spcBef>
            </a:pPr>
            <a:r>
              <a:rPr lang="en-US" sz="2818">
                <a:solidFill>
                  <a:srgbClr val="000000"/>
                </a:solidFill>
                <a:latin typeface="29LT Zarid Display"/>
                <a:ea typeface="29LT Zarid Display"/>
                <a:cs typeface="29LT Zarid Display"/>
                <a:sym typeface="29LT Zarid Display"/>
              </a:rPr>
              <a:t>Yosr Joulek           Eya Tlig</a:t>
            </a:r>
          </a:p>
          <a:p>
            <a:pPr algn="ctr">
              <a:lnSpc>
                <a:spcPts val="3084"/>
              </a:lnSpc>
              <a:spcBef>
                <a:spcPct val="0"/>
              </a:spcBef>
            </a:pPr>
          </a:p>
          <a:p>
            <a:pPr algn="ctr">
              <a:lnSpc>
                <a:spcPts val="3945"/>
              </a:lnSpc>
              <a:spcBef>
                <a:spcPct val="0"/>
              </a:spcBef>
            </a:pPr>
            <a:r>
              <a:rPr lang="en-US" sz="2818">
                <a:solidFill>
                  <a:srgbClr val="000000"/>
                </a:solidFill>
                <a:latin typeface="29LT Zarid Display"/>
                <a:ea typeface="29LT Zarid Display"/>
                <a:cs typeface="29LT Zarid Display"/>
                <a:sym typeface="29LT Zarid Display"/>
              </a:rPr>
              <a:t>Ahmed Chakroun             Asma Raddaoui</a:t>
            </a:r>
          </a:p>
          <a:p>
            <a:pPr algn="ctr">
              <a:lnSpc>
                <a:spcPts val="5021"/>
              </a:lnSpc>
              <a:spcBef>
                <a:spcPct val="0"/>
              </a:spcBef>
            </a:pPr>
          </a:p>
        </p:txBody>
      </p:sp>
      <p:sp>
        <p:nvSpPr>
          <p:cNvPr name="TextBox 6" id="6"/>
          <p:cNvSpPr txBox="true"/>
          <p:nvPr/>
        </p:nvSpPr>
        <p:spPr>
          <a:xfrm rot="0">
            <a:off x="4862611" y="8820669"/>
            <a:ext cx="7340875" cy="1687872"/>
          </a:xfrm>
          <a:prstGeom prst="rect">
            <a:avLst/>
          </a:prstGeom>
        </p:spPr>
        <p:txBody>
          <a:bodyPr anchor="t" rtlCol="false" tIns="0" lIns="0" bIns="0" rIns="0">
            <a:spAutoFit/>
          </a:bodyPr>
          <a:lstStyle/>
          <a:p>
            <a:pPr algn="ctr">
              <a:lnSpc>
                <a:spcPts val="3672"/>
              </a:lnSpc>
              <a:spcBef>
                <a:spcPct val="0"/>
              </a:spcBef>
            </a:pPr>
          </a:p>
          <a:p>
            <a:pPr algn="ctr">
              <a:lnSpc>
                <a:spcPts val="4673"/>
              </a:lnSpc>
              <a:spcBef>
                <a:spcPct val="0"/>
              </a:spcBef>
            </a:pPr>
            <a:r>
              <a:rPr lang="en-US" sz="3338">
                <a:solidFill>
                  <a:srgbClr val="000000"/>
                </a:solidFill>
                <a:latin typeface="29LT Zarid Display"/>
                <a:ea typeface="29LT Zarid Display"/>
                <a:cs typeface="29LT Zarid Display"/>
                <a:sym typeface="29LT Zarid Display"/>
              </a:rPr>
              <a:t>Année universitaire: 2023-2022</a:t>
            </a:r>
          </a:p>
          <a:p>
            <a:pPr algn="ctr">
              <a:lnSpc>
                <a:spcPts val="4673"/>
              </a:lnSpc>
              <a:spcBef>
                <a:spcPct val="0"/>
              </a:spcBef>
            </a:pPr>
          </a:p>
        </p:txBody>
      </p:sp>
      <p:sp>
        <p:nvSpPr>
          <p:cNvPr name="TextBox 7" id="7"/>
          <p:cNvSpPr txBox="true"/>
          <p:nvPr/>
        </p:nvSpPr>
        <p:spPr>
          <a:xfrm rot="0">
            <a:off x="266748" y="1513906"/>
            <a:ext cx="6898928" cy="1086485"/>
          </a:xfrm>
          <a:prstGeom prst="rect">
            <a:avLst/>
          </a:prstGeom>
        </p:spPr>
        <p:txBody>
          <a:bodyPr anchor="t" rtlCol="false" tIns="0" lIns="0" bIns="0" rIns="0">
            <a:spAutoFit/>
          </a:bodyPr>
          <a:lstStyle/>
          <a:p>
            <a:pPr algn="ctr">
              <a:lnSpc>
                <a:spcPts val="2859"/>
              </a:lnSpc>
              <a:spcBef>
                <a:spcPct val="0"/>
              </a:spcBef>
            </a:pPr>
            <a:r>
              <a:rPr lang="en-US" b="true" sz="2199" spc="215">
                <a:solidFill>
                  <a:srgbClr val="000000"/>
                </a:solidFill>
                <a:latin typeface="DM Sans Bold"/>
                <a:ea typeface="DM Sans Bold"/>
                <a:cs typeface="DM Sans Bold"/>
                <a:sym typeface="DM Sans Bold"/>
              </a:rPr>
              <a:t>RÉPUBLIQUE TUNISIENNE </a:t>
            </a:r>
          </a:p>
          <a:p>
            <a:pPr algn="ctr">
              <a:lnSpc>
                <a:spcPts val="2859"/>
              </a:lnSpc>
              <a:spcBef>
                <a:spcPct val="0"/>
              </a:spcBef>
            </a:pPr>
            <a:r>
              <a:rPr lang="en-US" b="true" sz="2199" spc="215">
                <a:solidFill>
                  <a:srgbClr val="000000"/>
                </a:solidFill>
                <a:latin typeface="DM Sans Bold"/>
                <a:ea typeface="DM Sans Bold"/>
                <a:cs typeface="DM Sans Bold"/>
                <a:sym typeface="DM Sans Bold"/>
              </a:rPr>
              <a:t>MINISTÈRE DE L’ENSEIGNEMENT SUPÉRIEUR </a:t>
            </a:r>
          </a:p>
          <a:p>
            <a:pPr algn="ctr">
              <a:lnSpc>
                <a:spcPts val="2859"/>
              </a:lnSpc>
              <a:spcBef>
                <a:spcPct val="0"/>
              </a:spcBef>
            </a:pPr>
            <a:r>
              <a:rPr lang="en-US" b="true" sz="2199" spc="215">
                <a:solidFill>
                  <a:srgbClr val="000000"/>
                </a:solidFill>
                <a:latin typeface="DM Sans Bold"/>
                <a:ea typeface="DM Sans Bold"/>
                <a:cs typeface="DM Sans Bold"/>
                <a:sym typeface="DM Sans Bold"/>
              </a:rPr>
              <a:t>ET DE LA RECHERCHE SCIENTIFIQUE</a:t>
            </a:r>
          </a:p>
        </p:txBody>
      </p:sp>
      <p:sp>
        <p:nvSpPr>
          <p:cNvPr name="TextBox 8" id="8"/>
          <p:cNvSpPr txBox="true"/>
          <p:nvPr/>
        </p:nvSpPr>
        <p:spPr>
          <a:xfrm rot="0">
            <a:off x="9622632" y="1151956"/>
            <a:ext cx="7975491" cy="1448435"/>
          </a:xfrm>
          <a:prstGeom prst="rect">
            <a:avLst/>
          </a:prstGeom>
        </p:spPr>
        <p:txBody>
          <a:bodyPr anchor="t" rtlCol="false" tIns="0" lIns="0" bIns="0" rIns="0">
            <a:spAutoFit/>
          </a:bodyPr>
          <a:lstStyle/>
          <a:p>
            <a:pPr algn="ctr">
              <a:lnSpc>
                <a:spcPts val="2859"/>
              </a:lnSpc>
              <a:spcBef>
                <a:spcPct val="0"/>
              </a:spcBef>
            </a:pPr>
            <a:r>
              <a:rPr lang="en-US" b="true" sz="2199" spc="215">
                <a:solidFill>
                  <a:srgbClr val="000000"/>
                </a:solidFill>
                <a:latin typeface="DM Sans Bold"/>
                <a:ea typeface="DM Sans Bold"/>
                <a:cs typeface="DM Sans Bold"/>
                <a:sym typeface="DM Sans Bold"/>
              </a:rPr>
              <a:t> UNIVERSITÉ DE SFAX </a:t>
            </a:r>
          </a:p>
          <a:p>
            <a:pPr algn="ctr">
              <a:lnSpc>
                <a:spcPts val="2859"/>
              </a:lnSpc>
              <a:spcBef>
                <a:spcPct val="0"/>
              </a:spcBef>
            </a:pPr>
            <a:r>
              <a:rPr lang="en-US" b="true" sz="2199" spc="215">
                <a:solidFill>
                  <a:srgbClr val="000000"/>
                </a:solidFill>
                <a:latin typeface="DM Sans Bold"/>
                <a:ea typeface="DM Sans Bold"/>
                <a:cs typeface="DM Sans Bold"/>
                <a:sym typeface="DM Sans Bold"/>
              </a:rPr>
              <a:t>FACULTÉ DES SCIENCES DE SFAX </a:t>
            </a:r>
          </a:p>
          <a:p>
            <a:pPr algn="ctr">
              <a:lnSpc>
                <a:spcPts val="2859"/>
              </a:lnSpc>
              <a:spcBef>
                <a:spcPct val="0"/>
              </a:spcBef>
            </a:pPr>
            <a:r>
              <a:rPr lang="en-US" b="true" sz="2199" spc="215">
                <a:solidFill>
                  <a:srgbClr val="000000"/>
                </a:solidFill>
                <a:latin typeface="DM Sans Bold"/>
                <a:ea typeface="DM Sans Bold"/>
                <a:cs typeface="DM Sans Bold"/>
                <a:sym typeface="DM Sans Bold"/>
              </a:rPr>
              <a:t>DÉPARTEMENT D’INFORMATIQUE  ET DES COMMUNICATIONS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grpSp>
        <p:nvGrpSpPr>
          <p:cNvPr name="Group 2" id="2"/>
          <p:cNvGrpSpPr/>
          <p:nvPr/>
        </p:nvGrpSpPr>
        <p:grpSpPr>
          <a:xfrm rot="0">
            <a:off x="2488782" y="3010181"/>
            <a:ext cx="2932415" cy="2351362"/>
            <a:chOff x="0" y="0"/>
            <a:chExt cx="1075555" cy="862436"/>
          </a:xfrm>
        </p:grpSpPr>
        <p:sp>
          <p:nvSpPr>
            <p:cNvPr name="Freeform 3" id="3"/>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95BD86">
                <a:alpha val="98824"/>
              </a:srgbClr>
            </a:solidFill>
          </p:spPr>
        </p:sp>
        <p:sp>
          <p:nvSpPr>
            <p:cNvPr name="TextBox 4" id="4"/>
            <p:cNvSpPr txBox="true"/>
            <p:nvPr/>
          </p:nvSpPr>
          <p:spPr>
            <a:xfrm>
              <a:off x="0" y="-28575"/>
              <a:ext cx="1075555" cy="891011"/>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467543" y="5995590"/>
            <a:ext cx="2932415" cy="847111"/>
            <a:chOff x="0" y="0"/>
            <a:chExt cx="1075555" cy="310705"/>
          </a:xfrm>
        </p:grpSpPr>
        <p:sp>
          <p:nvSpPr>
            <p:cNvPr name="Freeform 6" id="6"/>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95BD86">
                <a:alpha val="98824"/>
              </a:srgbClr>
            </a:solidFill>
          </p:spPr>
        </p:sp>
        <p:sp>
          <p:nvSpPr>
            <p:cNvPr name="TextBox 7" id="7"/>
            <p:cNvSpPr txBox="true"/>
            <p:nvPr/>
          </p:nvSpPr>
          <p:spPr>
            <a:xfrm>
              <a:off x="0" y="-28575"/>
              <a:ext cx="1075555" cy="339280"/>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8167207" y="4185862"/>
            <a:ext cx="2932415" cy="2351362"/>
            <a:chOff x="0" y="0"/>
            <a:chExt cx="1075555" cy="862436"/>
          </a:xfrm>
        </p:grpSpPr>
        <p:sp>
          <p:nvSpPr>
            <p:cNvPr name="Freeform 9" id="9"/>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95BD86">
                <a:alpha val="98824"/>
              </a:srgbClr>
            </a:solidFill>
          </p:spPr>
        </p:sp>
        <p:sp>
          <p:nvSpPr>
            <p:cNvPr name="TextBox 10" id="10"/>
            <p:cNvSpPr txBox="true"/>
            <p:nvPr/>
          </p:nvSpPr>
          <p:spPr>
            <a:xfrm>
              <a:off x="0" y="-28575"/>
              <a:ext cx="1075555" cy="891011"/>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13723802" y="3207213"/>
            <a:ext cx="2932415" cy="2351362"/>
            <a:chOff x="0" y="0"/>
            <a:chExt cx="1075555" cy="862436"/>
          </a:xfrm>
        </p:grpSpPr>
        <p:sp>
          <p:nvSpPr>
            <p:cNvPr name="Freeform 12" id="12"/>
            <p:cNvSpPr/>
            <p:nvPr/>
          </p:nvSpPr>
          <p:spPr>
            <a:xfrm flipH="false" flipV="false" rot="0">
              <a:off x="0" y="0"/>
              <a:ext cx="1075555" cy="862436"/>
            </a:xfrm>
            <a:custGeom>
              <a:avLst/>
              <a:gdLst/>
              <a:ahLst/>
              <a:cxnLst/>
              <a:rect r="r" b="b" t="t" l="l"/>
              <a:pathLst>
                <a:path h="862436" w="1075555">
                  <a:moveTo>
                    <a:pt x="81844" y="0"/>
                  </a:moveTo>
                  <a:lnTo>
                    <a:pt x="993712" y="0"/>
                  </a:lnTo>
                  <a:cubicBezTo>
                    <a:pt x="1015418" y="0"/>
                    <a:pt x="1036235" y="8623"/>
                    <a:pt x="1051584" y="23971"/>
                  </a:cubicBezTo>
                  <a:cubicBezTo>
                    <a:pt x="1066932" y="39320"/>
                    <a:pt x="1075555" y="60137"/>
                    <a:pt x="1075555" y="81844"/>
                  </a:cubicBezTo>
                  <a:lnTo>
                    <a:pt x="1075555" y="780592"/>
                  </a:lnTo>
                  <a:cubicBezTo>
                    <a:pt x="1075555" y="825793"/>
                    <a:pt x="1038913" y="862436"/>
                    <a:pt x="993712" y="862436"/>
                  </a:cubicBezTo>
                  <a:lnTo>
                    <a:pt x="81844" y="862436"/>
                  </a:lnTo>
                  <a:cubicBezTo>
                    <a:pt x="60137" y="862436"/>
                    <a:pt x="39320" y="853813"/>
                    <a:pt x="23971" y="838465"/>
                  </a:cubicBezTo>
                  <a:cubicBezTo>
                    <a:pt x="8623" y="823116"/>
                    <a:pt x="0" y="802299"/>
                    <a:pt x="0" y="780592"/>
                  </a:cubicBezTo>
                  <a:lnTo>
                    <a:pt x="0" y="81844"/>
                  </a:lnTo>
                  <a:cubicBezTo>
                    <a:pt x="0" y="60137"/>
                    <a:pt x="8623" y="39320"/>
                    <a:pt x="23971" y="23971"/>
                  </a:cubicBezTo>
                  <a:cubicBezTo>
                    <a:pt x="39320" y="8623"/>
                    <a:pt x="60137" y="0"/>
                    <a:pt x="81844" y="0"/>
                  </a:cubicBezTo>
                  <a:close/>
                </a:path>
              </a:pathLst>
            </a:custGeom>
            <a:solidFill>
              <a:srgbClr val="95BD86">
                <a:alpha val="98824"/>
              </a:srgbClr>
            </a:solidFill>
          </p:spPr>
        </p:sp>
        <p:sp>
          <p:nvSpPr>
            <p:cNvPr name="TextBox 13" id="13"/>
            <p:cNvSpPr txBox="true"/>
            <p:nvPr/>
          </p:nvSpPr>
          <p:spPr>
            <a:xfrm>
              <a:off x="0" y="-28575"/>
              <a:ext cx="1075555" cy="891011"/>
            </a:xfrm>
            <a:prstGeom prst="rect">
              <a:avLst/>
            </a:prstGeom>
          </p:spPr>
          <p:txBody>
            <a:bodyPr anchor="ctr" rtlCol="false" tIns="50800" lIns="50800" bIns="50800" rIns="50800"/>
            <a:lstStyle/>
            <a:p>
              <a:pPr algn="ctr">
                <a:lnSpc>
                  <a:spcPts val="2859"/>
                </a:lnSpc>
              </a:pPr>
            </a:p>
          </p:txBody>
        </p:sp>
      </p:grpSp>
      <p:grpSp>
        <p:nvGrpSpPr>
          <p:cNvPr name="Group 14" id="14"/>
          <p:cNvGrpSpPr/>
          <p:nvPr/>
        </p:nvGrpSpPr>
        <p:grpSpPr>
          <a:xfrm rot="0">
            <a:off x="13604245" y="5929821"/>
            <a:ext cx="2932415" cy="847111"/>
            <a:chOff x="0" y="0"/>
            <a:chExt cx="1075555" cy="310705"/>
          </a:xfrm>
        </p:grpSpPr>
        <p:sp>
          <p:nvSpPr>
            <p:cNvPr name="Freeform 15" id="1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95BD86">
                <a:alpha val="98824"/>
              </a:srgbClr>
            </a:solidFill>
          </p:spPr>
        </p:sp>
        <p:sp>
          <p:nvSpPr>
            <p:cNvPr name="TextBox 16" id="16"/>
            <p:cNvSpPr txBox="true"/>
            <p:nvPr/>
          </p:nvSpPr>
          <p:spPr>
            <a:xfrm>
              <a:off x="0" y="-28575"/>
              <a:ext cx="1075555" cy="339280"/>
            </a:xfrm>
            <a:prstGeom prst="rect">
              <a:avLst/>
            </a:prstGeom>
          </p:spPr>
          <p:txBody>
            <a:bodyPr anchor="ctr" rtlCol="false" tIns="50800" lIns="50800" bIns="50800" rIns="50800"/>
            <a:lstStyle/>
            <a:p>
              <a:pPr algn="ctr">
                <a:lnSpc>
                  <a:spcPts val="2859"/>
                </a:lnSpc>
              </a:pPr>
            </a:p>
          </p:txBody>
        </p:sp>
      </p:grpSp>
      <p:sp>
        <p:nvSpPr>
          <p:cNvPr name="Freeform 17" id="17"/>
          <p:cNvSpPr/>
          <p:nvPr/>
        </p:nvSpPr>
        <p:spPr>
          <a:xfrm flipH="false" flipV="false" rot="-1885381">
            <a:off x="12158125" y="7633280"/>
            <a:ext cx="1776375" cy="501826"/>
          </a:xfrm>
          <a:custGeom>
            <a:avLst/>
            <a:gdLst/>
            <a:ahLst/>
            <a:cxnLst/>
            <a:rect r="r" b="b" t="t" l="l"/>
            <a:pathLst>
              <a:path h="501826" w="1776375">
                <a:moveTo>
                  <a:pt x="0" y="0"/>
                </a:moveTo>
                <a:lnTo>
                  <a:pt x="1776374" y="0"/>
                </a:lnTo>
                <a:lnTo>
                  <a:pt x="1776374" y="501826"/>
                </a:lnTo>
                <a:lnTo>
                  <a:pt x="0" y="5018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2104458" y="-26036"/>
            <a:ext cx="16039511" cy="1655092"/>
          </a:xfrm>
          <a:prstGeom prst="rect">
            <a:avLst/>
          </a:prstGeom>
        </p:spPr>
        <p:txBody>
          <a:bodyPr anchor="t" rtlCol="false" tIns="0" lIns="0" bIns="0" rIns="0">
            <a:spAutoFit/>
          </a:bodyPr>
          <a:lstStyle/>
          <a:p>
            <a:pPr algn="ctr" marL="0" indent="0" lvl="0">
              <a:lnSpc>
                <a:spcPts val="11636"/>
              </a:lnSpc>
              <a:spcBef>
                <a:spcPct val="0"/>
              </a:spcBef>
            </a:pPr>
            <a:r>
              <a:rPr lang="en-US" sz="8432">
                <a:solidFill>
                  <a:srgbClr val="231F20"/>
                </a:solidFill>
                <a:latin typeface="29LT Zarid Display"/>
                <a:ea typeface="29LT Zarid Display"/>
                <a:cs typeface="29LT Zarid Display"/>
                <a:sym typeface="29LT Zarid Display"/>
              </a:rPr>
              <a:t>PLANIFICATION DE PROJET</a:t>
            </a:r>
          </a:p>
        </p:txBody>
      </p:sp>
      <p:sp>
        <p:nvSpPr>
          <p:cNvPr name="Freeform 19" id="19"/>
          <p:cNvSpPr/>
          <p:nvPr/>
        </p:nvSpPr>
        <p:spPr>
          <a:xfrm flipH="true" flipV="false" rot="-8970905">
            <a:off x="5754917" y="6473423"/>
            <a:ext cx="1776375" cy="501826"/>
          </a:xfrm>
          <a:custGeom>
            <a:avLst/>
            <a:gdLst/>
            <a:ahLst/>
            <a:cxnLst/>
            <a:rect r="r" b="b" t="t" l="l"/>
            <a:pathLst>
              <a:path h="501826" w="1776375">
                <a:moveTo>
                  <a:pt x="1776375" y="0"/>
                </a:moveTo>
                <a:lnTo>
                  <a:pt x="0" y="0"/>
                </a:lnTo>
                <a:lnTo>
                  <a:pt x="0" y="501826"/>
                </a:lnTo>
                <a:lnTo>
                  <a:pt x="1776375" y="501826"/>
                </a:lnTo>
                <a:lnTo>
                  <a:pt x="17763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2488782" y="6075919"/>
            <a:ext cx="2974893" cy="588375"/>
          </a:xfrm>
          <a:prstGeom prst="rect">
            <a:avLst/>
          </a:prstGeom>
        </p:spPr>
        <p:txBody>
          <a:bodyPr anchor="t" rtlCol="false" tIns="0" lIns="0" bIns="0" rIns="0">
            <a:spAutoFit/>
          </a:bodyPr>
          <a:lstStyle/>
          <a:p>
            <a:pPr algn="ctr" marL="0" indent="0" lvl="0">
              <a:lnSpc>
                <a:spcPts val="4156"/>
              </a:lnSpc>
              <a:spcBef>
                <a:spcPct val="0"/>
              </a:spcBef>
            </a:pPr>
            <a:r>
              <a:rPr lang="en-US" sz="3011" spc="295">
                <a:solidFill>
                  <a:srgbClr val="231F20"/>
                </a:solidFill>
                <a:latin typeface="29LT Zarid Display"/>
                <a:ea typeface="29LT Zarid Display"/>
                <a:cs typeface="29LT Zarid Display"/>
                <a:sym typeface="29LT Zarid Display"/>
              </a:rPr>
              <a:t>SPRINT n°1</a:t>
            </a:r>
          </a:p>
        </p:txBody>
      </p:sp>
      <p:sp>
        <p:nvSpPr>
          <p:cNvPr name="TextBox 21" id="21"/>
          <p:cNvSpPr txBox="true"/>
          <p:nvPr/>
        </p:nvSpPr>
        <p:spPr>
          <a:xfrm rot="0">
            <a:off x="13561767" y="6058283"/>
            <a:ext cx="2974893" cy="588375"/>
          </a:xfrm>
          <a:prstGeom prst="rect">
            <a:avLst/>
          </a:prstGeom>
        </p:spPr>
        <p:txBody>
          <a:bodyPr anchor="t" rtlCol="false" tIns="0" lIns="0" bIns="0" rIns="0">
            <a:spAutoFit/>
          </a:bodyPr>
          <a:lstStyle/>
          <a:p>
            <a:pPr algn="ctr" marL="0" indent="0" lvl="0">
              <a:lnSpc>
                <a:spcPts val="4156"/>
              </a:lnSpc>
              <a:spcBef>
                <a:spcPct val="0"/>
              </a:spcBef>
            </a:pPr>
            <a:r>
              <a:rPr lang="en-US" sz="3011" spc="295">
                <a:solidFill>
                  <a:srgbClr val="231F20"/>
                </a:solidFill>
                <a:latin typeface="29LT Zarid Display"/>
                <a:ea typeface="29LT Zarid Display"/>
                <a:cs typeface="29LT Zarid Display"/>
                <a:sym typeface="29LT Zarid Display"/>
              </a:rPr>
              <a:t>SPRINT n°3</a:t>
            </a:r>
          </a:p>
        </p:txBody>
      </p:sp>
      <p:sp>
        <p:nvSpPr>
          <p:cNvPr name="TextBox 22" id="22"/>
          <p:cNvSpPr txBox="true"/>
          <p:nvPr/>
        </p:nvSpPr>
        <p:spPr>
          <a:xfrm rot="0">
            <a:off x="2162439" y="3563188"/>
            <a:ext cx="3542623" cy="1112000"/>
          </a:xfrm>
          <a:prstGeom prst="rect">
            <a:avLst/>
          </a:prstGeom>
        </p:spPr>
        <p:txBody>
          <a:bodyPr anchor="t" rtlCol="false" tIns="0" lIns="0" bIns="0" rIns="0">
            <a:spAutoFit/>
          </a:bodyPr>
          <a:lstStyle/>
          <a:p>
            <a:pPr algn="ctr">
              <a:lnSpc>
                <a:spcPts val="4171"/>
              </a:lnSpc>
            </a:pPr>
            <a:r>
              <a:rPr lang="en-US" sz="3022" spc="296">
                <a:solidFill>
                  <a:srgbClr val="231F20"/>
                </a:solidFill>
                <a:latin typeface="29LT Zarid Display"/>
                <a:ea typeface="29LT Zarid Display"/>
                <a:cs typeface="29LT Zarid Display"/>
                <a:sym typeface="29LT Zarid Display"/>
              </a:rPr>
              <a:t>Gestion des utilisateurs</a:t>
            </a:r>
          </a:p>
        </p:txBody>
      </p:sp>
      <p:sp>
        <p:nvSpPr>
          <p:cNvPr name="TextBox 23" id="23"/>
          <p:cNvSpPr txBox="true"/>
          <p:nvPr/>
        </p:nvSpPr>
        <p:spPr>
          <a:xfrm rot="0">
            <a:off x="8302057" y="4738869"/>
            <a:ext cx="2537849" cy="1112000"/>
          </a:xfrm>
          <a:prstGeom prst="rect">
            <a:avLst/>
          </a:prstGeom>
        </p:spPr>
        <p:txBody>
          <a:bodyPr anchor="t" rtlCol="false" tIns="0" lIns="0" bIns="0" rIns="0">
            <a:spAutoFit/>
          </a:bodyPr>
          <a:lstStyle/>
          <a:p>
            <a:pPr algn="ctr">
              <a:lnSpc>
                <a:spcPts val="4171"/>
              </a:lnSpc>
            </a:pPr>
            <a:r>
              <a:rPr lang="en-US" sz="3022" spc="296">
                <a:solidFill>
                  <a:srgbClr val="231F20"/>
                </a:solidFill>
                <a:latin typeface="29LT Zarid Display"/>
                <a:ea typeface="29LT Zarid Display"/>
                <a:cs typeface="29LT Zarid Display"/>
                <a:sym typeface="29LT Zarid Display"/>
              </a:rPr>
              <a:t>Gérer donation</a:t>
            </a:r>
          </a:p>
        </p:txBody>
      </p:sp>
      <p:sp>
        <p:nvSpPr>
          <p:cNvPr name="TextBox 24" id="24"/>
          <p:cNvSpPr txBox="true"/>
          <p:nvPr/>
        </p:nvSpPr>
        <p:spPr>
          <a:xfrm rot="0">
            <a:off x="13817760" y="3760219"/>
            <a:ext cx="2718900" cy="1112000"/>
          </a:xfrm>
          <a:prstGeom prst="rect">
            <a:avLst/>
          </a:prstGeom>
        </p:spPr>
        <p:txBody>
          <a:bodyPr anchor="t" rtlCol="false" tIns="0" lIns="0" bIns="0" rIns="0">
            <a:spAutoFit/>
          </a:bodyPr>
          <a:lstStyle/>
          <a:p>
            <a:pPr algn="ctr">
              <a:lnSpc>
                <a:spcPts val="4171"/>
              </a:lnSpc>
            </a:pPr>
            <a:r>
              <a:rPr lang="en-US" sz="3022" spc="296">
                <a:solidFill>
                  <a:srgbClr val="231F20"/>
                </a:solidFill>
                <a:latin typeface="29LT Zarid Display"/>
                <a:ea typeface="29LT Zarid Display"/>
                <a:cs typeface="29LT Zarid Display"/>
                <a:sym typeface="29LT Zarid Display"/>
              </a:rPr>
              <a:t>Gérer donateurs</a:t>
            </a:r>
          </a:p>
        </p:txBody>
      </p:sp>
      <p:grpSp>
        <p:nvGrpSpPr>
          <p:cNvPr name="Group 25" id="25"/>
          <p:cNvGrpSpPr/>
          <p:nvPr/>
        </p:nvGrpSpPr>
        <p:grpSpPr>
          <a:xfrm rot="0">
            <a:off x="7865013" y="7504933"/>
            <a:ext cx="2932415" cy="758521"/>
            <a:chOff x="0" y="0"/>
            <a:chExt cx="1075555" cy="278211"/>
          </a:xfrm>
        </p:grpSpPr>
        <p:sp>
          <p:nvSpPr>
            <p:cNvPr name="Freeform 26" id="26"/>
            <p:cNvSpPr/>
            <p:nvPr/>
          </p:nvSpPr>
          <p:spPr>
            <a:xfrm flipH="false" flipV="false" rot="0">
              <a:off x="0" y="0"/>
              <a:ext cx="1075555" cy="278211"/>
            </a:xfrm>
            <a:custGeom>
              <a:avLst/>
              <a:gdLst/>
              <a:ahLst/>
              <a:cxnLst/>
              <a:rect r="r" b="b" t="t" l="l"/>
              <a:pathLst>
                <a:path h="278211" w="1075555">
                  <a:moveTo>
                    <a:pt x="81844" y="0"/>
                  </a:moveTo>
                  <a:lnTo>
                    <a:pt x="993712" y="0"/>
                  </a:lnTo>
                  <a:cubicBezTo>
                    <a:pt x="1015418" y="0"/>
                    <a:pt x="1036235" y="8623"/>
                    <a:pt x="1051584" y="23971"/>
                  </a:cubicBezTo>
                  <a:cubicBezTo>
                    <a:pt x="1066932" y="39320"/>
                    <a:pt x="1075555" y="60137"/>
                    <a:pt x="1075555" y="81844"/>
                  </a:cubicBezTo>
                  <a:lnTo>
                    <a:pt x="1075555" y="196368"/>
                  </a:lnTo>
                  <a:cubicBezTo>
                    <a:pt x="1075555" y="218074"/>
                    <a:pt x="1066932" y="238891"/>
                    <a:pt x="1051584" y="254240"/>
                  </a:cubicBezTo>
                  <a:cubicBezTo>
                    <a:pt x="1036235" y="269588"/>
                    <a:pt x="1015418" y="278211"/>
                    <a:pt x="993712" y="278211"/>
                  </a:cubicBezTo>
                  <a:lnTo>
                    <a:pt x="81844" y="278211"/>
                  </a:lnTo>
                  <a:cubicBezTo>
                    <a:pt x="60137" y="278211"/>
                    <a:pt x="39320" y="269588"/>
                    <a:pt x="23971" y="254240"/>
                  </a:cubicBezTo>
                  <a:cubicBezTo>
                    <a:pt x="8623" y="238891"/>
                    <a:pt x="0" y="218074"/>
                    <a:pt x="0" y="196368"/>
                  </a:cubicBezTo>
                  <a:lnTo>
                    <a:pt x="0" y="81844"/>
                  </a:lnTo>
                  <a:cubicBezTo>
                    <a:pt x="0" y="60137"/>
                    <a:pt x="8623" y="39320"/>
                    <a:pt x="23971" y="23971"/>
                  </a:cubicBezTo>
                  <a:cubicBezTo>
                    <a:pt x="39320" y="8623"/>
                    <a:pt x="60137" y="0"/>
                    <a:pt x="81844" y="0"/>
                  </a:cubicBezTo>
                  <a:close/>
                </a:path>
              </a:pathLst>
            </a:custGeom>
            <a:solidFill>
              <a:srgbClr val="95BD86">
                <a:alpha val="98824"/>
              </a:srgbClr>
            </a:solidFill>
          </p:spPr>
        </p:sp>
        <p:sp>
          <p:nvSpPr>
            <p:cNvPr name="TextBox 27" id="27"/>
            <p:cNvSpPr txBox="true"/>
            <p:nvPr/>
          </p:nvSpPr>
          <p:spPr>
            <a:xfrm>
              <a:off x="0" y="-28575"/>
              <a:ext cx="1075555" cy="306786"/>
            </a:xfrm>
            <a:prstGeom prst="rect">
              <a:avLst/>
            </a:prstGeom>
          </p:spPr>
          <p:txBody>
            <a:bodyPr anchor="ctr" rtlCol="false" tIns="50800" lIns="50800" bIns="50800" rIns="50800"/>
            <a:lstStyle/>
            <a:p>
              <a:pPr algn="ctr">
                <a:lnSpc>
                  <a:spcPts val="2859"/>
                </a:lnSpc>
              </a:pPr>
            </a:p>
          </p:txBody>
        </p:sp>
      </p:grpSp>
      <p:sp>
        <p:nvSpPr>
          <p:cNvPr name="TextBox 28" id="28"/>
          <p:cNvSpPr txBox="true"/>
          <p:nvPr/>
        </p:nvSpPr>
        <p:spPr>
          <a:xfrm rot="0">
            <a:off x="7865013" y="7523331"/>
            <a:ext cx="2974893" cy="588375"/>
          </a:xfrm>
          <a:prstGeom prst="rect">
            <a:avLst/>
          </a:prstGeom>
        </p:spPr>
        <p:txBody>
          <a:bodyPr anchor="t" rtlCol="false" tIns="0" lIns="0" bIns="0" rIns="0">
            <a:spAutoFit/>
          </a:bodyPr>
          <a:lstStyle/>
          <a:p>
            <a:pPr algn="ctr" marL="0" indent="0" lvl="0">
              <a:lnSpc>
                <a:spcPts val="4156"/>
              </a:lnSpc>
              <a:spcBef>
                <a:spcPct val="0"/>
              </a:spcBef>
            </a:pPr>
            <a:r>
              <a:rPr lang="en-US" sz="3011" spc="295">
                <a:solidFill>
                  <a:srgbClr val="231F20"/>
                </a:solidFill>
                <a:latin typeface="29LT Zarid Display"/>
                <a:ea typeface="29LT Zarid Display"/>
                <a:cs typeface="29LT Zarid Display"/>
                <a:sym typeface="29LT Zarid Display"/>
              </a:rPr>
              <a:t>SPRINT n°2</a:t>
            </a:r>
          </a:p>
        </p:txBody>
      </p:sp>
      <p:sp>
        <p:nvSpPr>
          <p:cNvPr name="Freeform 29" id="29"/>
          <p:cNvSpPr/>
          <p:nvPr/>
        </p:nvSpPr>
        <p:spPr>
          <a:xfrm flipH="false" flipV="false" rot="8670481">
            <a:off x="105668" y="5006546"/>
            <a:ext cx="2566505" cy="4452926"/>
          </a:xfrm>
          <a:custGeom>
            <a:avLst/>
            <a:gdLst/>
            <a:ahLst/>
            <a:cxnLst/>
            <a:rect r="r" b="b" t="t" l="l"/>
            <a:pathLst>
              <a:path h="4452926" w="2566505">
                <a:moveTo>
                  <a:pt x="0" y="0"/>
                </a:moveTo>
                <a:lnTo>
                  <a:pt x="2566505" y="0"/>
                </a:lnTo>
                <a:lnTo>
                  <a:pt x="2566505" y="4452926"/>
                </a:lnTo>
                <a:lnTo>
                  <a:pt x="0" y="4452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589303"/>
            <a:ext cx="8712907" cy="9108395"/>
          </a:xfrm>
          <a:custGeom>
            <a:avLst/>
            <a:gdLst/>
            <a:ahLst/>
            <a:cxnLst/>
            <a:rect r="r" b="b" t="t" l="l"/>
            <a:pathLst>
              <a:path h="9108395" w="8712907">
                <a:moveTo>
                  <a:pt x="0" y="0"/>
                </a:moveTo>
                <a:lnTo>
                  <a:pt x="8712907" y="0"/>
                </a:lnTo>
                <a:lnTo>
                  <a:pt x="8712907" y="9108394"/>
                </a:lnTo>
                <a:lnTo>
                  <a:pt x="0" y="9108394"/>
                </a:lnTo>
                <a:lnTo>
                  <a:pt x="0" y="0"/>
                </a:lnTo>
                <a:close/>
              </a:path>
            </a:pathLst>
          </a:custGeom>
          <a:blipFill>
            <a:blip r:embed="rId2"/>
            <a:stretch>
              <a:fillRect l="-2117" t="-9695" r="-2744" b="-4882"/>
            </a:stretch>
          </a:blipFill>
        </p:spPr>
      </p:sp>
      <p:sp>
        <p:nvSpPr>
          <p:cNvPr name="Freeform 3" id="3"/>
          <p:cNvSpPr/>
          <p:nvPr/>
        </p:nvSpPr>
        <p:spPr>
          <a:xfrm flipH="false" flipV="false" rot="-1391761">
            <a:off x="-3843964" y="6485858"/>
            <a:ext cx="6062415" cy="8172373"/>
          </a:xfrm>
          <a:custGeom>
            <a:avLst/>
            <a:gdLst/>
            <a:ahLst/>
            <a:cxnLst/>
            <a:rect r="r" b="b" t="t" l="l"/>
            <a:pathLst>
              <a:path h="8172373" w="6062415">
                <a:moveTo>
                  <a:pt x="0" y="0"/>
                </a:moveTo>
                <a:lnTo>
                  <a:pt x="6062415" y="0"/>
                </a:lnTo>
                <a:lnTo>
                  <a:pt x="6062415" y="8172374"/>
                </a:lnTo>
                <a:lnTo>
                  <a:pt x="0" y="81723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72475" y="8494696"/>
            <a:ext cx="2281713" cy="2196906"/>
          </a:xfrm>
          <a:custGeom>
            <a:avLst/>
            <a:gdLst/>
            <a:ahLst/>
            <a:cxnLst/>
            <a:rect r="r" b="b" t="t" l="l"/>
            <a:pathLst>
              <a:path h="2196906" w="2281713">
                <a:moveTo>
                  <a:pt x="0" y="0"/>
                </a:moveTo>
                <a:lnTo>
                  <a:pt x="2281713" y="0"/>
                </a:lnTo>
                <a:lnTo>
                  <a:pt x="2281713" y="2196906"/>
                </a:lnTo>
                <a:lnTo>
                  <a:pt x="0" y="21969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325624" y="1163075"/>
            <a:ext cx="837784" cy="825090"/>
          </a:xfrm>
          <a:custGeom>
            <a:avLst/>
            <a:gdLst/>
            <a:ahLst/>
            <a:cxnLst/>
            <a:rect r="r" b="b" t="t" l="l"/>
            <a:pathLst>
              <a:path h="825090" w="837784">
                <a:moveTo>
                  <a:pt x="0" y="0"/>
                </a:moveTo>
                <a:lnTo>
                  <a:pt x="837784" y="0"/>
                </a:lnTo>
                <a:lnTo>
                  <a:pt x="837784" y="825090"/>
                </a:lnTo>
                <a:lnTo>
                  <a:pt x="0" y="825090"/>
                </a:lnTo>
                <a:lnTo>
                  <a:pt x="0" y="0"/>
                </a:lnTo>
                <a:close/>
              </a:path>
            </a:pathLst>
          </a:custGeom>
          <a:blipFill>
            <a:blip r:embed="rId7"/>
            <a:stretch>
              <a:fillRect l="0" t="0" r="0" b="0"/>
            </a:stretch>
          </a:blipFill>
        </p:spPr>
      </p:sp>
      <p:sp>
        <p:nvSpPr>
          <p:cNvPr name="TextBox 6" id="6"/>
          <p:cNvSpPr txBox="true"/>
          <p:nvPr/>
        </p:nvSpPr>
        <p:spPr>
          <a:xfrm rot="0">
            <a:off x="220263" y="1045281"/>
            <a:ext cx="7942168" cy="1542868"/>
          </a:xfrm>
          <a:prstGeom prst="rect">
            <a:avLst/>
          </a:prstGeom>
        </p:spPr>
        <p:txBody>
          <a:bodyPr anchor="t" rtlCol="false" tIns="0" lIns="0" bIns="0" rIns="0">
            <a:spAutoFit/>
          </a:bodyPr>
          <a:lstStyle/>
          <a:p>
            <a:pPr algn="l">
              <a:lnSpc>
                <a:spcPts val="10936"/>
              </a:lnSpc>
            </a:pPr>
            <a:r>
              <a:rPr lang="en-US" sz="7924">
                <a:solidFill>
                  <a:srgbClr val="231F20"/>
                </a:solidFill>
                <a:latin typeface="29LT Zarid Display"/>
                <a:ea typeface="29LT Zarid Display"/>
                <a:cs typeface="29LT Zarid Display"/>
                <a:sym typeface="29LT Zarid Display"/>
              </a:rPr>
              <a:t>SPRINT N°2:</a:t>
            </a:r>
          </a:p>
        </p:txBody>
      </p:sp>
      <p:sp>
        <p:nvSpPr>
          <p:cNvPr name="TextBox 7" id="7"/>
          <p:cNvSpPr txBox="true"/>
          <p:nvPr/>
        </p:nvSpPr>
        <p:spPr>
          <a:xfrm rot="0">
            <a:off x="1028700" y="2742149"/>
            <a:ext cx="6954816" cy="1030848"/>
          </a:xfrm>
          <a:prstGeom prst="rect">
            <a:avLst/>
          </a:prstGeom>
        </p:spPr>
        <p:txBody>
          <a:bodyPr anchor="t" rtlCol="false" tIns="0" lIns="0" bIns="0" rIns="0">
            <a:spAutoFit/>
          </a:bodyPr>
          <a:lstStyle/>
          <a:p>
            <a:pPr algn="ctr">
              <a:lnSpc>
                <a:spcPts val="7345"/>
              </a:lnSpc>
            </a:pPr>
            <a:r>
              <a:rPr lang="en-US" sz="5322" spc="282">
                <a:solidFill>
                  <a:srgbClr val="231F20"/>
                </a:solidFill>
                <a:latin typeface="29LT Zarid Display"/>
                <a:ea typeface="29LT Zarid Display"/>
                <a:cs typeface="29LT Zarid Display"/>
                <a:sym typeface="29LT Zarid Display"/>
              </a:rPr>
              <a:t>GÉRER DONATION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0">
            <a:off x="6368992" y="1579054"/>
            <a:ext cx="11527946" cy="7539762"/>
          </a:xfrm>
          <a:custGeom>
            <a:avLst/>
            <a:gdLst/>
            <a:ahLst/>
            <a:cxnLst/>
            <a:rect r="r" b="b" t="t" l="l"/>
            <a:pathLst>
              <a:path h="7539762" w="11527946">
                <a:moveTo>
                  <a:pt x="0" y="0"/>
                </a:moveTo>
                <a:lnTo>
                  <a:pt x="11527946" y="0"/>
                </a:lnTo>
                <a:lnTo>
                  <a:pt x="11527946" y="7539763"/>
                </a:lnTo>
                <a:lnTo>
                  <a:pt x="0" y="7539763"/>
                </a:lnTo>
                <a:lnTo>
                  <a:pt x="0" y="0"/>
                </a:lnTo>
                <a:close/>
              </a:path>
            </a:pathLst>
          </a:custGeom>
          <a:blipFill>
            <a:blip r:embed="rId2"/>
            <a:stretch>
              <a:fillRect l="-979" t="0" r="-3407" b="0"/>
            </a:stretch>
          </a:blipFill>
        </p:spPr>
      </p:sp>
      <p:sp>
        <p:nvSpPr>
          <p:cNvPr name="TextBox 3" id="3"/>
          <p:cNvSpPr txBox="true"/>
          <p:nvPr/>
        </p:nvSpPr>
        <p:spPr>
          <a:xfrm rot="0">
            <a:off x="876752" y="337592"/>
            <a:ext cx="6925679" cy="2466616"/>
          </a:xfrm>
          <a:prstGeom prst="rect">
            <a:avLst/>
          </a:prstGeom>
        </p:spPr>
        <p:txBody>
          <a:bodyPr anchor="t" rtlCol="false" tIns="0" lIns="0" bIns="0" rIns="0">
            <a:spAutoFit/>
          </a:bodyPr>
          <a:lstStyle/>
          <a:p>
            <a:pPr algn="l">
              <a:lnSpc>
                <a:spcPts val="9221"/>
              </a:lnSpc>
            </a:pPr>
            <a:r>
              <a:rPr lang="en-US" sz="6682">
                <a:solidFill>
                  <a:srgbClr val="231F20"/>
                </a:solidFill>
                <a:latin typeface="29LT Zarid Display"/>
                <a:ea typeface="29LT Zarid Display"/>
                <a:cs typeface="29LT Zarid Display"/>
                <a:sym typeface="29LT Zarid Display"/>
              </a:rPr>
              <a:t>DIAGRAMME DE CAS D'UTILISATION</a:t>
            </a:r>
          </a:p>
        </p:txBody>
      </p:sp>
      <p:sp>
        <p:nvSpPr>
          <p:cNvPr name="Freeform 4" id="4"/>
          <p:cNvSpPr/>
          <p:nvPr/>
        </p:nvSpPr>
        <p:spPr>
          <a:xfrm flipH="false" flipV="false" rot="0">
            <a:off x="168531" y="723282"/>
            <a:ext cx="550863" cy="610836"/>
          </a:xfrm>
          <a:custGeom>
            <a:avLst/>
            <a:gdLst/>
            <a:ahLst/>
            <a:cxnLst/>
            <a:rect r="r" b="b" t="t" l="l"/>
            <a:pathLst>
              <a:path h="610836" w="550863">
                <a:moveTo>
                  <a:pt x="0" y="0"/>
                </a:moveTo>
                <a:lnTo>
                  <a:pt x="550862" y="0"/>
                </a:lnTo>
                <a:lnTo>
                  <a:pt x="550862" y="610836"/>
                </a:lnTo>
                <a:lnTo>
                  <a:pt x="0" y="6108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TextBox 2" id="2"/>
          <p:cNvSpPr txBox="true"/>
          <p:nvPr/>
        </p:nvSpPr>
        <p:spPr>
          <a:xfrm rot="0">
            <a:off x="766124" y="494694"/>
            <a:ext cx="7416941" cy="2368699"/>
          </a:xfrm>
          <a:prstGeom prst="rect">
            <a:avLst/>
          </a:prstGeom>
        </p:spPr>
        <p:txBody>
          <a:bodyPr anchor="t" rtlCol="false" tIns="0" lIns="0" bIns="0" rIns="0">
            <a:spAutoFit/>
          </a:bodyPr>
          <a:lstStyle/>
          <a:p>
            <a:pPr algn="l">
              <a:lnSpc>
                <a:spcPts val="8807"/>
              </a:lnSpc>
            </a:pPr>
            <a:r>
              <a:rPr lang="en-US" sz="6382">
                <a:solidFill>
                  <a:srgbClr val="231F20"/>
                </a:solidFill>
                <a:latin typeface="29LT Zarid Display"/>
                <a:ea typeface="29LT Zarid Display"/>
                <a:cs typeface="29LT Zarid Display"/>
                <a:sym typeface="29LT Zarid Display"/>
              </a:rPr>
              <a:t>DIAGRAMME DE SEQUENCE</a:t>
            </a:r>
          </a:p>
        </p:txBody>
      </p:sp>
      <p:sp>
        <p:nvSpPr>
          <p:cNvPr name="Freeform 3" id="3"/>
          <p:cNvSpPr/>
          <p:nvPr/>
        </p:nvSpPr>
        <p:spPr>
          <a:xfrm flipH="false" flipV="false" rot="0">
            <a:off x="6621694" y="355145"/>
            <a:ext cx="11666306" cy="9576709"/>
          </a:xfrm>
          <a:custGeom>
            <a:avLst/>
            <a:gdLst/>
            <a:ahLst/>
            <a:cxnLst/>
            <a:rect r="r" b="b" t="t" l="l"/>
            <a:pathLst>
              <a:path h="9576709" w="11666306">
                <a:moveTo>
                  <a:pt x="0" y="0"/>
                </a:moveTo>
                <a:lnTo>
                  <a:pt x="11666306" y="0"/>
                </a:lnTo>
                <a:lnTo>
                  <a:pt x="11666306" y="9576710"/>
                </a:lnTo>
                <a:lnTo>
                  <a:pt x="0" y="9576710"/>
                </a:lnTo>
                <a:lnTo>
                  <a:pt x="0" y="0"/>
                </a:lnTo>
                <a:close/>
              </a:path>
            </a:pathLst>
          </a:custGeom>
          <a:blipFill>
            <a:blip r:embed="rId2"/>
            <a:stretch>
              <a:fillRect l="0" t="-430" r="0" b="-430"/>
            </a:stretch>
          </a:blipFill>
        </p:spPr>
      </p:sp>
      <p:sp>
        <p:nvSpPr>
          <p:cNvPr name="Freeform 4" id="4"/>
          <p:cNvSpPr/>
          <p:nvPr/>
        </p:nvSpPr>
        <p:spPr>
          <a:xfrm flipH="false" flipV="false" rot="0">
            <a:off x="215262" y="475026"/>
            <a:ext cx="550863" cy="610836"/>
          </a:xfrm>
          <a:custGeom>
            <a:avLst/>
            <a:gdLst/>
            <a:ahLst/>
            <a:cxnLst/>
            <a:rect r="r" b="b" t="t" l="l"/>
            <a:pathLst>
              <a:path h="610836" w="550863">
                <a:moveTo>
                  <a:pt x="0" y="0"/>
                </a:moveTo>
                <a:lnTo>
                  <a:pt x="550862" y="0"/>
                </a:lnTo>
                <a:lnTo>
                  <a:pt x="550862" y="610835"/>
                </a:lnTo>
                <a:lnTo>
                  <a:pt x="0" y="6108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TextBox 2" id="2"/>
          <p:cNvSpPr txBox="true"/>
          <p:nvPr/>
        </p:nvSpPr>
        <p:spPr>
          <a:xfrm rot="0">
            <a:off x="677490" y="30190"/>
            <a:ext cx="7689865" cy="2404513"/>
          </a:xfrm>
          <a:prstGeom prst="rect">
            <a:avLst/>
          </a:prstGeom>
        </p:spPr>
        <p:txBody>
          <a:bodyPr anchor="t" rtlCol="false" tIns="0" lIns="0" bIns="0" rIns="0">
            <a:spAutoFit/>
          </a:bodyPr>
          <a:lstStyle/>
          <a:p>
            <a:pPr algn="l">
              <a:lnSpc>
                <a:spcPts val="8945"/>
              </a:lnSpc>
            </a:pPr>
            <a:r>
              <a:rPr lang="en-US" sz="6482">
                <a:solidFill>
                  <a:srgbClr val="231F20"/>
                </a:solidFill>
                <a:latin typeface="29LT Zarid Display"/>
                <a:ea typeface="29LT Zarid Display"/>
                <a:cs typeface="29LT Zarid Display"/>
                <a:sym typeface="29LT Zarid Display"/>
              </a:rPr>
              <a:t>DIAGRAMME DE CLASSE</a:t>
            </a:r>
          </a:p>
        </p:txBody>
      </p:sp>
      <p:sp>
        <p:nvSpPr>
          <p:cNvPr name="Freeform 3" id="3"/>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522422" y="1534590"/>
            <a:ext cx="13554693" cy="7947910"/>
          </a:xfrm>
          <a:custGeom>
            <a:avLst/>
            <a:gdLst/>
            <a:ahLst/>
            <a:cxnLst/>
            <a:rect r="r" b="b" t="t" l="l"/>
            <a:pathLst>
              <a:path h="7947910" w="13554693">
                <a:moveTo>
                  <a:pt x="0" y="0"/>
                </a:moveTo>
                <a:lnTo>
                  <a:pt x="13554694" y="0"/>
                </a:lnTo>
                <a:lnTo>
                  <a:pt x="13554694" y="7947910"/>
                </a:lnTo>
                <a:lnTo>
                  <a:pt x="0" y="7947910"/>
                </a:lnTo>
                <a:lnTo>
                  <a:pt x="0" y="0"/>
                </a:lnTo>
                <a:close/>
              </a:path>
            </a:pathLst>
          </a:custGeom>
          <a:blipFill>
            <a:blip r:embed="rId4"/>
            <a:stretch>
              <a:fillRect l="-2079" t="-677" r="-605" b="-302"/>
            </a:stretch>
          </a:blipFill>
        </p:spPr>
      </p:sp>
      <p:sp>
        <p:nvSpPr>
          <p:cNvPr name="Freeform 5" id="5"/>
          <p:cNvSpPr/>
          <p:nvPr/>
        </p:nvSpPr>
        <p:spPr>
          <a:xfrm flipH="false" flipV="false" rot="0">
            <a:off x="126628" y="315940"/>
            <a:ext cx="550863" cy="610836"/>
          </a:xfrm>
          <a:custGeom>
            <a:avLst/>
            <a:gdLst/>
            <a:ahLst/>
            <a:cxnLst/>
            <a:rect r="r" b="b" t="t" l="l"/>
            <a:pathLst>
              <a:path h="610836" w="550863">
                <a:moveTo>
                  <a:pt x="0" y="0"/>
                </a:moveTo>
                <a:lnTo>
                  <a:pt x="550862" y="0"/>
                </a:lnTo>
                <a:lnTo>
                  <a:pt x="550862" y="610835"/>
                </a:lnTo>
                <a:lnTo>
                  <a:pt x="0" y="6108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4771710" y="-3608134"/>
            <a:ext cx="7032580" cy="7216267"/>
          </a:xfrm>
          <a:custGeom>
            <a:avLst/>
            <a:gdLst/>
            <a:ahLst/>
            <a:cxnLst/>
            <a:rect r="r" b="b" t="t" l="l"/>
            <a:pathLst>
              <a:path h="7216267" w="7032580">
                <a:moveTo>
                  <a:pt x="0" y="0"/>
                </a:moveTo>
                <a:lnTo>
                  <a:pt x="7032580" y="0"/>
                </a:lnTo>
                <a:lnTo>
                  <a:pt x="7032580" y="7216268"/>
                </a:lnTo>
                <a:lnTo>
                  <a:pt x="0" y="72162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907691"/>
            <a:ext cx="2233352" cy="2627473"/>
          </a:xfrm>
          <a:custGeom>
            <a:avLst/>
            <a:gdLst/>
            <a:ahLst/>
            <a:cxnLst/>
            <a:rect r="r" b="b" t="t" l="l"/>
            <a:pathLst>
              <a:path h="2627473" w="2233352">
                <a:moveTo>
                  <a:pt x="0" y="0"/>
                </a:moveTo>
                <a:lnTo>
                  <a:pt x="2233352" y="0"/>
                </a:lnTo>
                <a:lnTo>
                  <a:pt x="2233352" y="2627473"/>
                </a:lnTo>
                <a:lnTo>
                  <a:pt x="0" y="2627473"/>
                </a:lnTo>
                <a:lnTo>
                  <a:pt x="0" y="0"/>
                </a:lnTo>
                <a:close/>
              </a:path>
            </a:pathLst>
          </a:custGeom>
          <a:blipFill>
            <a:blip r:embed="rId4"/>
            <a:stretch>
              <a:fillRect l="0" t="0" r="0" b="0"/>
            </a:stretch>
          </a:blipFill>
        </p:spPr>
      </p:sp>
      <p:sp>
        <p:nvSpPr>
          <p:cNvPr name="Freeform 4" id="4"/>
          <p:cNvSpPr/>
          <p:nvPr/>
        </p:nvSpPr>
        <p:spPr>
          <a:xfrm flipH="false" flipV="false" rot="0">
            <a:off x="3930083" y="4953402"/>
            <a:ext cx="2101979" cy="2627473"/>
          </a:xfrm>
          <a:custGeom>
            <a:avLst/>
            <a:gdLst/>
            <a:ahLst/>
            <a:cxnLst/>
            <a:rect r="r" b="b" t="t" l="l"/>
            <a:pathLst>
              <a:path h="2627473" w="2101979">
                <a:moveTo>
                  <a:pt x="0" y="0"/>
                </a:moveTo>
                <a:lnTo>
                  <a:pt x="2101979" y="0"/>
                </a:lnTo>
                <a:lnTo>
                  <a:pt x="2101979" y="2627473"/>
                </a:lnTo>
                <a:lnTo>
                  <a:pt x="0" y="2627473"/>
                </a:lnTo>
                <a:lnTo>
                  <a:pt x="0" y="0"/>
                </a:lnTo>
                <a:close/>
              </a:path>
            </a:pathLst>
          </a:custGeom>
          <a:blipFill>
            <a:blip r:embed="rId5"/>
            <a:stretch>
              <a:fillRect l="0" t="0" r="0" b="0"/>
            </a:stretch>
          </a:blipFill>
        </p:spPr>
      </p:sp>
      <p:sp>
        <p:nvSpPr>
          <p:cNvPr name="Freeform 5" id="5"/>
          <p:cNvSpPr/>
          <p:nvPr/>
        </p:nvSpPr>
        <p:spPr>
          <a:xfrm flipH="false" flipV="false" rot="0">
            <a:off x="6841781" y="2778503"/>
            <a:ext cx="2359515" cy="2756661"/>
          </a:xfrm>
          <a:custGeom>
            <a:avLst/>
            <a:gdLst/>
            <a:ahLst/>
            <a:cxnLst/>
            <a:rect r="r" b="b" t="t" l="l"/>
            <a:pathLst>
              <a:path h="2756661" w="2359515">
                <a:moveTo>
                  <a:pt x="0" y="0"/>
                </a:moveTo>
                <a:lnTo>
                  <a:pt x="2359515" y="0"/>
                </a:lnTo>
                <a:lnTo>
                  <a:pt x="2359515" y="2756661"/>
                </a:lnTo>
                <a:lnTo>
                  <a:pt x="0" y="2756661"/>
                </a:lnTo>
                <a:lnTo>
                  <a:pt x="0" y="0"/>
                </a:lnTo>
                <a:close/>
              </a:path>
            </a:pathLst>
          </a:custGeom>
          <a:blipFill>
            <a:blip r:embed="rId6"/>
            <a:stretch>
              <a:fillRect l="0" t="0" r="0" b="0"/>
            </a:stretch>
          </a:blipFill>
        </p:spPr>
      </p:sp>
      <p:sp>
        <p:nvSpPr>
          <p:cNvPr name="Freeform 6" id="6"/>
          <p:cNvSpPr/>
          <p:nvPr/>
        </p:nvSpPr>
        <p:spPr>
          <a:xfrm flipH="false" flipV="false" rot="0">
            <a:off x="13966744" y="2900764"/>
            <a:ext cx="2682408" cy="2634401"/>
          </a:xfrm>
          <a:custGeom>
            <a:avLst/>
            <a:gdLst/>
            <a:ahLst/>
            <a:cxnLst/>
            <a:rect r="r" b="b" t="t" l="l"/>
            <a:pathLst>
              <a:path h="2634401" w="2682408">
                <a:moveTo>
                  <a:pt x="0" y="0"/>
                </a:moveTo>
                <a:lnTo>
                  <a:pt x="2682408" y="0"/>
                </a:lnTo>
                <a:lnTo>
                  <a:pt x="2682408" y="2634400"/>
                </a:lnTo>
                <a:lnTo>
                  <a:pt x="0" y="2634400"/>
                </a:lnTo>
                <a:lnTo>
                  <a:pt x="0" y="0"/>
                </a:lnTo>
                <a:close/>
              </a:path>
            </a:pathLst>
          </a:custGeom>
          <a:blipFill>
            <a:blip r:embed="rId7"/>
            <a:stretch>
              <a:fillRect l="0" t="0" r="0" b="0"/>
            </a:stretch>
          </a:blipFill>
        </p:spPr>
      </p:sp>
      <p:sp>
        <p:nvSpPr>
          <p:cNvPr name="Freeform 7" id="7"/>
          <p:cNvSpPr/>
          <p:nvPr/>
        </p:nvSpPr>
        <p:spPr>
          <a:xfrm flipH="false" flipV="false" rot="0">
            <a:off x="10489243" y="4953402"/>
            <a:ext cx="3004322" cy="2627473"/>
          </a:xfrm>
          <a:custGeom>
            <a:avLst/>
            <a:gdLst/>
            <a:ahLst/>
            <a:cxnLst/>
            <a:rect r="r" b="b" t="t" l="l"/>
            <a:pathLst>
              <a:path h="2627473" w="3004322">
                <a:moveTo>
                  <a:pt x="0" y="0"/>
                </a:moveTo>
                <a:lnTo>
                  <a:pt x="3004322" y="0"/>
                </a:lnTo>
                <a:lnTo>
                  <a:pt x="3004322" y="2627473"/>
                </a:lnTo>
                <a:lnTo>
                  <a:pt x="0" y="2627473"/>
                </a:lnTo>
                <a:lnTo>
                  <a:pt x="0" y="0"/>
                </a:lnTo>
                <a:close/>
              </a:path>
            </a:pathLst>
          </a:custGeom>
          <a:blipFill>
            <a:blip r:embed="rId8"/>
            <a:stretch>
              <a:fillRect l="0" t="0" r="0" b="0"/>
            </a:stretch>
          </a:blipFill>
        </p:spPr>
      </p:sp>
      <p:sp>
        <p:nvSpPr>
          <p:cNvPr name="TextBox 8" id="8"/>
          <p:cNvSpPr txBox="true"/>
          <p:nvPr/>
        </p:nvSpPr>
        <p:spPr>
          <a:xfrm rot="0">
            <a:off x="600075" y="59676"/>
            <a:ext cx="15666818" cy="1851313"/>
          </a:xfrm>
          <a:prstGeom prst="rect">
            <a:avLst/>
          </a:prstGeom>
        </p:spPr>
        <p:txBody>
          <a:bodyPr anchor="t" rtlCol="false" tIns="0" lIns="0" bIns="0" rIns="0">
            <a:spAutoFit/>
          </a:bodyPr>
          <a:lstStyle/>
          <a:p>
            <a:pPr algn="l" marL="0" indent="0" lvl="0">
              <a:lnSpc>
                <a:spcPts val="13015"/>
              </a:lnSpc>
              <a:spcBef>
                <a:spcPct val="0"/>
              </a:spcBef>
            </a:pPr>
            <a:r>
              <a:rPr lang="en-US" sz="9431">
                <a:solidFill>
                  <a:srgbClr val="231F20"/>
                </a:solidFill>
                <a:latin typeface="29LT Zarid Display"/>
                <a:ea typeface="29LT Zarid Display"/>
                <a:cs typeface="29LT Zarid Display"/>
                <a:sym typeface="29LT Zarid Display"/>
              </a:rPr>
              <a:t>TECHNOLOGIES UTILISEES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0">
            <a:off x="356227" y="393911"/>
            <a:ext cx="2737742" cy="2434101"/>
          </a:xfrm>
          <a:custGeom>
            <a:avLst/>
            <a:gdLst/>
            <a:ahLst/>
            <a:cxnLst/>
            <a:rect r="r" b="b" t="t" l="l"/>
            <a:pathLst>
              <a:path h="2434101" w="2737742">
                <a:moveTo>
                  <a:pt x="0" y="0"/>
                </a:moveTo>
                <a:lnTo>
                  <a:pt x="2737742" y="0"/>
                </a:lnTo>
                <a:lnTo>
                  <a:pt x="2737742" y="2434102"/>
                </a:lnTo>
                <a:lnTo>
                  <a:pt x="0" y="24341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7923">
            <a:off x="-540323" y="8526186"/>
            <a:ext cx="2812344" cy="1859213"/>
          </a:xfrm>
          <a:custGeom>
            <a:avLst/>
            <a:gdLst/>
            <a:ahLst/>
            <a:cxnLst/>
            <a:rect r="r" b="b" t="t" l="l"/>
            <a:pathLst>
              <a:path h="1859213" w="2812344">
                <a:moveTo>
                  <a:pt x="0" y="0"/>
                </a:moveTo>
                <a:lnTo>
                  <a:pt x="2812345" y="0"/>
                </a:lnTo>
                <a:lnTo>
                  <a:pt x="2812345" y="1859213"/>
                </a:lnTo>
                <a:lnTo>
                  <a:pt x="0" y="18592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555356" y="5143500"/>
            <a:ext cx="4500531" cy="4050682"/>
          </a:xfrm>
          <a:custGeom>
            <a:avLst/>
            <a:gdLst/>
            <a:ahLst/>
            <a:cxnLst/>
            <a:rect r="r" b="b" t="t" l="l"/>
            <a:pathLst>
              <a:path h="4050682" w="4500531">
                <a:moveTo>
                  <a:pt x="0" y="0"/>
                </a:moveTo>
                <a:lnTo>
                  <a:pt x="4500531" y="0"/>
                </a:lnTo>
                <a:lnTo>
                  <a:pt x="4500531" y="4050682"/>
                </a:lnTo>
                <a:lnTo>
                  <a:pt x="0" y="4050682"/>
                </a:lnTo>
                <a:lnTo>
                  <a:pt x="0" y="0"/>
                </a:lnTo>
                <a:close/>
              </a:path>
            </a:pathLst>
          </a:custGeom>
          <a:blipFill>
            <a:blip r:embed="rId6"/>
            <a:stretch>
              <a:fillRect l="-9197" t="-23356" r="-5761" b="-8550"/>
            </a:stretch>
          </a:blipFill>
        </p:spPr>
      </p:sp>
      <p:sp>
        <p:nvSpPr>
          <p:cNvPr name="TextBox 5" id="5"/>
          <p:cNvSpPr txBox="true"/>
          <p:nvPr/>
        </p:nvSpPr>
        <p:spPr>
          <a:xfrm rot="0">
            <a:off x="3721613" y="2706410"/>
            <a:ext cx="12871060" cy="671831"/>
          </a:xfrm>
          <a:prstGeom prst="rect">
            <a:avLst/>
          </a:prstGeom>
        </p:spPr>
        <p:txBody>
          <a:bodyPr anchor="t" rtlCol="false" tIns="0" lIns="0" bIns="0" rIns="0">
            <a:spAutoFit/>
          </a:bodyPr>
          <a:lstStyle/>
          <a:p>
            <a:pPr algn="ctr">
              <a:lnSpc>
                <a:spcPts val="5329"/>
              </a:lnSpc>
              <a:spcBef>
                <a:spcPct val="0"/>
              </a:spcBef>
            </a:pPr>
            <a:r>
              <a:rPr lang="en-US" sz="4099" spc="401">
                <a:solidFill>
                  <a:srgbClr val="A5593C"/>
                </a:solidFill>
                <a:latin typeface="DM Sans"/>
                <a:ea typeface="DM Sans"/>
                <a:cs typeface="DM Sans"/>
                <a:sym typeface="DM Sans"/>
              </a:rPr>
              <a:t>https://ayatlig07.wixsite.com/aidnet</a:t>
            </a:r>
          </a:p>
        </p:txBody>
      </p:sp>
      <p:sp>
        <p:nvSpPr>
          <p:cNvPr name="TextBox 6" id="6"/>
          <p:cNvSpPr txBox="true"/>
          <p:nvPr/>
        </p:nvSpPr>
        <p:spPr>
          <a:xfrm rot="0">
            <a:off x="3093969" y="701641"/>
            <a:ext cx="14393047" cy="909321"/>
          </a:xfrm>
          <a:prstGeom prst="rect">
            <a:avLst/>
          </a:prstGeom>
        </p:spPr>
        <p:txBody>
          <a:bodyPr anchor="t" rtlCol="false" tIns="0" lIns="0" bIns="0" rIns="0">
            <a:spAutoFit/>
          </a:bodyPr>
          <a:lstStyle/>
          <a:p>
            <a:pPr algn="ctr" marL="1057895" indent="-528947" lvl="1">
              <a:lnSpc>
                <a:spcPts val="6369"/>
              </a:lnSpc>
              <a:buFont typeface="Arial"/>
              <a:buChar char="•"/>
            </a:pPr>
            <a:r>
              <a:rPr lang="en-US" sz="4899" spc="480">
                <a:solidFill>
                  <a:srgbClr val="000000"/>
                </a:solidFill>
                <a:latin typeface="29LT Zarid Display"/>
                <a:ea typeface="29LT Zarid Display"/>
                <a:cs typeface="29LT Zarid Display"/>
                <a:sym typeface="29LT Zarid Display"/>
              </a:rPr>
              <a:t>N'oubliez pas de visiter notre site sur le lien: </a:t>
            </a:r>
          </a:p>
        </p:txBody>
      </p:sp>
      <p:sp>
        <p:nvSpPr>
          <p:cNvPr name="TextBox 7" id="7"/>
          <p:cNvSpPr txBox="true"/>
          <p:nvPr/>
        </p:nvSpPr>
        <p:spPr>
          <a:xfrm rot="0">
            <a:off x="356227" y="4991100"/>
            <a:ext cx="11534397" cy="1580724"/>
          </a:xfrm>
          <a:prstGeom prst="rect">
            <a:avLst/>
          </a:prstGeom>
        </p:spPr>
        <p:txBody>
          <a:bodyPr anchor="t" rtlCol="false" tIns="0" lIns="0" bIns="0" rIns="0">
            <a:spAutoFit/>
          </a:bodyPr>
          <a:lstStyle/>
          <a:p>
            <a:pPr algn="ctr" marL="978786" indent="-489393" lvl="1">
              <a:lnSpc>
                <a:spcPts val="5893"/>
              </a:lnSpc>
              <a:buFont typeface="Arial"/>
              <a:buChar char="•"/>
            </a:pPr>
            <a:r>
              <a:rPr lang="en-US" sz="4533" spc="444">
                <a:solidFill>
                  <a:srgbClr val="000000"/>
                </a:solidFill>
                <a:latin typeface="29LT Zarid Display"/>
                <a:ea typeface="29LT Zarid Display"/>
                <a:cs typeface="29LT Zarid Display"/>
                <a:sym typeface="29LT Zarid Display"/>
              </a:rPr>
              <a:t>Vous pouvez également accéder avec vos téléphones avec le code QR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0">
            <a:off x="4899362" y="99918"/>
            <a:ext cx="8041812" cy="7997947"/>
          </a:xfrm>
          <a:custGeom>
            <a:avLst/>
            <a:gdLst/>
            <a:ahLst/>
            <a:cxnLst/>
            <a:rect r="r" b="b" t="t" l="l"/>
            <a:pathLst>
              <a:path h="7997947" w="8041812">
                <a:moveTo>
                  <a:pt x="0" y="0"/>
                </a:moveTo>
                <a:lnTo>
                  <a:pt x="8041811" y="0"/>
                </a:lnTo>
                <a:lnTo>
                  <a:pt x="8041811" y="7997947"/>
                </a:lnTo>
                <a:lnTo>
                  <a:pt x="0" y="79979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41173" y="7505415"/>
            <a:ext cx="5131752" cy="2649850"/>
          </a:xfrm>
          <a:custGeom>
            <a:avLst/>
            <a:gdLst/>
            <a:ahLst/>
            <a:cxnLst/>
            <a:rect r="r" b="b" t="t" l="l"/>
            <a:pathLst>
              <a:path h="2649850" w="5131752">
                <a:moveTo>
                  <a:pt x="0" y="0"/>
                </a:moveTo>
                <a:lnTo>
                  <a:pt x="5131753" y="0"/>
                </a:lnTo>
                <a:lnTo>
                  <a:pt x="5131753" y="2649850"/>
                </a:lnTo>
                <a:lnTo>
                  <a:pt x="0" y="26498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78203" y="5932567"/>
            <a:ext cx="4039985" cy="4114800"/>
          </a:xfrm>
          <a:custGeom>
            <a:avLst/>
            <a:gdLst/>
            <a:ahLst/>
            <a:cxnLst/>
            <a:rect r="r" b="b" t="t" l="l"/>
            <a:pathLst>
              <a:path h="4114800" w="4039985">
                <a:moveTo>
                  <a:pt x="0" y="0"/>
                </a:moveTo>
                <a:lnTo>
                  <a:pt x="4039985" y="0"/>
                </a:lnTo>
                <a:lnTo>
                  <a:pt x="403998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952540" y="2530699"/>
            <a:ext cx="12382921" cy="2612801"/>
          </a:xfrm>
          <a:prstGeom prst="rect">
            <a:avLst/>
          </a:prstGeom>
        </p:spPr>
        <p:txBody>
          <a:bodyPr anchor="t" rtlCol="false" tIns="0" lIns="0" bIns="0" rIns="0">
            <a:spAutoFit/>
          </a:bodyPr>
          <a:lstStyle/>
          <a:p>
            <a:pPr algn="ctr">
              <a:lnSpc>
                <a:spcPts val="19262"/>
              </a:lnSpc>
            </a:pPr>
            <a:r>
              <a:rPr lang="en-US" sz="13758">
                <a:solidFill>
                  <a:srgbClr val="503433"/>
                </a:solidFill>
                <a:latin typeface="Frunchy Sage"/>
                <a:ea typeface="Frunchy Sage"/>
                <a:cs typeface="Frunchy Sage"/>
                <a:sym typeface="Frunchy Sage"/>
              </a:rPr>
              <a:t>THANK YOU </a:t>
            </a:r>
          </a:p>
        </p:txBody>
      </p:sp>
      <p:sp>
        <p:nvSpPr>
          <p:cNvPr name="TextBox 6" id="6"/>
          <p:cNvSpPr txBox="true"/>
          <p:nvPr/>
        </p:nvSpPr>
        <p:spPr>
          <a:xfrm rot="0">
            <a:off x="5555258" y="5561311"/>
            <a:ext cx="7177485" cy="599637"/>
          </a:xfrm>
          <a:prstGeom prst="rect">
            <a:avLst/>
          </a:prstGeom>
        </p:spPr>
        <p:txBody>
          <a:bodyPr anchor="t" rtlCol="false" tIns="0" lIns="0" bIns="0" rIns="0">
            <a:spAutoFit/>
          </a:bodyPr>
          <a:lstStyle/>
          <a:p>
            <a:pPr algn="ctr">
              <a:lnSpc>
                <a:spcPts val="4224"/>
              </a:lnSpc>
            </a:pPr>
            <a:r>
              <a:rPr lang="en-US" sz="3017">
                <a:solidFill>
                  <a:srgbClr val="503433"/>
                </a:solidFill>
                <a:latin typeface="29LT Zarid Display"/>
                <a:ea typeface="29LT Zarid Display"/>
                <a:cs typeface="29LT Zarid Display"/>
                <a:sym typeface="29LT Zarid Display"/>
              </a:rPr>
              <a:t>Does anyone have any questions?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grpSp>
        <p:nvGrpSpPr>
          <p:cNvPr name="Group 2" id="2"/>
          <p:cNvGrpSpPr/>
          <p:nvPr/>
        </p:nvGrpSpPr>
        <p:grpSpPr>
          <a:xfrm rot="0">
            <a:off x="1028700" y="2787366"/>
            <a:ext cx="1400485" cy="6493178"/>
            <a:chOff x="0" y="0"/>
            <a:chExt cx="368852" cy="1710138"/>
          </a:xfrm>
        </p:grpSpPr>
        <p:sp>
          <p:nvSpPr>
            <p:cNvPr name="Freeform 3" id="3"/>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95BD86"/>
            </a:solidFill>
          </p:spPr>
        </p:sp>
        <p:sp>
          <p:nvSpPr>
            <p:cNvPr name="TextBox 4" id="4"/>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4680512" y="359147"/>
            <a:ext cx="7416941" cy="1943517"/>
          </a:xfrm>
          <a:prstGeom prst="rect">
            <a:avLst/>
          </a:prstGeom>
        </p:spPr>
        <p:txBody>
          <a:bodyPr anchor="t" rtlCol="false" tIns="0" lIns="0" bIns="0" rIns="0">
            <a:spAutoFit/>
          </a:bodyPr>
          <a:lstStyle/>
          <a:p>
            <a:pPr algn="ctr">
              <a:lnSpc>
                <a:spcPts val="13774"/>
              </a:lnSpc>
            </a:pPr>
            <a:r>
              <a:rPr lang="en-US" sz="9981" spc="978">
                <a:solidFill>
                  <a:srgbClr val="231F20"/>
                </a:solidFill>
                <a:latin typeface="29LT Zarid Display"/>
                <a:ea typeface="29LT Zarid Display"/>
                <a:cs typeface="29LT Zarid Display"/>
                <a:sym typeface="29LT Zarid Display"/>
              </a:rPr>
              <a:t>CONTENT</a:t>
            </a:r>
          </a:p>
        </p:txBody>
      </p:sp>
      <p:sp>
        <p:nvSpPr>
          <p:cNvPr name="TextBox 6" id="6"/>
          <p:cNvSpPr txBox="true"/>
          <p:nvPr/>
        </p:nvSpPr>
        <p:spPr>
          <a:xfrm rot="0">
            <a:off x="1260333" y="2904236"/>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7" id="7"/>
          <p:cNvSpPr txBox="true"/>
          <p:nvPr/>
        </p:nvSpPr>
        <p:spPr>
          <a:xfrm rot="0">
            <a:off x="1260333" y="38320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8" id="8"/>
          <p:cNvSpPr txBox="true"/>
          <p:nvPr/>
        </p:nvSpPr>
        <p:spPr>
          <a:xfrm rot="0">
            <a:off x="1260333" y="475008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9" id="9"/>
          <p:cNvSpPr txBox="true"/>
          <p:nvPr/>
        </p:nvSpPr>
        <p:spPr>
          <a:xfrm rot="0">
            <a:off x="1260333" y="573661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0" id="10"/>
          <p:cNvSpPr txBox="true"/>
          <p:nvPr/>
        </p:nvSpPr>
        <p:spPr>
          <a:xfrm rot="0">
            <a:off x="1260333" y="6651012"/>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1" id="11"/>
          <p:cNvSpPr txBox="true"/>
          <p:nvPr/>
        </p:nvSpPr>
        <p:spPr>
          <a:xfrm rot="0">
            <a:off x="1260333" y="766014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2" id="12"/>
          <p:cNvSpPr txBox="true"/>
          <p:nvPr/>
        </p:nvSpPr>
        <p:spPr>
          <a:xfrm rot="0">
            <a:off x="1260333" y="849806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13" id="13"/>
          <p:cNvSpPr txBox="true"/>
          <p:nvPr/>
        </p:nvSpPr>
        <p:spPr>
          <a:xfrm rot="0">
            <a:off x="3210434" y="3142913"/>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PROBLEMATIQUES</a:t>
            </a:r>
          </a:p>
        </p:txBody>
      </p:sp>
      <p:sp>
        <p:nvSpPr>
          <p:cNvPr name="TextBox 14" id="14"/>
          <p:cNvSpPr txBox="true"/>
          <p:nvPr/>
        </p:nvSpPr>
        <p:spPr>
          <a:xfrm rot="0">
            <a:off x="3210434" y="3998712"/>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SOLUTIONS</a:t>
            </a:r>
          </a:p>
        </p:txBody>
      </p:sp>
      <p:sp>
        <p:nvSpPr>
          <p:cNvPr name="TextBox 15" id="15"/>
          <p:cNvSpPr txBox="true"/>
          <p:nvPr/>
        </p:nvSpPr>
        <p:spPr>
          <a:xfrm rot="0">
            <a:off x="3210434" y="4988761"/>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OBJECTIVES </a:t>
            </a:r>
          </a:p>
        </p:txBody>
      </p:sp>
      <p:sp>
        <p:nvSpPr>
          <p:cNvPr name="TextBox 16" id="16"/>
          <p:cNvSpPr txBox="true"/>
          <p:nvPr/>
        </p:nvSpPr>
        <p:spPr>
          <a:xfrm rot="0">
            <a:off x="3067371" y="5845459"/>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METHODOLOGIE DE TRAVAIL</a:t>
            </a:r>
          </a:p>
        </p:txBody>
      </p:sp>
      <p:sp>
        <p:nvSpPr>
          <p:cNvPr name="TextBox 17" id="17"/>
          <p:cNvSpPr txBox="true"/>
          <p:nvPr/>
        </p:nvSpPr>
        <p:spPr>
          <a:xfrm rot="0">
            <a:off x="3210434" y="7755666"/>
            <a:ext cx="5790503" cy="428073"/>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Belleza"/>
                <a:ea typeface="Belleza"/>
                <a:cs typeface="Belleza"/>
                <a:sym typeface="Belleza"/>
              </a:rPr>
              <a:t>CONCEPTION</a:t>
            </a:r>
          </a:p>
        </p:txBody>
      </p:sp>
      <p:sp>
        <p:nvSpPr>
          <p:cNvPr name="TextBox 18" id="18"/>
          <p:cNvSpPr txBox="true"/>
          <p:nvPr/>
        </p:nvSpPr>
        <p:spPr>
          <a:xfrm rot="0">
            <a:off x="3067371" y="8593590"/>
            <a:ext cx="6076629" cy="428073"/>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Belleza"/>
                <a:ea typeface="Belleza"/>
                <a:cs typeface="Belleza"/>
                <a:sym typeface="Belleza"/>
              </a:rPr>
              <a:t>REALISATIONS</a:t>
            </a:r>
          </a:p>
        </p:txBody>
      </p:sp>
      <p:sp>
        <p:nvSpPr>
          <p:cNvPr name="Freeform 19" id="19"/>
          <p:cNvSpPr/>
          <p:nvPr/>
        </p:nvSpPr>
        <p:spPr>
          <a:xfrm flipH="false" flipV="false" rot="0">
            <a:off x="13000815" y="3099177"/>
            <a:ext cx="3005147" cy="2893451"/>
          </a:xfrm>
          <a:custGeom>
            <a:avLst/>
            <a:gdLst/>
            <a:ahLst/>
            <a:cxnLst/>
            <a:rect r="r" b="b" t="t" l="l"/>
            <a:pathLst>
              <a:path h="2893451" w="3005147">
                <a:moveTo>
                  <a:pt x="0" y="0"/>
                </a:moveTo>
                <a:lnTo>
                  <a:pt x="3005147" y="0"/>
                </a:lnTo>
                <a:lnTo>
                  <a:pt x="3005147" y="2893452"/>
                </a:lnTo>
                <a:lnTo>
                  <a:pt x="0" y="2893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3863410" y="3748565"/>
            <a:ext cx="1817331" cy="2789871"/>
          </a:xfrm>
          <a:custGeom>
            <a:avLst/>
            <a:gdLst/>
            <a:ahLst/>
            <a:cxnLst/>
            <a:rect r="r" b="b" t="t" l="l"/>
            <a:pathLst>
              <a:path h="2789871" w="1817331">
                <a:moveTo>
                  <a:pt x="0" y="0"/>
                </a:moveTo>
                <a:lnTo>
                  <a:pt x="1817331" y="0"/>
                </a:lnTo>
                <a:lnTo>
                  <a:pt x="1817331" y="2789870"/>
                </a:lnTo>
                <a:lnTo>
                  <a:pt x="0" y="2789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3067371" y="675606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FONCTIONNALITES DE PROJET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TextBox 2" id="2"/>
          <p:cNvSpPr txBox="true"/>
          <p:nvPr/>
        </p:nvSpPr>
        <p:spPr>
          <a:xfrm rot="0">
            <a:off x="-3117205" y="-136309"/>
            <a:ext cx="10929913" cy="1670051"/>
          </a:xfrm>
          <a:prstGeom prst="rect">
            <a:avLst/>
          </a:prstGeom>
        </p:spPr>
        <p:txBody>
          <a:bodyPr anchor="t" rtlCol="false" tIns="0" lIns="0" bIns="0" rIns="0">
            <a:spAutoFit/>
          </a:bodyPr>
          <a:lstStyle/>
          <a:p>
            <a:pPr algn="ctr">
              <a:lnSpc>
                <a:spcPts val="11899"/>
              </a:lnSpc>
            </a:pPr>
            <a:r>
              <a:rPr lang="en-US" sz="8499">
                <a:solidFill>
                  <a:srgbClr val="000000"/>
                </a:solidFill>
                <a:latin typeface="29LT Zarid Display"/>
                <a:ea typeface="29LT Zarid Display"/>
                <a:cs typeface="29LT Zarid Display"/>
                <a:sym typeface="29LT Zarid Display"/>
              </a:rPr>
              <a:t>Equipe</a:t>
            </a:r>
          </a:p>
        </p:txBody>
      </p:sp>
      <p:grpSp>
        <p:nvGrpSpPr>
          <p:cNvPr name="Group 3" id="3"/>
          <p:cNvGrpSpPr/>
          <p:nvPr/>
        </p:nvGrpSpPr>
        <p:grpSpPr>
          <a:xfrm rot="0">
            <a:off x="7808537" y="1732417"/>
            <a:ext cx="3699952" cy="1147732"/>
            <a:chOff x="0" y="0"/>
            <a:chExt cx="4933269" cy="1530309"/>
          </a:xfrm>
        </p:grpSpPr>
        <p:sp>
          <p:nvSpPr>
            <p:cNvPr name="AutoShape 4" id="4"/>
            <p:cNvSpPr/>
            <p:nvPr/>
          </p:nvSpPr>
          <p:spPr>
            <a:xfrm rot="0">
              <a:off x="0" y="0"/>
              <a:ext cx="4933269" cy="1530309"/>
            </a:xfrm>
            <a:prstGeom prst="rect">
              <a:avLst/>
            </a:prstGeom>
            <a:solidFill>
              <a:srgbClr val="D3B094"/>
            </a:solidFill>
          </p:spPr>
        </p:sp>
        <p:sp>
          <p:nvSpPr>
            <p:cNvPr name="TextBox 5" id="5"/>
            <p:cNvSpPr txBox="true"/>
            <p:nvPr/>
          </p:nvSpPr>
          <p:spPr>
            <a:xfrm rot="0">
              <a:off x="348278" y="301191"/>
              <a:ext cx="4236713" cy="785051"/>
            </a:xfrm>
            <a:prstGeom prst="rect">
              <a:avLst/>
            </a:prstGeom>
          </p:spPr>
          <p:txBody>
            <a:bodyPr anchor="t" rtlCol="false" tIns="0" lIns="0" bIns="0" rIns="0">
              <a:spAutoFit/>
            </a:bodyPr>
            <a:lstStyle/>
            <a:p>
              <a:pPr algn="l">
                <a:lnSpc>
                  <a:spcPts val="4428"/>
                </a:lnSpc>
              </a:pPr>
              <a:r>
                <a:rPr lang="en-US" sz="3163">
                  <a:solidFill>
                    <a:srgbClr val="000000"/>
                  </a:solidFill>
                  <a:latin typeface="29LT Zarid Display"/>
                  <a:ea typeface="29LT Zarid Display"/>
                  <a:cs typeface="29LT Zarid Display"/>
                  <a:sym typeface="29LT Zarid Display"/>
                </a:rPr>
                <a:t>Asma Raddoui</a:t>
              </a:r>
            </a:p>
          </p:txBody>
        </p:sp>
      </p:grpSp>
      <p:grpSp>
        <p:nvGrpSpPr>
          <p:cNvPr name="Group 6" id="6"/>
          <p:cNvGrpSpPr/>
          <p:nvPr/>
        </p:nvGrpSpPr>
        <p:grpSpPr>
          <a:xfrm rot="0">
            <a:off x="7808537" y="3720114"/>
            <a:ext cx="3636547" cy="1128064"/>
            <a:chOff x="0" y="0"/>
            <a:chExt cx="4848729" cy="1504085"/>
          </a:xfrm>
        </p:grpSpPr>
        <p:sp>
          <p:nvSpPr>
            <p:cNvPr name="AutoShape 7" id="7"/>
            <p:cNvSpPr/>
            <p:nvPr/>
          </p:nvSpPr>
          <p:spPr>
            <a:xfrm rot="0">
              <a:off x="0" y="0"/>
              <a:ext cx="4848729" cy="1504085"/>
            </a:xfrm>
            <a:prstGeom prst="rect">
              <a:avLst/>
            </a:prstGeom>
            <a:solidFill>
              <a:srgbClr val="D3B094"/>
            </a:solidFill>
          </p:spPr>
        </p:sp>
        <p:sp>
          <p:nvSpPr>
            <p:cNvPr name="TextBox 8" id="8"/>
            <p:cNvSpPr txBox="true"/>
            <p:nvPr/>
          </p:nvSpPr>
          <p:spPr>
            <a:xfrm rot="0">
              <a:off x="342310" y="293744"/>
              <a:ext cx="4164110" cy="773723"/>
            </a:xfrm>
            <a:prstGeom prst="rect">
              <a:avLst/>
            </a:prstGeom>
          </p:spPr>
          <p:txBody>
            <a:bodyPr anchor="t" rtlCol="false" tIns="0" lIns="0" bIns="0" rIns="0">
              <a:spAutoFit/>
            </a:bodyPr>
            <a:lstStyle/>
            <a:p>
              <a:pPr algn="l">
                <a:lnSpc>
                  <a:spcPts val="4371"/>
                </a:lnSpc>
              </a:pPr>
              <a:r>
                <a:rPr lang="en-US" sz="3122" spc="156">
                  <a:solidFill>
                    <a:srgbClr val="000000"/>
                  </a:solidFill>
                  <a:latin typeface="29LT Zarid Display"/>
                  <a:ea typeface="29LT Zarid Display"/>
                  <a:cs typeface="29LT Zarid Display"/>
                  <a:sym typeface="29LT Zarid Display"/>
                </a:rPr>
                <a:t>Yosr Joulek</a:t>
              </a:r>
            </a:p>
          </p:txBody>
        </p:sp>
      </p:grpSp>
      <p:sp>
        <p:nvSpPr>
          <p:cNvPr name="AutoShape 9" id="9"/>
          <p:cNvSpPr/>
          <p:nvPr/>
        </p:nvSpPr>
        <p:spPr>
          <a:xfrm flipV="true">
            <a:off x="3944238" y="5840040"/>
            <a:ext cx="0" cy="920785"/>
          </a:xfrm>
          <a:prstGeom prst="line">
            <a:avLst/>
          </a:prstGeom>
          <a:ln cap="flat" w="38100">
            <a:solidFill>
              <a:srgbClr val="000000"/>
            </a:solidFill>
            <a:prstDash val="solid"/>
            <a:headEnd type="none" len="sm" w="sm"/>
            <a:tailEnd type="none" len="sm" w="sm"/>
          </a:ln>
        </p:spPr>
      </p:sp>
      <p:grpSp>
        <p:nvGrpSpPr>
          <p:cNvPr name="Group 10" id="10"/>
          <p:cNvGrpSpPr/>
          <p:nvPr/>
        </p:nvGrpSpPr>
        <p:grpSpPr>
          <a:xfrm rot="0">
            <a:off x="3084480" y="6623981"/>
            <a:ext cx="2747027" cy="1068503"/>
            <a:chOff x="0" y="0"/>
            <a:chExt cx="3662703" cy="1424671"/>
          </a:xfrm>
        </p:grpSpPr>
        <p:sp>
          <p:nvSpPr>
            <p:cNvPr name="AutoShape 11" id="11"/>
            <p:cNvSpPr/>
            <p:nvPr/>
          </p:nvSpPr>
          <p:spPr>
            <a:xfrm rot="0">
              <a:off x="0" y="0"/>
              <a:ext cx="3662703" cy="1424671"/>
            </a:xfrm>
            <a:prstGeom prst="rect">
              <a:avLst/>
            </a:prstGeom>
            <a:solidFill>
              <a:srgbClr val="D3B094"/>
            </a:solidFill>
          </p:spPr>
        </p:sp>
        <p:sp>
          <p:nvSpPr>
            <p:cNvPr name="TextBox 12" id="12"/>
            <p:cNvSpPr txBox="true"/>
            <p:nvPr/>
          </p:nvSpPr>
          <p:spPr>
            <a:xfrm rot="0">
              <a:off x="324236" y="32462"/>
              <a:ext cx="3024337" cy="1245447"/>
            </a:xfrm>
            <a:prstGeom prst="rect">
              <a:avLst/>
            </a:prstGeom>
          </p:spPr>
          <p:txBody>
            <a:bodyPr anchor="t" rtlCol="false" tIns="0" lIns="0" bIns="0" rIns="0">
              <a:spAutoFit/>
            </a:bodyPr>
            <a:lstStyle/>
            <a:p>
              <a:pPr algn="l" marL="0" indent="0" lvl="0">
                <a:lnSpc>
                  <a:spcPts val="3639"/>
                </a:lnSpc>
                <a:spcBef>
                  <a:spcPct val="0"/>
                </a:spcBef>
              </a:pPr>
              <a:r>
                <a:rPr lang="en-US" sz="2599" spc="129">
                  <a:solidFill>
                    <a:srgbClr val="000000"/>
                  </a:solidFill>
                  <a:latin typeface="29LT Zarid Display"/>
                  <a:ea typeface="29LT Zarid Display"/>
                  <a:cs typeface="29LT Zarid Display"/>
                  <a:sym typeface="29LT Zarid Display"/>
                </a:rPr>
                <a:t>AHmed Chakroun</a:t>
              </a:r>
            </a:p>
          </p:txBody>
        </p:sp>
      </p:grpSp>
      <p:sp>
        <p:nvSpPr>
          <p:cNvPr name="AutoShape 13" id="13"/>
          <p:cNvSpPr/>
          <p:nvPr/>
        </p:nvSpPr>
        <p:spPr>
          <a:xfrm flipV="true">
            <a:off x="14686364" y="5801940"/>
            <a:ext cx="0" cy="920785"/>
          </a:xfrm>
          <a:prstGeom prst="line">
            <a:avLst/>
          </a:prstGeom>
          <a:ln cap="flat" w="38100">
            <a:solidFill>
              <a:srgbClr val="000000"/>
            </a:solidFill>
            <a:prstDash val="solid"/>
            <a:headEnd type="none" len="sm" w="sm"/>
            <a:tailEnd type="none" len="sm" w="sm"/>
          </a:ln>
        </p:spPr>
      </p:sp>
      <p:grpSp>
        <p:nvGrpSpPr>
          <p:cNvPr name="Group 14" id="14"/>
          <p:cNvGrpSpPr/>
          <p:nvPr/>
        </p:nvGrpSpPr>
        <p:grpSpPr>
          <a:xfrm rot="0">
            <a:off x="13854599" y="6623981"/>
            <a:ext cx="2747027" cy="1068503"/>
            <a:chOff x="0" y="0"/>
            <a:chExt cx="3662703" cy="1424671"/>
          </a:xfrm>
        </p:grpSpPr>
        <p:sp>
          <p:nvSpPr>
            <p:cNvPr name="AutoShape 15" id="15"/>
            <p:cNvSpPr/>
            <p:nvPr/>
          </p:nvSpPr>
          <p:spPr>
            <a:xfrm rot="0">
              <a:off x="0" y="0"/>
              <a:ext cx="3662703" cy="1424671"/>
            </a:xfrm>
            <a:prstGeom prst="rect">
              <a:avLst/>
            </a:prstGeom>
            <a:solidFill>
              <a:srgbClr val="D3B094"/>
            </a:solidFill>
          </p:spPr>
        </p:sp>
        <p:sp>
          <p:nvSpPr>
            <p:cNvPr name="TextBox 16" id="16"/>
            <p:cNvSpPr txBox="true"/>
            <p:nvPr/>
          </p:nvSpPr>
          <p:spPr>
            <a:xfrm rot="0">
              <a:off x="324236" y="165388"/>
              <a:ext cx="3024337" cy="922445"/>
            </a:xfrm>
            <a:prstGeom prst="rect">
              <a:avLst/>
            </a:prstGeom>
          </p:spPr>
          <p:txBody>
            <a:bodyPr anchor="t" rtlCol="false" tIns="0" lIns="0" bIns="0" rIns="0">
              <a:spAutoFit/>
            </a:bodyPr>
            <a:lstStyle/>
            <a:p>
              <a:pPr algn="l" marL="0" indent="0" lvl="0">
                <a:lnSpc>
                  <a:spcPts val="5179"/>
                </a:lnSpc>
                <a:spcBef>
                  <a:spcPct val="0"/>
                </a:spcBef>
              </a:pPr>
              <a:r>
                <a:rPr lang="en-US" sz="3699" spc="184">
                  <a:solidFill>
                    <a:srgbClr val="000000"/>
                  </a:solidFill>
                  <a:latin typeface="29LT Zarid Display"/>
                  <a:ea typeface="29LT Zarid Display"/>
                  <a:cs typeface="29LT Zarid Display"/>
                  <a:sym typeface="29LT Zarid Display"/>
                </a:rPr>
                <a:t>Eya Tlig </a:t>
              </a:r>
            </a:p>
          </p:txBody>
        </p:sp>
      </p:grpSp>
      <p:sp>
        <p:nvSpPr>
          <p:cNvPr name="Freeform 17" id="17"/>
          <p:cNvSpPr/>
          <p:nvPr/>
        </p:nvSpPr>
        <p:spPr>
          <a:xfrm flipH="false" flipV="false" rot="0">
            <a:off x="6900798" y="1732417"/>
            <a:ext cx="911909" cy="1121343"/>
          </a:xfrm>
          <a:custGeom>
            <a:avLst/>
            <a:gdLst/>
            <a:ahLst/>
            <a:cxnLst/>
            <a:rect r="r" b="b" t="t" l="l"/>
            <a:pathLst>
              <a:path h="1121343" w="911909">
                <a:moveTo>
                  <a:pt x="0" y="0"/>
                </a:moveTo>
                <a:lnTo>
                  <a:pt x="911909" y="0"/>
                </a:lnTo>
                <a:lnTo>
                  <a:pt x="911909" y="1121342"/>
                </a:lnTo>
                <a:lnTo>
                  <a:pt x="0" y="1121342"/>
                </a:lnTo>
                <a:lnTo>
                  <a:pt x="0" y="0"/>
                </a:lnTo>
                <a:close/>
              </a:path>
            </a:pathLst>
          </a:custGeom>
          <a:blipFill>
            <a:blip r:embed="rId2"/>
            <a:stretch>
              <a:fillRect l="0" t="-38443" r="0" b="-42274"/>
            </a:stretch>
          </a:blipFill>
        </p:spPr>
      </p:sp>
      <p:sp>
        <p:nvSpPr>
          <p:cNvPr name="Freeform 18" id="18"/>
          <p:cNvSpPr/>
          <p:nvPr/>
        </p:nvSpPr>
        <p:spPr>
          <a:xfrm flipH="false" flipV="false" rot="0">
            <a:off x="13048891" y="6623981"/>
            <a:ext cx="805708" cy="1068503"/>
          </a:xfrm>
          <a:custGeom>
            <a:avLst/>
            <a:gdLst/>
            <a:ahLst/>
            <a:cxnLst/>
            <a:rect r="r" b="b" t="t" l="l"/>
            <a:pathLst>
              <a:path h="1068503" w="805708">
                <a:moveTo>
                  <a:pt x="0" y="0"/>
                </a:moveTo>
                <a:lnTo>
                  <a:pt x="805708" y="0"/>
                </a:lnTo>
                <a:lnTo>
                  <a:pt x="805708" y="1068503"/>
                </a:lnTo>
                <a:lnTo>
                  <a:pt x="0" y="1068503"/>
                </a:lnTo>
                <a:lnTo>
                  <a:pt x="0" y="0"/>
                </a:lnTo>
                <a:close/>
              </a:path>
            </a:pathLst>
          </a:custGeom>
          <a:blipFill>
            <a:blip r:embed="rId3"/>
            <a:stretch>
              <a:fillRect l="-12333" t="0" r="-33090" b="-10310"/>
            </a:stretch>
          </a:blipFill>
        </p:spPr>
      </p:sp>
      <p:sp>
        <p:nvSpPr>
          <p:cNvPr name="Freeform 19" id="19"/>
          <p:cNvSpPr/>
          <p:nvPr/>
        </p:nvSpPr>
        <p:spPr>
          <a:xfrm flipH="false" flipV="false" rot="0">
            <a:off x="2015977" y="6623981"/>
            <a:ext cx="1068503" cy="1068503"/>
          </a:xfrm>
          <a:custGeom>
            <a:avLst/>
            <a:gdLst/>
            <a:ahLst/>
            <a:cxnLst/>
            <a:rect r="r" b="b" t="t" l="l"/>
            <a:pathLst>
              <a:path h="1068503" w="1068503">
                <a:moveTo>
                  <a:pt x="0" y="0"/>
                </a:moveTo>
                <a:lnTo>
                  <a:pt x="1068503" y="0"/>
                </a:lnTo>
                <a:lnTo>
                  <a:pt x="1068503" y="1068503"/>
                </a:lnTo>
                <a:lnTo>
                  <a:pt x="0" y="1068503"/>
                </a:lnTo>
                <a:lnTo>
                  <a:pt x="0" y="0"/>
                </a:lnTo>
                <a:close/>
              </a:path>
            </a:pathLst>
          </a:custGeom>
          <a:blipFill>
            <a:blip r:embed="rId4"/>
            <a:stretch>
              <a:fillRect l="0" t="0" r="0" b="0"/>
            </a:stretch>
          </a:blipFill>
        </p:spPr>
      </p:sp>
      <p:sp>
        <p:nvSpPr>
          <p:cNvPr name="Freeform 20" id="20"/>
          <p:cNvSpPr/>
          <p:nvPr/>
        </p:nvSpPr>
        <p:spPr>
          <a:xfrm flipH="false" flipV="false" rot="0">
            <a:off x="12784617" y="-308521"/>
            <a:ext cx="7315200" cy="1106424"/>
          </a:xfrm>
          <a:custGeom>
            <a:avLst/>
            <a:gdLst/>
            <a:ahLst/>
            <a:cxnLst/>
            <a:rect r="r" b="b" t="t" l="l"/>
            <a:pathLst>
              <a:path h="1106424" w="7315200">
                <a:moveTo>
                  <a:pt x="0" y="0"/>
                </a:moveTo>
                <a:lnTo>
                  <a:pt x="7315200" y="0"/>
                </a:lnTo>
                <a:lnTo>
                  <a:pt x="7315200" y="1106424"/>
                </a:lnTo>
                <a:lnTo>
                  <a:pt x="0" y="11064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14667314" y="-73328"/>
            <a:ext cx="4402996" cy="4114800"/>
          </a:xfrm>
          <a:custGeom>
            <a:avLst/>
            <a:gdLst/>
            <a:ahLst/>
            <a:cxnLst/>
            <a:rect r="r" b="b" t="t" l="l"/>
            <a:pathLst>
              <a:path h="4114800" w="4402996">
                <a:moveTo>
                  <a:pt x="0" y="0"/>
                </a:moveTo>
                <a:lnTo>
                  <a:pt x="4402996" y="0"/>
                </a:lnTo>
                <a:lnTo>
                  <a:pt x="440299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537886" y="2028363"/>
            <a:ext cx="4473142" cy="825396"/>
          </a:xfrm>
          <a:prstGeom prst="rect">
            <a:avLst/>
          </a:prstGeom>
        </p:spPr>
        <p:txBody>
          <a:bodyPr anchor="t" rtlCol="false" tIns="0" lIns="0" bIns="0" rIns="0">
            <a:spAutoFit/>
          </a:bodyPr>
          <a:lstStyle/>
          <a:p>
            <a:pPr algn="ctr">
              <a:lnSpc>
                <a:spcPts val="5955"/>
              </a:lnSpc>
              <a:spcBef>
                <a:spcPct val="0"/>
              </a:spcBef>
            </a:pPr>
            <a:r>
              <a:rPr lang="en-US" sz="4254" spc="212">
                <a:solidFill>
                  <a:srgbClr val="000000"/>
                </a:solidFill>
                <a:latin typeface="29LT Zarid Display"/>
                <a:ea typeface="29LT Zarid Display"/>
                <a:cs typeface="29LT Zarid Display"/>
                <a:sym typeface="29LT Zarid Display"/>
              </a:rPr>
              <a:t>Product Owner :</a:t>
            </a:r>
          </a:p>
        </p:txBody>
      </p:sp>
      <p:sp>
        <p:nvSpPr>
          <p:cNvPr name="TextBox 23" id="23"/>
          <p:cNvSpPr txBox="true"/>
          <p:nvPr/>
        </p:nvSpPr>
        <p:spPr>
          <a:xfrm rot="0">
            <a:off x="905891" y="4022782"/>
            <a:ext cx="3737134" cy="825396"/>
          </a:xfrm>
          <a:prstGeom prst="rect">
            <a:avLst/>
          </a:prstGeom>
        </p:spPr>
        <p:txBody>
          <a:bodyPr anchor="t" rtlCol="false" tIns="0" lIns="0" bIns="0" rIns="0">
            <a:spAutoFit/>
          </a:bodyPr>
          <a:lstStyle/>
          <a:p>
            <a:pPr algn="ctr">
              <a:lnSpc>
                <a:spcPts val="5955"/>
              </a:lnSpc>
              <a:spcBef>
                <a:spcPct val="0"/>
              </a:spcBef>
            </a:pPr>
            <a:r>
              <a:rPr lang="en-US" sz="4254" spc="212">
                <a:solidFill>
                  <a:srgbClr val="000000"/>
                </a:solidFill>
                <a:latin typeface="29LT Zarid Display"/>
                <a:ea typeface="29LT Zarid Display"/>
                <a:cs typeface="29LT Zarid Display"/>
                <a:sym typeface="29LT Zarid Display"/>
              </a:rPr>
              <a:t>Scrum Manager : </a:t>
            </a:r>
          </a:p>
        </p:txBody>
      </p:sp>
      <p:sp>
        <p:nvSpPr>
          <p:cNvPr name="TextBox 24" id="24"/>
          <p:cNvSpPr txBox="true"/>
          <p:nvPr/>
        </p:nvSpPr>
        <p:spPr>
          <a:xfrm rot="0">
            <a:off x="8029023" y="6867089"/>
            <a:ext cx="3258979" cy="825396"/>
          </a:xfrm>
          <a:prstGeom prst="rect">
            <a:avLst/>
          </a:prstGeom>
        </p:spPr>
        <p:txBody>
          <a:bodyPr anchor="t" rtlCol="false" tIns="0" lIns="0" bIns="0" rIns="0">
            <a:spAutoFit/>
          </a:bodyPr>
          <a:lstStyle/>
          <a:p>
            <a:pPr algn="ctr">
              <a:lnSpc>
                <a:spcPts val="5955"/>
              </a:lnSpc>
              <a:spcBef>
                <a:spcPct val="0"/>
              </a:spcBef>
            </a:pPr>
            <a:r>
              <a:rPr lang="en-US" b="true" sz="4254" spc="212">
                <a:solidFill>
                  <a:srgbClr val="000000"/>
                </a:solidFill>
                <a:latin typeface="29LT Zarid Display Bold"/>
                <a:ea typeface="29LT Zarid Display Bold"/>
                <a:cs typeface="29LT Zarid Display Bold"/>
                <a:sym typeface="29LT Zarid Display Bold"/>
              </a:rPr>
              <a:t>Scrum Team :</a:t>
            </a:r>
            <a:r>
              <a:rPr lang="en-US" sz="4254" spc="212">
                <a:solidFill>
                  <a:srgbClr val="000000"/>
                </a:solidFill>
                <a:latin typeface="29LT Zarid Display"/>
                <a:ea typeface="29LT Zarid Display"/>
                <a:cs typeface="29LT Zarid Display"/>
                <a:sym typeface="29LT Zarid Display"/>
              </a:rPr>
              <a:t> </a:t>
            </a:r>
          </a:p>
        </p:txBody>
      </p:sp>
      <p:sp>
        <p:nvSpPr>
          <p:cNvPr name="AutoShape 25" id="25"/>
          <p:cNvSpPr/>
          <p:nvPr/>
        </p:nvSpPr>
        <p:spPr>
          <a:xfrm flipH="true">
            <a:off x="9144000" y="2853759"/>
            <a:ext cx="0" cy="866355"/>
          </a:xfrm>
          <a:prstGeom prst="line">
            <a:avLst/>
          </a:prstGeom>
          <a:ln cap="flat" w="38100">
            <a:solidFill>
              <a:srgbClr val="000000"/>
            </a:solidFill>
            <a:prstDash val="solid"/>
            <a:headEnd type="none" len="sm" w="sm"/>
            <a:tailEnd type="none" len="sm" w="sm"/>
          </a:ln>
        </p:spPr>
      </p:sp>
      <p:sp>
        <p:nvSpPr>
          <p:cNvPr name="AutoShape 26" id="26"/>
          <p:cNvSpPr/>
          <p:nvPr/>
        </p:nvSpPr>
        <p:spPr>
          <a:xfrm>
            <a:off x="3944238" y="5820990"/>
            <a:ext cx="10723075" cy="0"/>
          </a:xfrm>
          <a:prstGeom prst="line">
            <a:avLst/>
          </a:prstGeom>
          <a:ln cap="flat" w="38100">
            <a:solidFill>
              <a:srgbClr val="000000"/>
            </a:solidFill>
            <a:prstDash val="solid"/>
            <a:headEnd type="none" len="sm" w="sm"/>
            <a:tailEnd type="none" len="sm" w="sm"/>
          </a:ln>
        </p:spPr>
      </p:sp>
      <p:sp>
        <p:nvSpPr>
          <p:cNvPr name="AutoShape 27" id="27"/>
          <p:cNvSpPr/>
          <p:nvPr/>
        </p:nvSpPr>
        <p:spPr>
          <a:xfrm flipV="true">
            <a:off x="9163050" y="4851735"/>
            <a:ext cx="0" cy="969255"/>
          </a:xfrm>
          <a:prstGeom prst="line">
            <a:avLst/>
          </a:prstGeom>
          <a:ln cap="flat" w="38100">
            <a:solidFill>
              <a:srgbClr val="000000"/>
            </a:solidFill>
            <a:prstDash val="solid"/>
            <a:headEnd type="none" len="sm" w="sm"/>
            <a:tailEnd type="none" len="sm" w="sm"/>
          </a:ln>
        </p:spPr>
      </p:sp>
    </p:spTree>
  </p:cSld>
  <p:clrMapOvr>
    <a:masterClrMapping/>
  </p:clrMapOvr>
  <p:transition spd="fast">
    <p:cover dir="d"/>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0">
            <a:off x="2773110" y="2482074"/>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1329082" y="5676899"/>
            <a:ext cx="15108918" cy="0"/>
          </a:xfrm>
          <a:prstGeom prst="line">
            <a:avLst/>
          </a:prstGeom>
          <a:ln cap="flat" w="38100">
            <a:solidFill>
              <a:srgbClr val="1A1A1A"/>
            </a:solidFill>
            <a:prstDash val="solid"/>
            <a:headEnd type="none" len="sm" w="sm"/>
            <a:tailEnd type="none" len="sm" w="sm"/>
          </a:ln>
        </p:spPr>
      </p:sp>
      <p:grpSp>
        <p:nvGrpSpPr>
          <p:cNvPr name="Group 5" id="5"/>
          <p:cNvGrpSpPr/>
          <p:nvPr/>
        </p:nvGrpSpPr>
        <p:grpSpPr>
          <a:xfrm rot="0">
            <a:off x="3542437" y="6004347"/>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18354"/>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2190716" y="7241902"/>
            <a:ext cx="3204526" cy="1753490"/>
          </a:xfrm>
          <a:prstGeom prst="rect">
            <a:avLst/>
          </a:prstGeom>
        </p:spPr>
        <p:txBody>
          <a:bodyPr anchor="t" rtlCol="false" tIns="0" lIns="0" bIns="0" rIns="0">
            <a:spAutoFit/>
          </a:bodyPr>
          <a:lstStyle/>
          <a:p>
            <a:pPr algn="l" marL="441385" indent="-220692" lvl="1">
              <a:lnSpc>
                <a:spcPts val="2821"/>
              </a:lnSpc>
              <a:buFont typeface="Arial"/>
              <a:buChar char="•"/>
            </a:pPr>
            <a:r>
              <a:rPr lang="en-US" sz="2044" spc="200">
                <a:solidFill>
                  <a:srgbClr val="231F20"/>
                </a:solidFill>
                <a:latin typeface="DM Sans"/>
                <a:ea typeface="DM Sans"/>
                <a:cs typeface="DM Sans"/>
                <a:sym typeface="DM Sans"/>
              </a:rPr>
              <a:t>Manque de transparence en ce qui concerne la façon d'utiliser les dons</a:t>
            </a:r>
          </a:p>
        </p:txBody>
      </p:sp>
      <p:sp>
        <p:nvSpPr>
          <p:cNvPr name="TextBox 9" id="9"/>
          <p:cNvSpPr txBox="true"/>
          <p:nvPr/>
        </p:nvSpPr>
        <p:spPr>
          <a:xfrm rot="0">
            <a:off x="2779206" y="2891099"/>
            <a:ext cx="2027545" cy="1124913"/>
          </a:xfrm>
          <a:prstGeom prst="rect">
            <a:avLst/>
          </a:prstGeom>
        </p:spPr>
        <p:txBody>
          <a:bodyPr anchor="t" rtlCol="false" tIns="0" lIns="0" bIns="0" rIns="0">
            <a:spAutoFit/>
          </a:bodyPr>
          <a:lstStyle/>
          <a:p>
            <a:pPr algn="ctr">
              <a:lnSpc>
                <a:spcPts val="9141"/>
              </a:lnSpc>
            </a:pPr>
            <a:r>
              <a:rPr lang="en-US" b="true" sz="6624" spc="351">
                <a:solidFill>
                  <a:srgbClr val="FFFFFF"/>
                </a:solidFill>
                <a:latin typeface="Montserrat Classic Bold"/>
                <a:ea typeface="Montserrat Classic Bold"/>
                <a:cs typeface="Montserrat Classic Bold"/>
                <a:sym typeface="Montserrat Classic Bold"/>
              </a:rPr>
              <a:t>01</a:t>
            </a:r>
          </a:p>
        </p:txBody>
      </p:sp>
      <p:sp>
        <p:nvSpPr>
          <p:cNvPr name="Freeform 10" id="10"/>
          <p:cNvSpPr/>
          <p:nvPr/>
        </p:nvSpPr>
        <p:spPr>
          <a:xfrm flipH="false" flipV="false" rot="0">
            <a:off x="6263667" y="24757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7030737" y="5974001"/>
            <a:ext cx="501082" cy="50108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18354"/>
            </a:soli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6267505" y="2819273"/>
            <a:ext cx="2027545" cy="1124913"/>
          </a:xfrm>
          <a:prstGeom prst="rect">
            <a:avLst/>
          </a:prstGeom>
        </p:spPr>
        <p:txBody>
          <a:bodyPr anchor="t" rtlCol="false" tIns="0" lIns="0" bIns="0" rIns="0">
            <a:spAutoFit/>
          </a:bodyPr>
          <a:lstStyle/>
          <a:p>
            <a:pPr algn="ctr">
              <a:lnSpc>
                <a:spcPts val="9141"/>
              </a:lnSpc>
            </a:pPr>
            <a:r>
              <a:rPr lang="en-US" b="true" sz="6624" spc="351">
                <a:solidFill>
                  <a:srgbClr val="FFFFFF"/>
                </a:solidFill>
                <a:latin typeface="Montserrat Classic Bold"/>
                <a:ea typeface="Montserrat Classic Bold"/>
                <a:cs typeface="Montserrat Classic Bold"/>
                <a:sym typeface="Montserrat Classic Bold"/>
              </a:rPr>
              <a:t>02</a:t>
            </a:r>
          </a:p>
        </p:txBody>
      </p:sp>
      <p:sp>
        <p:nvSpPr>
          <p:cNvPr name="Freeform 15" id="15"/>
          <p:cNvSpPr/>
          <p:nvPr/>
        </p:nvSpPr>
        <p:spPr>
          <a:xfrm flipH="false" flipV="false" rot="0">
            <a:off x="9732490" y="2427556"/>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0521294" y="5993051"/>
            <a:ext cx="501082" cy="50108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18354"/>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9758062" y="2842905"/>
            <a:ext cx="2027545" cy="1124913"/>
          </a:xfrm>
          <a:prstGeom prst="rect">
            <a:avLst/>
          </a:prstGeom>
        </p:spPr>
        <p:txBody>
          <a:bodyPr anchor="t" rtlCol="false" tIns="0" lIns="0" bIns="0" rIns="0">
            <a:spAutoFit/>
          </a:bodyPr>
          <a:lstStyle/>
          <a:p>
            <a:pPr algn="ctr">
              <a:lnSpc>
                <a:spcPts val="9141"/>
              </a:lnSpc>
            </a:pPr>
            <a:r>
              <a:rPr lang="en-US" b="true" sz="6624" spc="351">
                <a:solidFill>
                  <a:srgbClr val="FFFFFF"/>
                </a:solidFill>
                <a:latin typeface="Montserrat Classic Bold"/>
                <a:ea typeface="Montserrat Classic Bold"/>
                <a:cs typeface="Montserrat Classic Bold"/>
                <a:sym typeface="Montserrat Classic Bold"/>
              </a:rPr>
              <a:t>03</a:t>
            </a:r>
          </a:p>
        </p:txBody>
      </p:sp>
      <p:sp>
        <p:nvSpPr>
          <p:cNvPr name="Freeform 20" id="20"/>
          <p:cNvSpPr/>
          <p:nvPr/>
        </p:nvSpPr>
        <p:spPr>
          <a:xfrm flipH="false" flipV="false" rot="0">
            <a:off x="13248619" y="2403923"/>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4011851" y="6032922"/>
            <a:ext cx="501082" cy="50108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18354"/>
            </a:soli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a:lnSpc>
                  <a:spcPts val="2859"/>
                </a:lnSpc>
              </a:pPr>
            </a:p>
          </p:txBody>
        </p:sp>
      </p:grpSp>
      <p:sp>
        <p:nvSpPr>
          <p:cNvPr name="TextBox 24" id="24"/>
          <p:cNvSpPr txBox="true"/>
          <p:nvPr/>
        </p:nvSpPr>
        <p:spPr>
          <a:xfrm rot="0">
            <a:off x="13248619" y="3014924"/>
            <a:ext cx="2027545" cy="1124913"/>
          </a:xfrm>
          <a:prstGeom prst="rect">
            <a:avLst/>
          </a:prstGeom>
        </p:spPr>
        <p:txBody>
          <a:bodyPr anchor="t" rtlCol="false" tIns="0" lIns="0" bIns="0" rIns="0">
            <a:spAutoFit/>
          </a:bodyPr>
          <a:lstStyle/>
          <a:p>
            <a:pPr algn="ctr">
              <a:lnSpc>
                <a:spcPts val="9141"/>
              </a:lnSpc>
            </a:pPr>
            <a:r>
              <a:rPr lang="en-US" b="true" sz="6624" spc="351">
                <a:solidFill>
                  <a:srgbClr val="FFFFFF"/>
                </a:solidFill>
                <a:latin typeface="Montserrat Classic Bold"/>
                <a:ea typeface="Montserrat Classic Bold"/>
                <a:cs typeface="Montserrat Classic Bold"/>
                <a:sym typeface="Montserrat Classic Bold"/>
              </a:rPr>
              <a:t>04</a:t>
            </a:r>
          </a:p>
        </p:txBody>
      </p:sp>
      <p:sp>
        <p:nvSpPr>
          <p:cNvPr name="TextBox 25" id="25"/>
          <p:cNvSpPr txBox="true"/>
          <p:nvPr/>
        </p:nvSpPr>
        <p:spPr>
          <a:xfrm rot="0">
            <a:off x="6081965" y="7327570"/>
            <a:ext cx="3204526" cy="696215"/>
          </a:xfrm>
          <a:prstGeom prst="rect">
            <a:avLst/>
          </a:prstGeom>
        </p:spPr>
        <p:txBody>
          <a:bodyPr anchor="t" rtlCol="false" tIns="0" lIns="0" bIns="0" rIns="0">
            <a:spAutoFit/>
          </a:bodyPr>
          <a:lstStyle/>
          <a:p>
            <a:pPr algn="l" marL="441385" indent="-220692" lvl="1">
              <a:lnSpc>
                <a:spcPts val="2821"/>
              </a:lnSpc>
              <a:buFont typeface="Arial"/>
              <a:buChar char="•"/>
            </a:pPr>
            <a:r>
              <a:rPr lang="en-US" sz="2044" spc="200">
                <a:solidFill>
                  <a:srgbClr val="231F20"/>
                </a:solidFill>
                <a:latin typeface="DM Sans"/>
                <a:ea typeface="DM Sans"/>
                <a:cs typeface="DM Sans"/>
                <a:sym typeface="DM Sans"/>
              </a:rPr>
              <a:t>Priorités divergentes</a:t>
            </a:r>
            <a:r>
              <a:rPr lang="en-US" sz="2044" spc="200">
                <a:solidFill>
                  <a:srgbClr val="231F20"/>
                </a:solidFill>
                <a:latin typeface="DM Sans"/>
                <a:ea typeface="DM Sans"/>
                <a:cs typeface="DM Sans"/>
                <a:sym typeface="DM Sans"/>
              </a:rPr>
              <a:t> </a:t>
            </a:r>
          </a:p>
        </p:txBody>
      </p:sp>
      <p:sp>
        <p:nvSpPr>
          <p:cNvPr name="TextBox 26" id="26"/>
          <p:cNvSpPr txBox="true"/>
          <p:nvPr/>
        </p:nvSpPr>
        <p:spPr>
          <a:xfrm rot="0">
            <a:off x="9513782" y="7211124"/>
            <a:ext cx="3204526" cy="1048640"/>
          </a:xfrm>
          <a:prstGeom prst="rect">
            <a:avLst/>
          </a:prstGeom>
        </p:spPr>
        <p:txBody>
          <a:bodyPr anchor="t" rtlCol="false" tIns="0" lIns="0" bIns="0" rIns="0">
            <a:spAutoFit/>
          </a:bodyPr>
          <a:lstStyle/>
          <a:p>
            <a:pPr algn="l" marL="441385" indent="-220692" lvl="1">
              <a:lnSpc>
                <a:spcPts val="2821"/>
              </a:lnSpc>
              <a:buFont typeface="Arial"/>
              <a:buChar char="•"/>
            </a:pPr>
            <a:r>
              <a:rPr lang="en-US" sz="2044" spc="200">
                <a:solidFill>
                  <a:srgbClr val="231F20"/>
                </a:solidFill>
                <a:latin typeface="DM Sans"/>
                <a:ea typeface="DM Sans"/>
                <a:cs typeface="DM Sans"/>
                <a:sym typeface="DM Sans"/>
              </a:rPr>
              <a:t>Vous ne pouvez pas suivre les cas que vous avez aidé</a:t>
            </a:r>
            <a:r>
              <a:rPr lang="en-US" sz="2044" spc="200">
                <a:solidFill>
                  <a:srgbClr val="231F20"/>
                </a:solidFill>
                <a:latin typeface="DM Sans"/>
                <a:ea typeface="DM Sans"/>
                <a:cs typeface="DM Sans"/>
                <a:sym typeface="DM Sans"/>
              </a:rPr>
              <a:t> </a:t>
            </a:r>
          </a:p>
        </p:txBody>
      </p:sp>
      <p:sp>
        <p:nvSpPr>
          <p:cNvPr name="TextBox 27" id="27"/>
          <p:cNvSpPr txBox="true"/>
          <p:nvPr/>
        </p:nvSpPr>
        <p:spPr>
          <a:xfrm rot="0">
            <a:off x="13762416" y="7187757"/>
            <a:ext cx="3204526" cy="2105915"/>
          </a:xfrm>
          <a:prstGeom prst="rect">
            <a:avLst/>
          </a:prstGeom>
        </p:spPr>
        <p:txBody>
          <a:bodyPr anchor="t" rtlCol="false" tIns="0" lIns="0" bIns="0" rIns="0">
            <a:spAutoFit/>
          </a:bodyPr>
          <a:lstStyle/>
          <a:p>
            <a:pPr algn="l" marL="441385" indent="-220692" lvl="1">
              <a:lnSpc>
                <a:spcPts val="2821"/>
              </a:lnSpc>
              <a:buFont typeface="Arial"/>
              <a:buChar char="•"/>
            </a:pPr>
            <a:r>
              <a:rPr lang="en-US" sz="2044" spc="200">
                <a:solidFill>
                  <a:srgbClr val="231F20"/>
                </a:solidFill>
                <a:latin typeface="DM Sans"/>
                <a:ea typeface="DM Sans"/>
                <a:cs typeface="DM Sans"/>
                <a:sym typeface="DM Sans"/>
              </a:rPr>
              <a:t>Parfois il est difficile de contacter des associations pour effectuer la donation</a:t>
            </a:r>
          </a:p>
        </p:txBody>
      </p:sp>
      <p:sp>
        <p:nvSpPr>
          <p:cNvPr name="TextBox 28" id="28"/>
          <p:cNvSpPr txBox="true"/>
          <p:nvPr/>
        </p:nvSpPr>
        <p:spPr>
          <a:xfrm rot="0">
            <a:off x="-18478" y="298030"/>
            <a:ext cx="8902019" cy="963298"/>
          </a:xfrm>
          <a:prstGeom prst="rect">
            <a:avLst/>
          </a:prstGeom>
        </p:spPr>
        <p:txBody>
          <a:bodyPr anchor="t" rtlCol="false" tIns="0" lIns="0" bIns="0" rIns="0">
            <a:spAutoFit/>
          </a:bodyPr>
          <a:lstStyle/>
          <a:p>
            <a:pPr algn="ctr">
              <a:lnSpc>
                <a:spcPts val="6823"/>
              </a:lnSpc>
            </a:pPr>
            <a:r>
              <a:rPr lang="en-US" sz="4944" spc="262">
                <a:solidFill>
                  <a:srgbClr val="231F20"/>
                </a:solidFill>
                <a:latin typeface="29LT Zarid Display"/>
                <a:ea typeface="29LT Zarid Display"/>
                <a:cs typeface="29LT Zarid Display"/>
                <a:sym typeface="29LT Zarid Display"/>
              </a:rPr>
              <a:t> PROBLEMATIQUES</a:t>
            </a:r>
          </a:p>
        </p:txBody>
      </p:sp>
      <p:sp>
        <p:nvSpPr>
          <p:cNvPr name="Freeform 29" id="29"/>
          <p:cNvSpPr/>
          <p:nvPr/>
        </p:nvSpPr>
        <p:spPr>
          <a:xfrm flipH="false" flipV="false" rot="0">
            <a:off x="13479520" y="-4317446"/>
            <a:ext cx="8263892" cy="7956738"/>
          </a:xfrm>
          <a:custGeom>
            <a:avLst/>
            <a:gdLst/>
            <a:ahLst/>
            <a:cxnLst/>
            <a:rect r="r" b="b" t="t" l="l"/>
            <a:pathLst>
              <a:path h="7956738" w="8263892">
                <a:moveTo>
                  <a:pt x="0" y="0"/>
                </a:moveTo>
                <a:lnTo>
                  <a:pt x="8263892" y="0"/>
                </a:lnTo>
                <a:lnTo>
                  <a:pt x="8263892" y="7956739"/>
                </a:lnTo>
                <a:lnTo>
                  <a:pt x="0" y="79567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0">
            <a:off x="16966942" y="2040296"/>
            <a:ext cx="2281713" cy="2196906"/>
          </a:xfrm>
          <a:custGeom>
            <a:avLst/>
            <a:gdLst/>
            <a:ahLst/>
            <a:cxnLst/>
            <a:rect r="r" b="b" t="t" l="l"/>
            <a:pathLst>
              <a:path h="2196906" w="2281713">
                <a:moveTo>
                  <a:pt x="0" y="0"/>
                </a:moveTo>
                <a:lnTo>
                  <a:pt x="2281714" y="0"/>
                </a:lnTo>
                <a:lnTo>
                  <a:pt x="2281714" y="2196906"/>
                </a:lnTo>
                <a:lnTo>
                  <a:pt x="0" y="21969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grpSp>
        <p:nvGrpSpPr>
          <p:cNvPr name="Group 2" id="2"/>
          <p:cNvGrpSpPr/>
          <p:nvPr/>
        </p:nvGrpSpPr>
        <p:grpSpPr>
          <a:xfrm rot="0">
            <a:off x="0" y="0"/>
            <a:ext cx="7296293" cy="2793330"/>
            <a:chOff x="0" y="0"/>
            <a:chExt cx="1921657" cy="735692"/>
          </a:xfrm>
        </p:grpSpPr>
        <p:sp>
          <p:nvSpPr>
            <p:cNvPr name="Freeform 3" id="3"/>
            <p:cNvSpPr/>
            <p:nvPr/>
          </p:nvSpPr>
          <p:spPr>
            <a:xfrm flipH="false" flipV="false" rot="0">
              <a:off x="0" y="0"/>
              <a:ext cx="1921658" cy="735692"/>
            </a:xfrm>
            <a:custGeom>
              <a:avLst/>
              <a:gdLst/>
              <a:ahLst/>
              <a:cxnLst/>
              <a:rect r="r" b="b" t="t" l="l"/>
              <a:pathLst>
                <a:path h="735692" w="1921658">
                  <a:moveTo>
                    <a:pt x="0" y="0"/>
                  </a:moveTo>
                  <a:lnTo>
                    <a:pt x="1921658" y="0"/>
                  </a:lnTo>
                  <a:lnTo>
                    <a:pt x="1921658" y="735692"/>
                  </a:lnTo>
                  <a:lnTo>
                    <a:pt x="0" y="735692"/>
                  </a:lnTo>
                  <a:close/>
                </a:path>
              </a:pathLst>
            </a:custGeom>
            <a:solidFill>
              <a:srgbClr val="DFD8CA"/>
            </a:solidFill>
          </p:spPr>
        </p:sp>
        <p:sp>
          <p:nvSpPr>
            <p:cNvPr name="TextBox 4" id="4"/>
            <p:cNvSpPr txBox="true"/>
            <p:nvPr/>
          </p:nvSpPr>
          <p:spPr>
            <a:xfrm>
              <a:off x="0" y="-66675"/>
              <a:ext cx="1921657" cy="802367"/>
            </a:xfrm>
            <a:prstGeom prst="rect">
              <a:avLst/>
            </a:prstGeom>
          </p:spPr>
          <p:txBody>
            <a:bodyPr anchor="ctr" rtlCol="false" tIns="50800" lIns="50800" bIns="50800" rIns="50800"/>
            <a:lstStyle/>
            <a:p>
              <a:pPr algn="ctr">
                <a:lnSpc>
                  <a:spcPts val="3360"/>
                </a:lnSpc>
              </a:pPr>
            </a:p>
          </p:txBody>
        </p:sp>
      </p:grpSp>
      <p:sp>
        <p:nvSpPr>
          <p:cNvPr name="Freeform 5" id="5"/>
          <p:cNvSpPr/>
          <p:nvPr/>
        </p:nvSpPr>
        <p:spPr>
          <a:xfrm flipH="false" flipV="false" rot="0">
            <a:off x="14340947" y="1447386"/>
            <a:ext cx="2716034" cy="2850799"/>
          </a:xfrm>
          <a:custGeom>
            <a:avLst/>
            <a:gdLst/>
            <a:ahLst/>
            <a:cxnLst/>
            <a:rect r="r" b="b" t="t" l="l"/>
            <a:pathLst>
              <a:path h="2850799" w="2716034">
                <a:moveTo>
                  <a:pt x="0" y="0"/>
                </a:moveTo>
                <a:lnTo>
                  <a:pt x="2716034" y="0"/>
                </a:lnTo>
                <a:lnTo>
                  <a:pt x="2716034" y="2850799"/>
                </a:lnTo>
                <a:lnTo>
                  <a:pt x="0" y="28507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424785" y="8030503"/>
            <a:ext cx="3015343" cy="4114800"/>
          </a:xfrm>
          <a:custGeom>
            <a:avLst/>
            <a:gdLst/>
            <a:ahLst/>
            <a:cxnLst/>
            <a:rect r="r" b="b" t="t" l="l"/>
            <a:pathLst>
              <a:path h="4114800" w="3015343">
                <a:moveTo>
                  <a:pt x="0" y="0"/>
                </a:moveTo>
                <a:lnTo>
                  <a:pt x="3015342" y="0"/>
                </a:lnTo>
                <a:lnTo>
                  <a:pt x="301534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902943" y="742950"/>
            <a:ext cx="16954500" cy="2721612"/>
          </a:xfrm>
          <a:prstGeom prst="rect">
            <a:avLst/>
          </a:prstGeom>
        </p:spPr>
        <p:txBody>
          <a:bodyPr anchor="t" rtlCol="false" tIns="0" lIns="0" bIns="0" rIns="0">
            <a:spAutoFit/>
          </a:bodyPr>
          <a:lstStyle/>
          <a:p>
            <a:pPr algn="ctr">
              <a:lnSpc>
                <a:spcPts val="10009"/>
              </a:lnSpc>
            </a:pPr>
            <a:r>
              <a:rPr lang="en-US" sz="7699" spc="754">
                <a:solidFill>
                  <a:srgbClr val="000000"/>
                </a:solidFill>
                <a:latin typeface="29LT Zarid Display"/>
                <a:ea typeface="29LT Zarid Display"/>
                <a:cs typeface="29LT Zarid Display"/>
                <a:sym typeface="29LT Zarid Display"/>
              </a:rPr>
              <a:t>S</a:t>
            </a:r>
            <a:r>
              <a:rPr lang="en-US" sz="7699" spc="754">
                <a:solidFill>
                  <a:srgbClr val="000000"/>
                </a:solidFill>
                <a:latin typeface="29LT Zarid Display"/>
                <a:ea typeface="29LT Zarid Display"/>
                <a:cs typeface="29LT Zarid Display"/>
                <a:sym typeface="29LT Zarid Display"/>
              </a:rPr>
              <a:t>olutions:</a:t>
            </a:r>
          </a:p>
          <a:p>
            <a:pPr algn="ctr">
              <a:lnSpc>
                <a:spcPts val="10009"/>
              </a:lnSpc>
              <a:spcBef>
                <a:spcPct val="0"/>
              </a:spcBef>
            </a:pPr>
          </a:p>
        </p:txBody>
      </p:sp>
      <p:sp>
        <p:nvSpPr>
          <p:cNvPr name="TextBox 8" id="8"/>
          <p:cNvSpPr txBox="true"/>
          <p:nvPr/>
        </p:nvSpPr>
        <p:spPr>
          <a:xfrm rot="0">
            <a:off x="1704284" y="2932026"/>
            <a:ext cx="11847700" cy="4564509"/>
          </a:xfrm>
          <a:prstGeom prst="rect">
            <a:avLst/>
          </a:prstGeom>
        </p:spPr>
        <p:txBody>
          <a:bodyPr anchor="t" rtlCol="false" tIns="0" lIns="0" bIns="0" rIns="0">
            <a:spAutoFit/>
          </a:bodyPr>
          <a:lstStyle/>
          <a:p>
            <a:pPr algn="l">
              <a:lnSpc>
                <a:spcPts val="4477"/>
              </a:lnSpc>
            </a:pPr>
            <a:r>
              <a:rPr lang="en-US" sz="3244" spc="317">
                <a:solidFill>
                  <a:srgbClr val="231F20"/>
                </a:solidFill>
                <a:latin typeface="29LT Zarid Display"/>
                <a:ea typeface="29LT Zarid Display"/>
                <a:cs typeface="29LT Zarid Display"/>
                <a:sym typeface="29LT Zarid Display"/>
              </a:rPr>
              <a:t>Aidnet est une plateforme en ligne qui permet aux individus et aux organisations de faire des dons en ligne. C'est une solution pratique et efficace pour les organisations sans but lucratif et les collecteurs de fonds de collecter des fonds auprès d'un public plus large.</a:t>
            </a:r>
          </a:p>
          <a:p>
            <a:pPr algn="l">
              <a:lnSpc>
                <a:spcPts val="4477"/>
              </a:lnSpc>
            </a:pPr>
            <a:r>
              <a:rPr lang="en-US" sz="3244" spc="317">
                <a:solidFill>
                  <a:srgbClr val="231F20"/>
                </a:solidFill>
                <a:latin typeface="29LT Zarid Display"/>
                <a:ea typeface="29LT Zarid Display"/>
                <a:cs typeface="29LT Zarid Display"/>
                <a:sym typeface="29LT Zarid Display"/>
              </a:rPr>
              <a:t>Notre site est dédié à recueillir des dons pour soutenir des organisations caritatives et des projets humanitaires à travers le monde.</a:t>
            </a:r>
          </a:p>
        </p:txBody>
      </p:sp>
      <p:sp>
        <p:nvSpPr>
          <p:cNvPr name="AutoShape 9" id="9"/>
          <p:cNvSpPr/>
          <p:nvPr/>
        </p:nvSpPr>
        <p:spPr>
          <a:xfrm>
            <a:off x="123" y="8575838"/>
            <a:ext cx="18288000" cy="94812"/>
          </a:xfrm>
          <a:prstGeom prst="line">
            <a:avLst/>
          </a:prstGeom>
          <a:ln cap="flat" w="47625">
            <a:solidFill>
              <a:srgbClr val="9D6C53"/>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0">
            <a:off x="5307472" y="6620282"/>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438737" y="2882330"/>
            <a:ext cx="3474003" cy="647719"/>
            <a:chOff x="0" y="0"/>
            <a:chExt cx="914964" cy="170593"/>
          </a:xfrm>
        </p:grpSpPr>
        <p:sp>
          <p:nvSpPr>
            <p:cNvPr name="Freeform 8" id="8"/>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D3B094"/>
            </a:solidFill>
          </p:spPr>
        </p:sp>
        <p:sp>
          <p:nvSpPr>
            <p:cNvPr name="TextBox 9" id="9"/>
            <p:cNvSpPr txBox="true"/>
            <p:nvPr/>
          </p:nvSpPr>
          <p:spPr>
            <a:xfrm>
              <a:off x="0" y="-66675"/>
              <a:ext cx="914964" cy="237268"/>
            </a:xfrm>
            <a:prstGeom prst="rect">
              <a:avLst/>
            </a:prstGeom>
          </p:spPr>
          <p:txBody>
            <a:bodyPr anchor="ctr" rtlCol="false" tIns="50800" lIns="50800" bIns="50800" rIns="50800"/>
            <a:lstStyle/>
            <a:p>
              <a:pPr algn="ctr" marL="0" indent="0" lvl="0">
                <a:lnSpc>
                  <a:spcPts val="4114"/>
                </a:lnSpc>
                <a:spcBef>
                  <a:spcPct val="0"/>
                </a:spcBef>
              </a:pPr>
              <a:r>
                <a:rPr lang="en-US" b="true" sz="2981" spc="158">
                  <a:solidFill>
                    <a:srgbClr val="FFFFFF"/>
                  </a:solidFill>
                  <a:latin typeface="Montserrat Classic Bold"/>
                  <a:ea typeface="Montserrat Classic Bold"/>
                  <a:cs typeface="Montserrat Classic Bold"/>
                  <a:sym typeface="Montserrat Classic Bold"/>
                </a:rPr>
                <a:t>OBJECTIVE N° 1</a:t>
              </a:r>
            </a:p>
          </p:txBody>
        </p:sp>
      </p:grpSp>
      <p:grpSp>
        <p:nvGrpSpPr>
          <p:cNvPr name="Group 10" id="10"/>
          <p:cNvGrpSpPr/>
          <p:nvPr/>
        </p:nvGrpSpPr>
        <p:grpSpPr>
          <a:xfrm rot="0">
            <a:off x="5136735" y="2882330"/>
            <a:ext cx="3474003" cy="647719"/>
            <a:chOff x="0" y="0"/>
            <a:chExt cx="914964" cy="170593"/>
          </a:xfrm>
        </p:grpSpPr>
        <p:sp>
          <p:nvSpPr>
            <p:cNvPr name="Freeform 11" id="11"/>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D3B094"/>
            </a:solidFill>
          </p:spPr>
        </p:sp>
        <p:sp>
          <p:nvSpPr>
            <p:cNvPr name="TextBox 12" id="12"/>
            <p:cNvSpPr txBox="true"/>
            <p:nvPr/>
          </p:nvSpPr>
          <p:spPr>
            <a:xfrm>
              <a:off x="0" y="-66675"/>
              <a:ext cx="914964" cy="237268"/>
            </a:xfrm>
            <a:prstGeom prst="rect">
              <a:avLst/>
            </a:prstGeom>
          </p:spPr>
          <p:txBody>
            <a:bodyPr anchor="ctr" rtlCol="false" tIns="50800" lIns="50800" bIns="50800" rIns="50800"/>
            <a:lstStyle/>
            <a:p>
              <a:pPr algn="ctr" marL="0" indent="0" lvl="0">
                <a:lnSpc>
                  <a:spcPts val="4114"/>
                </a:lnSpc>
                <a:spcBef>
                  <a:spcPct val="0"/>
                </a:spcBef>
              </a:pPr>
              <a:r>
                <a:rPr lang="en-US" b="true" sz="2981" spc="158">
                  <a:solidFill>
                    <a:srgbClr val="FFFFFF"/>
                  </a:solidFill>
                  <a:latin typeface="Montserrat Classic Bold"/>
                  <a:ea typeface="Montserrat Classic Bold"/>
                  <a:cs typeface="Montserrat Classic Bold"/>
                  <a:sym typeface="Montserrat Classic Bold"/>
                </a:rPr>
                <a:t>OBJECTIVE N° 2</a:t>
              </a:r>
            </a:p>
          </p:txBody>
        </p:sp>
      </p:grpSp>
      <p:grpSp>
        <p:nvGrpSpPr>
          <p:cNvPr name="Group 13" id="13"/>
          <p:cNvGrpSpPr/>
          <p:nvPr/>
        </p:nvGrpSpPr>
        <p:grpSpPr>
          <a:xfrm rot="0">
            <a:off x="10069066" y="2882330"/>
            <a:ext cx="3474003" cy="647719"/>
            <a:chOff x="0" y="0"/>
            <a:chExt cx="914964" cy="170593"/>
          </a:xfrm>
        </p:grpSpPr>
        <p:sp>
          <p:nvSpPr>
            <p:cNvPr name="Freeform 14" id="14"/>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D3B094"/>
            </a:solidFill>
          </p:spPr>
        </p:sp>
        <p:sp>
          <p:nvSpPr>
            <p:cNvPr name="TextBox 15" id="15"/>
            <p:cNvSpPr txBox="true"/>
            <p:nvPr/>
          </p:nvSpPr>
          <p:spPr>
            <a:xfrm>
              <a:off x="0" y="-66675"/>
              <a:ext cx="914964" cy="237268"/>
            </a:xfrm>
            <a:prstGeom prst="rect">
              <a:avLst/>
            </a:prstGeom>
          </p:spPr>
          <p:txBody>
            <a:bodyPr anchor="ctr" rtlCol="false" tIns="50800" lIns="50800" bIns="50800" rIns="50800"/>
            <a:lstStyle/>
            <a:p>
              <a:pPr algn="ctr" marL="0" indent="0" lvl="0">
                <a:lnSpc>
                  <a:spcPts val="4114"/>
                </a:lnSpc>
                <a:spcBef>
                  <a:spcPct val="0"/>
                </a:spcBef>
              </a:pPr>
              <a:r>
                <a:rPr lang="en-US" b="true" sz="2981" spc="158">
                  <a:solidFill>
                    <a:srgbClr val="FFFFFF"/>
                  </a:solidFill>
                  <a:latin typeface="Montserrat Classic Bold"/>
                  <a:ea typeface="Montserrat Classic Bold"/>
                  <a:cs typeface="Montserrat Classic Bold"/>
                  <a:sym typeface="Montserrat Classic Bold"/>
                </a:rPr>
                <a:t>OBJECTIVE N° 3</a:t>
              </a:r>
            </a:p>
          </p:txBody>
        </p:sp>
      </p:grpSp>
      <p:grpSp>
        <p:nvGrpSpPr>
          <p:cNvPr name="Group 16" id="16"/>
          <p:cNvGrpSpPr/>
          <p:nvPr/>
        </p:nvGrpSpPr>
        <p:grpSpPr>
          <a:xfrm rot="0">
            <a:off x="14097666" y="2882330"/>
            <a:ext cx="3474003" cy="647719"/>
            <a:chOff x="0" y="0"/>
            <a:chExt cx="914964" cy="170593"/>
          </a:xfrm>
        </p:grpSpPr>
        <p:sp>
          <p:nvSpPr>
            <p:cNvPr name="Freeform 17" id="17"/>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D3B094"/>
            </a:solidFill>
          </p:spPr>
        </p:sp>
        <p:sp>
          <p:nvSpPr>
            <p:cNvPr name="TextBox 18" id="18"/>
            <p:cNvSpPr txBox="true"/>
            <p:nvPr/>
          </p:nvSpPr>
          <p:spPr>
            <a:xfrm>
              <a:off x="0" y="-66675"/>
              <a:ext cx="914964" cy="237268"/>
            </a:xfrm>
            <a:prstGeom prst="rect">
              <a:avLst/>
            </a:prstGeom>
          </p:spPr>
          <p:txBody>
            <a:bodyPr anchor="ctr" rtlCol="false" tIns="50800" lIns="50800" bIns="50800" rIns="50800"/>
            <a:lstStyle/>
            <a:p>
              <a:pPr algn="ctr" marL="0" indent="0" lvl="0">
                <a:lnSpc>
                  <a:spcPts val="4114"/>
                </a:lnSpc>
                <a:spcBef>
                  <a:spcPct val="0"/>
                </a:spcBef>
              </a:pPr>
              <a:r>
                <a:rPr lang="en-US" b="true" sz="2981" spc="158">
                  <a:solidFill>
                    <a:srgbClr val="FFFFFF"/>
                  </a:solidFill>
                  <a:latin typeface="Montserrat Classic Bold"/>
                  <a:ea typeface="Montserrat Classic Bold"/>
                  <a:cs typeface="Montserrat Classic Bold"/>
                  <a:sym typeface="Montserrat Classic Bold"/>
                </a:rPr>
                <a:t>OBJECTIVE N° 4</a:t>
              </a:r>
            </a:p>
          </p:txBody>
        </p:sp>
      </p:grpSp>
      <p:sp>
        <p:nvSpPr>
          <p:cNvPr name="Freeform 19" id="19"/>
          <p:cNvSpPr/>
          <p:nvPr/>
        </p:nvSpPr>
        <p:spPr>
          <a:xfrm flipH="false" flipV="false" rot="0">
            <a:off x="4901392" y="7888008"/>
            <a:ext cx="1360531" cy="1241793"/>
          </a:xfrm>
          <a:custGeom>
            <a:avLst/>
            <a:gdLst/>
            <a:ahLst/>
            <a:cxnLst/>
            <a:rect r="r" b="b" t="t" l="l"/>
            <a:pathLst>
              <a:path h="1241793" w="1360531">
                <a:moveTo>
                  <a:pt x="0" y="0"/>
                </a:moveTo>
                <a:lnTo>
                  <a:pt x="1360531" y="0"/>
                </a:lnTo>
                <a:lnTo>
                  <a:pt x="1360531" y="1241794"/>
                </a:lnTo>
                <a:lnTo>
                  <a:pt x="0" y="1241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12099126" y="7739466"/>
            <a:ext cx="1119184" cy="1538878"/>
          </a:xfrm>
          <a:custGeom>
            <a:avLst/>
            <a:gdLst/>
            <a:ahLst/>
            <a:cxnLst/>
            <a:rect r="r" b="b" t="t" l="l"/>
            <a:pathLst>
              <a:path h="1538878" w="1119184">
                <a:moveTo>
                  <a:pt x="0" y="0"/>
                </a:moveTo>
                <a:lnTo>
                  <a:pt x="1119183" y="0"/>
                </a:lnTo>
                <a:lnTo>
                  <a:pt x="1119183" y="1538878"/>
                </a:lnTo>
                <a:lnTo>
                  <a:pt x="0" y="15388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1" id="21"/>
          <p:cNvSpPr txBox="true"/>
          <p:nvPr/>
        </p:nvSpPr>
        <p:spPr>
          <a:xfrm rot="0">
            <a:off x="-1483911" y="393204"/>
            <a:ext cx="11552977" cy="1346136"/>
          </a:xfrm>
          <a:prstGeom prst="rect">
            <a:avLst/>
          </a:prstGeom>
        </p:spPr>
        <p:txBody>
          <a:bodyPr anchor="t" rtlCol="false" tIns="0" lIns="0" bIns="0" rIns="0">
            <a:spAutoFit/>
          </a:bodyPr>
          <a:lstStyle/>
          <a:p>
            <a:pPr algn="ctr">
              <a:lnSpc>
                <a:spcPts val="9587"/>
              </a:lnSpc>
            </a:pPr>
            <a:r>
              <a:rPr lang="en-US" sz="6947">
                <a:solidFill>
                  <a:srgbClr val="231F20"/>
                </a:solidFill>
                <a:latin typeface="29LT Zarid Display"/>
                <a:ea typeface="29LT Zarid Display"/>
                <a:cs typeface="29LT Zarid Display"/>
                <a:sym typeface="29LT Zarid Display"/>
              </a:rPr>
              <a:t>OBJECTIVES</a:t>
            </a:r>
          </a:p>
        </p:txBody>
      </p:sp>
      <p:sp>
        <p:nvSpPr>
          <p:cNvPr name="TextBox 22" id="22"/>
          <p:cNvSpPr txBox="true"/>
          <p:nvPr/>
        </p:nvSpPr>
        <p:spPr>
          <a:xfrm rot="0">
            <a:off x="551836" y="4035716"/>
            <a:ext cx="3360904" cy="1447181"/>
          </a:xfrm>
          <a:prstGeom prst="rect">
            <a:avLst/>
          </a:prstGeom>
        </p:spPr>
        <p:txBody>
          <a:bodyPr anchor="t" rtlCol="false" tIns="0" lIns="0" bIns="0" rIns="0">
            <a:spAutoFit/>
          </a:bodyPr>
          <a:lstStyle/>
          <a:p>
            <a:pPr algn="l" marL="455639" indent="-227820" lvl="1">
              <a:lnSpc>
                <a:spcPts val="2912"/>
              </a:lnSpc>
              <a:buFont typeface="Arial"/>
              <a:buChar char="•"/>
            </a:pPr>
            <a:r>
              <a:rPr lang="en-US" sz="2110" spc="206">
                <a:solidFill>
                  <a:srgbClr val="231F20"/>
                </a:solidFill>
                <a:latin typeface="DM Sans"/>
                <a:ea typeface="DM Sans"/>
                <a:cs typeface="DM Sans"/>
                <a:sym typeface="DM Sans"/>
              </a:rPr>
              <a:t>Sensibiliser les gens à une cause ou à un problème particulier</a:t>
            </a:r>
          </a:p>
        </p:txBody>
      </p:sp>
      <p:sp>
        <p:nvSpPr>
          <p:cNvPr name="TextBox 23" id="23"/>
          <p:cNvSpPr txBox="true"/>
          <p:nvPr/>
        </p:nvSpPr>
        <p:spPr>
          <a:xfrm rot="0">
            <a:off x="4693037" y="4240813"/>
            <a:ext cx="6254887" cy="361331"/>
          </a:xfrm>
          <a:prstGeom prst="rect">
            <a:avLst/>
          </a:prstGeom>
        </p:spPr>
        <p:txBody>
          <a:bodyPr anchor="t" rtlCol="false" tIns="0" lIns="0" bIns="0" rIns="0">
            <a:spAutoFit/>
          </a:bodyPr>
          <a:lstStyle/>
          <a:p>
            <a:pPr algn="l" marL="455639" indent="-227820" lvl="1">
              <a:lnSpc>
                <a:spcPts val="2912"/>
              </a:lnSpc>
              <a:buFont typeface="Arial"/>
              <a:buChar char="•"/>
            </a:pPr>
            <a:r>
              <a:rPr lang="en-US" sz="2110" spc="206">
                <a:solidFill>
                  <a:srgbClr val="231F20"/>
                </a:solidFill>
                <a:latin typeface="DM Sans"/>
                <a:ea typeface="DM Sans"/>
                <a:cs typeface="DM Sans"/>
                <a:sym typeface="DM Sans"/>
              </a:rPr>
              <a:t>Faciliter le processus de don</a:t>
            </a:r>
          </a:p>
        </p:txBody>
      </p:sp>
      <p:sp>
        <p:nvSpPr>
          <p:cNvPr name="TextBox 24" id="24"/>
          <p:cNvSpPr txBox="true"/>
          <p:nvPr/>
        </p:nvSpPr>
        <p:spPr>
          <a:xfrm rot="0">
            <a:off x="10182165" y="4149168"/>
            <a:ext cx="3360904" cy="1085231"/>
          </a:xfrm>
          <a:prstGeom prst="rect">
            <a:avLst/>
          </a:prstGeom>
        </p:spPr>
        <p:txBody>
          <a:bodyPr anchor="t" rtlCol="false" tIns="0" lIns="0" bIns="0" rIns="0">
            <a:spAutoFit/>
          </a:bodyPr>
          <a:lstStyle/>
          <a:p>
            <a:pPr algn="l" marL="455639" indent="-227820" lvl="1">
              <a:lnSpc>
                <a:spcPts val="2912"/>
              </a:lnSpc>
              <a:buFont typeface="Arial"/>
              <a:buChar char="•"/>
            </a:pPr>
            <a:r>
              <a:rPr lang="en-US" sz="2110" spc="206">
                <a:solidFill>
                  <a:srgbClr val="231F20"/>
                </a:solidFill>
                <a:latin typeface="DM Sans"/>
                <a:ea typeface="DM Sans"/>
                <a:cs typeface="DM Sans"/>
                <a:sym typeface="DM Sans"/>
              </a:rPr>
              <a:t>Permettre à tous de vivre en bonne santé</a:t>
            </a:r>
          </a:p>
        </p:txBody>
      </p:sp>
      <p:sp>
        <p:nvSpPr>
          <p:cNvPr name="TextBox 25" id="25"/>
          <p:cNvSpPr txBox="true"/>
          <p:nvPr/>
        </p:nvSpPr>
        <p:spPr>
          <a:xfrm rot="0">
            <a:off x="14097666" y="4149168"/>
            <a:ext cx="3360904" cy="759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231F20"/>
                </a:solidFill>
                <a:latin typeface="DM Sans"/>
                <a:ea typeface="DM Sans"/>
                <a:cs typeface="DM Sans"/>
                <a:sym typeface="DM Sans"/>
              </a:rPr>
              <a:t>Eliminer la pauvreté</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sp>
        <p:nvSpPr>
          <p:cNvPr name="Freeform 2" id="2"/>
          <p:cNvSpPr/>
          <p:nvPr/>
        </p:nvSpPr>
        <p:spPr>
          <a:xfrm flipH="false" flipV="false" rot="0">
            <a:off x="-2319147" y="7444618"/>
            <a:ext cx="9313831" cy="8967653"/>
          </a:xfrm>
          <a:custGeom>
            <a:avLst/>
            <a:gdLst/>
            <a:ahLst/>
            <a:cxnLst/>
            <a:rect r="r" b="b" t="t" l="l"/>
            <a:pathLst>
              <a:path h="8967653" w="9313831">
                <a:moveTo>
                  <a:pt x="0" y="0"/>
                </a:moveTo>
                <a:lnTo>
                  <a:pt x="9313830" y="0"/>
                </a:lnTo>
                <a:lnTo>
                  <a:pt x="9313830" y="8967653"/>
                </a:lnTo>
                <a:lnTo>
                  <a:pt x="0" y="89676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0543" y="8673827"/>
            <a:ext cx="4634548" cy="396043"/>
          </a:xfrm>
          <a:custGeom>
            <a:avLst/>
            <a:gdLst/>
            <a:ahLst/>
            <a:cxnLst/>
            <a:rect r="r" b="b" t="t" l="l"/>
            <a:pathLst>
              <a:path h="396043" w="4634548">
                <a:moveTo>
                  <a:pt x="0" y="0"/>
                </a:moveTo>
                <a:lnTo>
                  <a:pt x="4634548" y="0"/>
                </a:lnTo>
                <a:lnTo>
                  <a:pt x="4634548" y="396043"/>
                </a:lnTo>
                <a:lnTo>
                  <a:pt x="0" y="3960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686786" y="2379361"/>
            <a:ext cx="7572514" cy="5283932"/>
          </a:xfrm>
          <a:custGeom>
            <a:avLst/>
            <a:gdLst/>
            <a:ahLst/>
            <a:cxnLst/>
            <a:rect r="r" b="b" t="t" l="l"/>
            <a:pathLst>
              <a:path h="5283932" w="7572514">
                <a:moveTo>
                  <a:pt x="0" y="0"/>
                </a:moveTo>
                <a:lnTo>
                  <a:pt x="7572514" y="0"/>
                </a:lnTo>
                <a:lnTo>
                  <a:pt x="7572514" y="5283932"/>
                </a:lnTo>
                <a:lnTo>
                  <a:pt x="0" y="5283932"/>
                </a:lnTo>
                <a:lnTo>
                  <a:pt x="0" y="0"/>
                </a:lnTo>
                <a:close/>
              </a:path>
            </a:pathLst>
          </a:custGeom>
          <a:blipFill>
            <a:blip r:embed="rId6"/>
            <a:stretch>
              <a:fillRect l="0" t="0" r="0" b="0"/>
            </a:stretch>
          </a:blipFill>
        </p:spPr>
      </p:sp>
      <p:sp>
        <p:nvSpPr>
          <p:cNvPr name="TextBox 5" id="5"/>
          <p:cNvSpPr txBox="true"/>
          <p:nvPr/>
        </p:nvSpPr>
        <p:spPr>
          <a:xfrm rot="0">
            <a:off x="539736" y="1185874"/>
            <a:ext cx="7942168" cy="1193487"/>
          </a:xfrm>
          <a:prstGeom prst="rect">
            <a:avLst/>
          </a:prstGeom>
        </p:spPr>
        <p:txBody>
          <a:bodyPr anchor="t" rtlCol="false" tIns="0" lIns="0" bIns="0" rIns="0">
            <a:spAutoFit/>
          </a:bodyPr>
          <a:lstStyle/>
          <a:p>
            <a:pPr algn="l">
              <a:lnSpc>
                <a:spcPts val="8452"/>
              </a:lnSpc>
            </a:pPr>
            <a:r>
              <a:rPr lang="en-US" sz="6124">
                <a:solidFill>
                  <a:srgbClr val="231F20"/>
                </a:solidFill>
                <a:latin typeface="29LT Zarid Display"/>
                <a:ea typeface="29LT Zarid Display"/>
                <a:cs typeface="29LT Zarid Display"/>
                <a:sym typeface="29LT Zarid Display"/>
              </a:rPr>
              <a:t>SCRUM METHODOLOGY</a:t>
            </a:r>
          </a:p>
        </p:txBody>
      </p:sp>
      <p:sp>
        <p:nvSpPr>
          <p:cNvPr name="TextBox 6" id="6"/>
          <p:cNvSpPr txBox="true"/>
          <p:nvPr/>
        </p:nvSpPr>
        <p:spPr>
          <a:xfrm rot="0">
            <a:off x="411785" y="3320290"/>
            <a:ext cx="8198070" cy="2990999"/>
          </a:xfrm>
          <a:prstGeom prst="rect">
            <a:avLst/>
          </a:prstGeom>
        </p:spPr>
        <p:txBody>
          <a:bodyPr anchor="t" rtlCol="false" tIns="0" lIns="0" bIns="0" rIns="0">
            <a:spAutoFit/>
          </a:bodyPr>
          <a:lstStyle/>
          <a:p>
            <a:pPr algn="l">
              <a:lnSpc>
                <a:spcPts val="3440"/>
              </a:lnSpc>
            </a:pPr>
            <a:r>
              <a:rPr lang="en-US" sz="2493" spc="244">
                <a:solidFill>
                  <a:srgbClr val="231F20"/>
                </a:solidFill>
                <a:latin typeface="DM Sans"/>
                <a:ea typeface="DM Sans"/>
                <a:cs typeface="DM Sans"/>
                <a:sym typeface="DM Sans"/>
              </a:rPr>
              <a:t>La méthode Scrum tire son nom du monde du rugby, scrum = mêlée. Le principe de base étant d'être toujours prêt à réorienter le projet au fil de son avancement.</a:t>
            </a:r>
          </a:p>
          <a:p>
            <a:pPr algn="l">
              <a:lnSpc>
                <a:spcPts val="3440"/>
              </a:lnSpc>
            </a:pPr>
            <a:r>
              <a:rPr lang="en-US" sz="2493" spc="244">
                <a:solidFill>
                  <a:srgbClr val="231F20"/>
                </a:solidFill>
                <a:latin typeface="DM Sans"/>
                <a:ea typeface="DM Sans"/>
                <a:cs typeface="DM Sans"/>
                <a:sym typeface="DM Sans"/>
              </a:rPr>
              <a:t>Scrum est une méthode de développement agile orientée projet informatique dont les ressources sont régulièrement actualisées.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529448" y="0"/>
          <a:ext cx="13638263" cy="12416738"/>
        </p:xfrm>
        <a:graphic>
          <a:graphicData uri="http://schemas.openxmlformats.org/drawingml/2006/table">
            <a:tbl>
              <a:tblPr/>
              <a:tblGrid>
                <a:gridCol w="3236723"/>
                <a:gridCol w="805235"/>
                <a:gridCol w="5174806"/>
                <a:gridCol w="4421500"/>
              </a:tblGrid>
              <a:tr h="1050975">
                <a:tc>
                  <a:txBody>
                    <a:bodyPr anchor="t" rtlCol="false"/>
                    <a:lstStyle/>
                    <a:p>
                      <a:pPr algn="ctr">
                        <a:lnSpc>
                          <a:spcPts val="4619"/>
                        </a:lnSpc>
                        <a:defRPr/>
                      </a:pPr>
                      <a:r>
                        <a:rPr lang="en-US" sz="3299">
                          <a:solidFill>
                            <a:srgbClr val="1A1A1A"/>
                          </a:solidFill>
                          <a:latin typeface="Assistant Extra Light"/>
                          <a:ea typeface="Assistant Extra Light"/>
                          <a:cs typeface="Assistant Extra Light"/>
                          <a:sym typeface="Assistant Extra Light"/>
                        </a:rPr>
                        <a:t>Fonctionnalités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a:solidFill>
                            <a:srgbClr val="000000"/>
                          </a:solidFill>
                          <a:latin typeface="Assistant Extra Light Bold"/>
                          <a:ea typeface="Assistant Extra Light Bold"/>
                          <a:cs typeface="Assistant Extra Light Bold"/>
                          <a:sym typeface="Assistant Extra Light Bold"/>
                        </a:rPr>
                        <a:t>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619"/>
                        </a:lnSpc>
                        <a:defRPr/>
                      </a:pPr>
                      <a:r>
                        <a:rPr lang="en-US" sz="3299">
                          <a:solidFill>
                            <a:srgbClr val="000000"/>
                          </a:solidFill>
                          <a:latin typeface="Assistant Extra Light Bold"/>
                          <a:ea typeface="Assistant Extra Light Bold"/>
                          <a:cs typeface="Assistant Extra Light Bold"/>
                          <a:sym typeface="Assistant Extra Light Bold"/>
                        </a:rPr>
                        <a:t>user story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619"/>
                        </a:lnSpc>
                        <a:defRPr/>
                      </a:pPr>
                      <a:r>
                        <a:rPr lang="en-US" sz="3299">
                          <a:solidFill>
                            <a:srgbClr val="000000"/>
                          </a:solidFill>
                          <a:latin typeface="Assistant Extra Light Bold"/>
                          <a:ea typeface="Assistant Extra Light Bold"/>
                          <a:cs typeface="Assistant Extra Light Bold"/>
                          <a:sym typeface="Assistant Extra Light Bold"/>
                        </a:rPr>
                        <a:t>Priorites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181643">
                <a:tc>
                  <a:txBody>
                    <a:bodyPr anchor="t" rtlCol="false"/>
                    <a:lstStyle/>
                    <a:p>
                      <a:pPr algn="ctr">
                        <a:lnSpc>
                          <a:spcPts val="4479"/>
                        </a:lnSpc>
                        <a:defRPr/>
                      </a:pPr>
                      <a:r>
                        <a:rPr lang="en-US" sz="3199" b="true">
                          <a:solidFill>
                            <a:srgbClr val="000000"/>
                          </a:solidFill>
                          <a:latin typeface="29LT Zarid Display Bold"/>
                          <a:ea typeface="29LT Zarid Display Bold"/>
                          <a:cs typeface="29LT Zarid Display Bold"/>
                          <a:sym typeface="29LT Zarid Display Bold"/>
                        </a:rPr>
                        <a:t>Gestion des utilisateurs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319"/>
                        </a:lnSpc>
                        <a:defRPr/>
                      </a:pPr>
                      <a:r>
                        <a:rPr lang="en-US" sz="3799">
                          <a:solidFill>
                            <a:srgbClr val="000000"/>
                          </a:solidFill>
                          <a:latin typeface="Assistant Extra Light"/>
                          <a:ea typeface="Assistant Extra Light"/>
                          <a:cs typeface="Assistant Extra Light"/>
                          <a:sym typeface="Assistant Extra Light"/>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26104" indent="-313052" lvl="1">
                        <a:lnSpc>
                          <a:spcPts val="4059"/>
                        </a:lnSpc>
                        <a:buFont typeface="Arial"/>
                        <a:buChar char="•"/>
                        <a:defRPr/>
                      </a:pPr>
                      <a:r>
                        <a:rPr lang="en-US" b="true" sz="2899">
                          <a:solidFill>
                            <a:srgbClr val="000000"/>
                          </a:solidFill>
                          <a:latin typeface="29LT Zarid Display Bold"/>
                          <a:ea typeface="29LT Zarid Display Bold"/>
                          <a:cs typeface="29LT Zarid Display Bold"/>
                          <a:sym typeface="29LT Zarid Display Bold"/>
                        </a:rPr>
                        <a:t>L'administrateur peut ajouter un ou plusieurs utilisateurs</a:t>
                      </a:r>
                      <a:endParaRPr lang="en-US" sz="1100"/>
                    </a:p>
                    <a:p>
                      <a:pPr algn="l" marL="626104" indent="-313052" lvl="1">
                        <a:lnSpc>
                          <a:spcPts val="4059"/>
                        </a:lnSpc>
                        <a:buFont typeface="Arial"/>
                        <a:buChar char="•"/>
                      </a:pPr>
                      <a:r>
                        <a:rPr lang="en-US" b="true" sz="2899">
                          <a:solidFill>
                            <a:srgbClr val="000000"/>
                          </a:solidFill>
                          <a:latin typeface="29LT Zarid Display Bold"/>
                          <a:ea typeface="29LT Zarid Display Bold"/>
                          <a:cs typeface="29LT Zarid Display Bold"/>
                          <a:sym typeface="29LT Zarid Display Bold"/>
                        </a:rPr>
                        <a:t>L’administrateur peut modifier un utilisateur déterminé</a:t>
                      </a:r>
                    </a:p>
                    <a:p>
                      <a:pPr algn="l" marL="626104" indent="-313052" lvl="1">
                        <a:lnSpc>
                          <a:spcPts val="4059"/>
                        </a:lnSpc>
                        <a:buFont typeface="Arial"/>
                        <a:buChar char="•"/>
                      </a:pPr>
                      <a:r>
                        <a:rPr lang="en-US" b="true" sz="2899">
                          <a:solidFill>
                            <a:srgbClr val="000000"/>
                          </a:solidFill>
                          <a:latin typeface="29LT Zarid Display Bold"/>
                          <a:ea typeface="29LT Zarid Display Bold"/>
                          <a:cs typeface="29LT Zarid Display Bold"/>
                          <a:sym typeface="29LT Zarid Display Bold"/>
                        </a:rPr>
                        <a:t>L’administrateur peut supprimer un utilisateur déterminé</a:t>
                      </a:r>
                    </a:p>
                    <a:p>
                      <a:pPr algn="l" marL="626104" indent="-313052" lvl="1">
                        <a:lnSpc>
                          <a:spcPts val="4059"/>
                        </a:lnSpc>
                        <a:buFont typeface="Arial"/>
                        <a:buChar char="•"/>
                      </a:pPr>
                      <a:r>
                        <a:rPr lang="en-US" b="true" sz="2899">
                          <a:solidFill>
                            <a:srgbClr val="000000"/>
                          </a:solidFill>
                          <a:latin typeface="29LT Zarid Display Bold"/>
                          <a:ea typeface="29LT Zarid Display Bold"/>
                          <a:cs typeface="29LT Zarid Display Bold"/>
                          <a:sym typeface="29LT Zarid Display Bold"/>
                        </a:rPr>
                        <a:t>L’administrateur peut, consulter un utilisateur bien déterminé</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61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68858">
                <a:tc>
                  <a:txBody>
                    <a:bodyPr anchor="t" rtlCol="false"/>
                    <a:lstStyle/>
                    <a:p>
                      <a:pPr algn="ctr">
                        <a:lnSpc>
                          <a:spcPts val="4479"/>
                        </a:lnSpc>
                        <a:defRPr/>
                      </a:pPr>
                      <a:r>
                        <a:rPr lang="en-US" sz="3199" b="true">
                          <a:solidFill>
                            <a:srgbClr val="000000"/>
                          </a:solidFill>
                          <a:latin typeface="29LT Zarid Display Bold"/>
                          <a:ea typeface="29LT Zarid Display Bold"/>
                          <a:cs typeface="29LT Zarid Display Bold"/>
                          <a:sym typeface="29LT Zarid Display Bold"/>
                        </a:rPr>
                        <a:t>Gérer les donateurs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779"/>
                        </a:lnSpc>
                        <a:defRPr/>
                      </a:pPr>
                      <a:r>
                        <a:rPr lang="en-US" sz="2699">
                          <a:solidFill>
                            <a:srgbClr val="000000"/>
                          </a:solidFill>
                          <a:latin typeface="Assistant Extra Light"/>
                          <a:ea typeface="Assistant Extra Light"/>
                          <a:cs typeface="Assistant Extra Light"/>
                          <a:sym typeface="Assistant Extra Light"/>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47694" indent="-323847" lvl="1">
                        <a:lnSpc>
                          <a:spcPts val="4199"/>
                        </a:lnSpc>
                        <a:buFont typeface="Arial"/>
                        <a:buChar char="•"/>
                        <a:defRPr/>
                      </a:pPr>
                      <a:r>
                        <a:rPr lang="en-US" b="true" sz="2999">
                          <a:solidFill>
                            <a:srgbClr val="000000"/>
                          </a:solidFill>
                          <a:latin typeface="29LT Zarid Display Bold"/>
                          <a:ea typeface="29LT Zarid Display Bold"/>
                          <a:cs typeface="29LT Zarid Display Bold"/>
                          <a:sym typeface="29LT Zarid Display Bold"/>
                        </a:rPr>
                        <a:t>Le donateur peut créer un compte</a:t>
                      </a:r>
                      <a:endParaRPr lang="en-US" sz="1100"/>
                    </a:p>
                    <a:p>
                      <a:pPr algn="l" marL="647694" indent="-323847" lvl="1">
                        <a:lnSpc>
                          <a:spcPts val="4199"/>
                        </a:lnSpc>
                        <a:buFont typeface="Arial"/>
                        <a:buChar char="•"/>
                      </a:pPr>
                      <a:r>
                        <a:rPr lang="en-US" b="true" sz="2999">
                          <a:solidFill>
                            <a:srgbClr val="000000"/>
                          </a:solidFill>
                          <a:latin typeface="29LT Zarid Display Bold"/>
                          <a:ea typeface="29LT Zarid Display Bold"/>
                          <a:cs typeface="29LT Zarid Display Bold"/>
                          <a:sym typeface="29LT Zarid Display Bold"/>
                        </a:rPr>
                        <a:t>Le donateur peut modifier un compte</a:t>
                      </a:r>
                    </a:p>
                    <a:p>
                      <a:pPr algn="l" marL="647694" indent="-323847" lvl="1">
                        <a:lnSpc>
                          <a:spcPts val="4199"/>
                        </a:lnSpc>
                        <a:buFont typeface="Arial"/>
                        <a:buChar char="•"/>
                      </a:pPr>
                      <a:r>
                        <a:rPr lang="en-US" b="true" sz="2999">
                          <a:solidFill>
                            <a:srgbClr val="000000"/>
                          </a:solidFill>
                          <a:latin typeface="29LT Zarid Display Bold"/>
                          <a:ea typeface="29LT Zarid Display Bold"/>
                          <a:cs typeface="29LT Zarid Display Bold"/>
                          <a:sym typeface="29LT Zarid Display Bold"/>
                        </a:rPr>
                        <a:t>Le donateur peut supprimer un compte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26104" indent="-313052" lvl="1">
                        <a:lnSpc>
                          <a:spcPts val="4059"/>
                        </a:lnSpc>
                        <a:buFont typeface="Arial"/>
                        <a:buChar char="•"/>
                        <a:defRPr/>
                      </a:pPr>
                      <a:r>
                        <a:rPr lang="en-US" b="true" sz="2899">
                          <a:solidFill>
                            <a:srgbClr val="000000"/>
                          </a:solidFill>
                          <a:latin typeface="29LT Zarid Display Bold"/>
                          <a:ea typeface="29LT Zarid Display Bold"/>
                          <a:cs typeface="29LT Zarid Display Bold"/>
                          <a:sym typeface="29LT Zarid Display Bold"/>
                        </a:rPr>
                        <a:t>Moyenne</a:t>
                      </a:r>
                      <a:endParaRPr lang="en-US" sz="1100"/>
                    </a:p>
                    <a:p>
                      <a:pPr algn="ctr">
                        <a:lnSpc>
                          <a:spcPts val="29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15262">
                <a:tc>
                  <a:txBody>
                    <a:bodyPr anchor="t" rtlCol="false"/>
                    <a:lstStyle/>
                    <a:p>
                      <a:pPr algn="ctr">
                        <a:lnSpc>
                          <a:spcPts val="4479"/>
                        </a:lnSpc>
                        <a:defRPr/>
                      </a:pPr>
                      <a:r>
                        <a:rPr lang="en-US" sz="3199">
                          <a:solidFill>
                            <a:srgbClr val="000000"/>
                          </a:solidFill>
                          <a:latin typeface="Assistant Extra Light Bold"/>
                          <a:ea typeface="Assistant Extra Light Bold"/>
                          <a:cs typeface="Assistant Extra Light Bold"/>
                          <a:sym typeface="Assistant Extra Light Bold"/>
                        </a:rPr>
                        <a:t> Gerer donations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059"/>
                        </a:lnSpc>
                        <a:defRPr/>
                      </a:pPr>
                      <a:r>
                        <a:rPr lang="en-US" sz="2899">
                          <a:solidFill>
                            <a:srgbClr val="000000"/>
                          </a:solidFill>
                          <a:latin typeface="Assistant Extra Light"/>
                          <a:ea typeface="Assistant Extra Light"/>
                          <a:cs typeface="Assistant Extra Light"/>
                          <a:sym typeface="Assistant Extra Light"/>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2251024" y="7529638"/>
            <a:ext cx="3780472" cy="4114800"/>
          </a:xfrm>
          <a:custGeom>
            <a:avLst/>
            <a:gdLst/>
            <a:ahLst/>
            <a:cxnLst/>
            <a:rect r="r" b="b" t="t" l="l"/>
            <a:pathLst>
              <a:path h="4114800" w="3780472">
                <a:moveTo>
                  <a:pt x="0" y="0"/>
                </a:moveTo>
                <a:lnTo>
                  <a:pt x="3780472" y="0"/>
                </a:lnTo>
                <a:lnTo>
                  <a:pt x="378047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02038" y="6615524"/>
            <a:ext cx="2282500" cy="2196906"/>
          </a:xfrm>
          <a:custGeom>
            <a:avLst/>
            <a:gdLst/>
            <a:ahLst/>
            <a:cxnLst/>
            <a:rect r="r" b="b" t="t" l="l"/>
            <a:pathLst>
              <a:path h="2196906" w="2282500">
                <a:moveTo>
                  <a:pt x="0" y="0"/>
                </a:moveTo>
                <a:lnTo>
                  <a:pt x="2282500" y="0"/>
                </a:lnTo>
                <a:lnTo>
                  <a:pt x="2282500" y="2196906"/>
                </a:lnTo>
                <a:lnTo>
                  <a:pt x="0" y="21969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568088" y="-2140649"/>
            <a:ext cx="3878199" cy="4114800"/>
          </a:xfrm>
          <a:custGeom>
            <a:avLst/>
            <a:gdLst/>
            <a:ahLst/>
            <a:cxnLst/>
            <a:rect r="r" b="b" t="t" l="l"/>
            <a:pathLst>
              <a:path h="4114800" w="3878199">
                <a:moveTo>
                  <a:pt x="0" y="0"/>
                </a:moveTo>
                <a:lnTo>
                  <a:pt x="3878199" y="0"/>
                </a:lnTo>
                <a:lnTo>
                  <a:pt x="387819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178918" y="1645539"/>
            <a:ext cx="1822400"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Elevée</a:t>
            </a:r>
          </a:p>
        </p:txBody>
      </p:sp>
      <p:sp>
        <p:nvSpPr>
          <p:cNvPr name="TextBox 7" id="7"/>
          <p:cNvSpPr txBox="true"/>
          <p:nvPr/>
        </p:nvSpPr>
        <p:spPr>
          <a:xfrm rot="0">
            <a:off x="11178918" y="2650125"/>
            <a:ext cx="2250877"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Moyenne</a:t>
            </a:r>
          </a:p>
        </p:txBody>
      </p:sp>
      <p:sp>
        <p:nvSpPr>
          <p:cNvPr name="TextBox 8" id="8"/>
          <p:cNvSpPr txBox="true"/>
          <p:nvPr/>
        </p:nvSpPr>
        <p:spPr>
          <a:xfrm rot="0">
            <a:off x="11157620" y="3707576"/>
            <a:ext cx="1759267"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Faible</a:t>
            </a:r>
          </a:p>
        </p:txBody>
      </p:sp>
      <p:sp>
        <p:nvSpPr>
          <p:cNvPr name="TextBox 9" id="9"/>
          <p:cNvSpPr txBox="true"/>
          <p:nvPr/>
        </p:nvSpPr>
        <p:spPr>
          <a:xfrm rot="0">
            <a:off x="11157620" y="5143625"/>
            <a:ext cx="2250877"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Moyenne</a:t>
            </a:r>
          </a:p>
        </p:txBody>
      </p:sp>
      <p:sp>
        <p:nvSpPr>
          <p:cNvPr name="TextBox 10" id="10"/>
          <p:cNvSpPr txBox="true"/>
          <p:nvPr/>
        </p:nvSpPr>
        <p:spPr>
          <a:xfrm rot="0">
            <a:off x="10995204" y="7639176"/>
            <a:ext cx="1822400"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Elevée</a:t>
            </a:r>
          </a:p>
        </p:txBody>
      </p:sp>
      <p:sp>
        <p:nvSpPr>
          <p:cNvPr name="TextBox 11" id="11"/>
          <p:cNvSpPr txBox="true"/>
          <p:nvPr/>
        </p:nvSpPr>
        <p:spPr>
          <a:xfrm rot="0">
            <a:off x="10995204" y="9153525"/>
            <a:ext cx="1759148"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Faible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2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091219"/>
          <a:ext cx="15608464" cy="7791030"/>
        </p:xfrm>
        <a:graphic>
          <a:graphicData uri="http://schemas.openxmlformats.org/drawingml/2006/table">
            <a:tbl>
              <a:tblPr/>
              <a:tblGrid>
                <a:gridCol w="4356311"/>
                <a:gridCol w="582164"/>
                <a:gridCol w="5354970"/>
                <a:gridCol w="5315020"/>
              </a:tblGrid>
              <a:tr h="3043835">
                <a:tc>
                  <a:txBody>
                    <a:bodyPr anchor="t" rtlCol="false"/>
                    <a:lstStyle/>
                    <a:p>
                      <a:pPr algn="ctr">
                        <a:lnSpc>
                          <a:spcPts val="34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626104" indent="-313052" lvl="1">
                        <a:lnSpc>
                          <a:spcPts val="4059"/>
                        </a:lnSpc>
                        <a:buFont typeface="Arial"/>
                        <a:buChar char="•"/>
                        <a:defRPr/>
                      </a:pPr>
                      <a:r>
                        <a:rPr lang="en-US" b="true" sz="2899">
                          <a:solidFill>
                            <a:srgbClr val="000000"/>
                          </a:solidFill>
                          <a:latin typeface="29LT Zarid Display Bold"/>
                          <a:ea typeface="29LT Zarid Display Bold"/>
                          <a:cs typeface="29LT Zarid Display Bold"/>
                          <a:sym typeface="29LT Zarid Display Bold"/>
                        </a:rPr>
                        <a:t>Le donateur peut consulter des autres comptes</a:t>
                      </a:r>
                      <a:r>
                        <a:rPr lang="en-US" b="true" sz="2899">
                          <a:solidFill>
                            <a:srgbClr val="000000"/>
                          </a:solidFill>
                          <a:latin typeface="29LT Zarid Display Bold"/>
                          <a:ea typeface="29LT Zarid Display Bold"/>
                          <a:cs typeface="29LT Zarid Display Bold"/>
                          <a:sym typeface="29LT Zarid Display Bold"/>
                        </a:rPr>
                        <a:t> </a:t>
                      </a:r>
                      <a:endParaRPr lang="en-US" sz="1100"/>
                    </a:p>
                    <a:p>
                      <a:pPr algn="l" marL="626104" indent="-313052" lvl="1">
                        <a:lnSpc>
                          <a:spcPts val="4059"/>
                        </a:lnSpc>
                        <a:buFont typeface="Arial"/>
                        <a:buChar char="•"/>
                      </a:pPr>
                      <a:r>
                        <a:rPr lang="en-US" b="true" sz="2899">
                          <a:solidFill>
                            <a:srgbClr val="000000"/>
                          </a:solidFill>
                          <a:latin typeface="29LT Zarid Display Bold"/>
                          <a:ea typeface="29LT Zarid Display Bold"/>
                          <a:cs typeface="29LT Zarid Display Bold"/>
                          <a:sym typeface="29LT Zarid Display Bold"/>
                        </a:rPr>
                        <a:t>Le donateur peut contacter l'administrateur </a:t>
                      </a:r>
                    </a:p>
                    <a:p>
                      <a:pPr algn="l" marL="626104" indent="-313052" lvl="1">
                        <a:lnSpc>
                          <a:spcPts val="4059"/>
                        </a:lnSpc>
                        <a:buFont typeface="Arial"/>
                        <a:buChar char="•"/>
                      </a:pPr>
                      <a:r>
                        <a:rPr lang="en-US" b="true" sz="2899">
                          <a:solidFill>
                            <a:srgbClr val="000000"/>
                          </a:solidFill>
                          <a:latin typeface="29LT Zarid Display Bold"/>
                          <a:ea typeface="29LT Zarid Display Bold"/>
                          <a:cs typeface="29LT Zarid Display Bold"/>
                          <a:sym typeface="29LT Zarid Display Bold"/>
                        </a:rPr>
                        <a:t>Annuler ou modifier des dons</a:t>
                      </a:r>
                    </a:p>
                    <a:p>
                      <a:pPr algn="l">
                        <a:lnSpc>
                          <a:spcPts val="363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747194">
                <a:tc>
                  <a:txBody>
                    <a:bodyPr anchor="t" rtlCol="false"/>
                    <a:lstStyle/>
                    <a:p>
                      <a:pPr algn="ctr">
                        <a:lnSpc>
                          <a:spcPts val="4199"/>
                        </a:lnSpc>
                        <a:defRPr/>
                      </a:pPr>
                      <a:r>
                        <a:rPr lang="en-US" sz="2999" b="true">
                          <a:solidFill>
                            <a:srgbClr val="000000"/>
                          </a:solidFill>
                          <a:latin typeface="29LT Zarid Display Bold"/>
                          <a:ea typeface="29LT Zarid Display Bold"/>
                          <a:cs typeface="29LT Zarid Display Bold"/>
                          <a:sym typeface="29LT Zarid Display Bold"/>
                        </a:rPr>
                        <a:t>Gérer donation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059"/>
                        </a:lnSpc>
                        <a:defRPr/>
                      </a:pPr>
                      <a:endParaRPr lang="en-US" sz="1100"/>
                    </a:p>
                    <a:p>
                      <a:pPr algn="l" marL="626104" indent="-313052" lvl="1">
                        <a:lnSpc>
                          <a:spcPts val="4059"/>
                        </a:lnSpc>
                        <a:buFont typeface="Arial"/>
                        <a:buChar char="•"/>
                      </a:pPr>
                      <a:r>
                        <a:rPr lang="en-US" b="true" sz="2899">
                          <a:solidFill>
                            <a:srgbClr val="000000"/>
                          </a:solidFill>
                          <a:latin typeface="29LT Zarid Display Bold"/>
                          <a:ea typeface="29LT Zarid Display Bold"/>
                          <a:cs typeface="29LT Zarid Display Bold"/>
                          <a:sym typeface="29LT Zarid Display Bold"/>
                        </a:rPr>
                        <a:t>Recevoir des reçus de dons</a:t>
                      </a:r>
                    </a:p>
                    <a:p>
                      <a:pPr algn="l" marL="647694" indent="-323847" lvl="1">
                        <a:lnSpc>
                          <a:spcPts val="4199"/>
                        </a:lnSpc>
                        <a:buFont typeface="Arial"/>
                        <a:buChar char="•"/>
                      </a:pPr>
                      <a:r>
                        <a:rPr lang="en-US" b="true" sz="2999">
                          <a:solidFill>
                            <a:srgbClr val="000000"/>
                          </a:solidFill>
                          <a:latin typeface="29LT Zarid Display Bold"/>
                          <a:ea typeface="29LT Zarid Display Bold"/>
                          <a:cs typeface="29LT Zarid Display Bold"/>
                          <a:sym typeface="29LT Zarid Display Bold"/>
                        </a:rPr>
                        <a:t>Recevoir des notifications sur l'utilisation des dons</a:t>
                      </a:r>
                    </a:p>
                    <a:p>
                      <a:pPr algn="l" marL="647694" indent="-323847" lvl="1">
                        <a:lnSpc>
                          <a:spcPts val="4199"/>
                        </a:lnSpc>
                        <a:buFont typeface="Arial"/>
                        <a:buChar char="•"/>
                      </a:pPr>
                      <a:r>
                        <a:rPr lang="en-US" b="true" sz="2999">
                          <a:solidFill>
                            <a:srgbClr val="000000"/>
                          </a:solidFill>
                          <a:latin typeface="29LT Zarid Display Bold"/>
                          <a:ea typeface="29LT Zarid Display Bold"/>
                          <a:cs typeface="29LT Zarid Display Bold"/>
                          <a:sym typeface="29LT Zarid Display Bold"/>
                        </a:rPr>
                        <a:t>Faire des dons uniques ou récurrents à différentes causes ou organisations.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11271172" y="-391257"/>
            <a:ext cx="7315200" cy="1106424"/>
          </a:xfrm>
          <a:custGeom>
            <a:avLst/>
            <a:gdLst/>
            <a:ahLst/>
            <a:cxnLst/>
            <a:rect r="r" b="b" t="t" l="l"/>
            <a:pathLst>
              <a:path h="1106424" w="7315200">
                <a:moveTo>
                  <a:pt x="0" y="0"/>
                </a:moveTo>
                <a:lnTo>
                  <a:pt x="7315200" y="0"/>
                </a:lnTo>
                <a:lnTo>
                  <a:pt x="7315200" y="1106424"/>
                </a:lnTo>
                <a:lnTo>
                  <a:pt x="0" y="11064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2677896" y="1626219"/>
            <a:ext cx="2250877"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Moyenne</a:t>
            </a:r>
          </a:p>
        </p:txBody>
      </p:sp>
      <p:sp>
        <p:nvSpPr>
          <p:cNvPr name="TextBox 5" id="5"/>
          <p:cNvSpPr txBox="true"/>
          <p:nvPr/>
        </p:nvSpPr>
        <p:spPr>
          <a:xfrm rot="0">
            <a:off x="12715207" y="2527660"/>
            <a:ext cx="2250877"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Moyenne</a:t>
            </a:r>
          </a:p>
        </p:txBody>
      </p:sp>
      <p:sp>
        <p:nvSpPr>
          <p:cNvPr name="TextBox 6" id="6"/>
          <p:cNvSpPr txBox="true"/>
          <p:nvPr/>
        </p:nvSpPr>
        <p:spPr>
          <a:xfrm rot="0">
            <a:off x="12922822" y="3429102"/>
            <a:ext cx="1822400"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Elevée</a:t>
            </a:r>
          </a:p>
        </p:txBody>
      </p:sp>
      <p:sp>
        <p:nvSpPr>
          <p:cNvPr name="TextBox 7" id="7"/>
          <p:cNvSpPr txBox="true"/>
          <p:nvPr/>
        </p:nvSpPr>
        <p:spPr>
          <a:xfrm rot="0">
            <a:off x="12677896" y="5475316"/>
            <a:ext cx="1822400"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Elevée</a:t>
            </a:r>
          </a:p>
        </p:txBody>
      </p:sp>
      <p:sp>
        <p:nvSpPr>
          <p:cNvPr name="TextBox 8" id="8"/>
          <p:cNvSpPr txBox="true"/>
          <p:nvPr/>
        </p:nvSpPr>
        <p:spPr>
          <a:xfrm rot="0">
            <a:off x="12677896" y="6067425"/>
            <a:ext cx="1822400"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Elevée</a:t>
            </a:r>
          </a:p>
        </p:txBody>
      </p:sp>
      <p:sp>
        <p:nvSpPr>
          <p:cNvPr name="TextBox 9" id="9"/>
          <p:cNvSpPr txBox="true"/>
          <p:nvPr/>
        </p:nvSpPr>
        <p:spPr>
          <a:xfrm rot="0">
            <a:off x="12715207" y="6827867"/>
            <a:ext cx="2250877" cy="552450"/>
          </a:xfrm>
          <a:prstGeom prst="rect">
            <a:avLst/>
          </a:prstGeom>
        </p:spPr>
        <p:txBody>
          <a:bodyPr anchor="t" rtlCol="false" tIns="0" lIns="0" bIns="0" rIns="0">
            <a:spAutoFit/>
          </a:bodyPr>
          <a:lstStyle/>
          <a:p>
            <a:pPr algn="l" marL="647695" indent="-323848" lvl="1">
              <a:lnSpc>
                <a:spcPts val="3899"/>
              </a:lnSpc>
              <a:buFont typeface="Arial"/>
              <a:buChar char="•"/>
            </a:pPr>
            <a:r>
              <a:rPr lang="en-US" b="true" sz="2999" spc="293">
                <a:solidFill>
                  <a:srgbClr val="000000"/>
                </a:solidFill>
                <a:latin typeface="29LT Zarid Display Bold"/>
                <a:ea typeface="29LT Zarid Display Bold"/>
                <a:cs typeface="29LT Zarid Display Bold"/>
                <a:sym typeface="29LT Zarid Display Bold"/>
              </a:rPr>
              <a:t>Moyenne</a:t>
            </a:r>
          </a:p>
        </p:txBody>
      </p:sp>
      <p:sp>
        <p:nvSpPr>
          <p:cNvPr name="TextBox 10" id="10"/>
          <p:cNvSpPr txBox="true"/>
          <p:nvPr/>
        </p:nvSpPr>
        <p:spPr>
          <a:xfrm rot="0">
            <a:off x="7478049" y="9134475"/>
            <a:ext cx="4037326" cy="616169"/>
          </a:xfrm>
          <a:prstGeom prst="rect">
            <a:avLst/>
          </a:prstGeom>
        </p:spPr>
        <p:txBody>
          <a:bodyPr anchor="t" rtlCol="false" tIns="0" lIns="0" bIns="0" rIns="0">
            <a:spAutoFit/>
          </a:bodyPr>
          <a:lstStyle/>
          <a:p>
            <a:pPr algn="ctr">
              <a:lnSpc>
                <a:spcPts val="4202"/>
              </a:lnSpc>
              <a:spcBef>
                <a:spcPct val="0"/>
              </a:spcBef>
            </a:pPr>
            <a:r>
              <a:rPr lang="en-US" sz="3232" spc="316">
                <a:solidFill>
                  <a:srgbClr val="000000"/>
                </a:solidFill>
                <a:latin typeface="29LT Zarid Display"/>
                <a:ea typeface="29LT Zarid Display"/>
                <a:cs typeface="29LT Zarid Display"/>
                <a:sym typeface="29LT Zarid Display"/>
              </a:rPr>
              <a:t>Product backlog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DAFeHXbGQpM</dc:identifier>
  <dcterms:modified xsi:type="dcterms:W3CDTF">2011-08-01T06:04:30Z</dcterms:modified>
  <cp:revision>1</cp:revision>
  <dc:title>AIDNET</dc:title>
</cp:coreProperties>
</file>