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b8ed53e2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b8ed53e2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8c1997cb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8c1997cb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8c1997cbfd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8c1997cbfd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a7ad152b8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a7ad152b8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ctrTitle"/>
          </p:nvPr>
        </p:nvSpPr>
        <p:spPr>
          <a:xfrm>
            <a:off x="200200" y="172450"/>
            <a:ext cx="4599600" cy="32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Programmation Système 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Réseaux sous Unix</a:t>
            </a:r>
            <a:endParaRPr/>
          </a:p>
        </p:txBody>
      </p:sp>
      <p:sp>
        <p:nvSpPr>
          <p:cNvPr id="474" name="Google Shape;474;p25"/>
          <p:cNvSpPr txBox="1"/>
          <p:nvPr>
            <p:ph idx="1" type="subTitle"/>
          </p:nvPr>
        </p:nvSpPr>
        <p:spPr>
          <a:xfrm>
            <a:off x="720000" y="3387625"/>
            <a:ext cx="27804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Travail Realisé par 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said Joumene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Beyrem Malek</a:t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5046155" y="1396443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8" name="Google Shape;6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300" y="2240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172" y="2829897"/>
            <a:ext cx="2488075" cy="24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6"/>
          <p:cNvSpPr txBox="1"/>
          <p:nvPr>
            <p:ph type="title"/>
          </p:nvPr>
        </p:nvSpPr>
        <p:spPr>
          <a:xfrm>
            <a:off x="5607860" y="1133046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Partie </a:t>
            </a:r>
            <a:r>
              <a:rPr lang="en"/>
              <a:t>TCP</a:t>
            </a:r>
            <a:endParaRPr/>
          </a:p>
        </p:txBody>
      </p:sp>
      <p:sp>
        <p:nvSpPr>
          <p:cNvPr id="665" name="Google Shape;665;p26"/>
          <p:cNvSpPr txBox="1"/>
          <p:nvPr>
            <p:ph idx="3" type="title"/>
          </p:nvPr>
        </p:nvSpPr>
        <p:spPr>
          <a:xfrm>
            <a:off x="1390860" y="115338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Partie </a:t>
            </a:r>
            <a:r>
              <a:rPr lang="en"/>
              <a:t>UDP</a:t>
            </a:r>
            <a:endParaRPr/>
          </a:p>
        </p:txBody>
      </p:sp>
      <p:sp>
        <p:nvSpPr>
          <p:cNvPr id="666" name="Google Shape;666;p26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 général</a:t>
            </a:r>
            <a:endParaRPr/>
          </a:p>
        </p:txBody>
      </p:sp>
      <p:grpSp>
        <p:nvGrpSpPr>
          <p:cNvPr id="667" name="Google Shape;667;p26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668" name="Google Shape;668;p26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26"/>
          <p:cNvSpPr txBox="1"/>
          <p:nvPr/>
        </p:nvSpPr>
        <p:spPr>
          <a:xfrm>
            <a:off x="1418575" y="2672927"/>
            <a:ext cx="23079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client envoi un entier aléatoire n au serveur et le Serveur renvoi n entier triés au client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26"/>
          <p:cNvSpPr txBox="1"/>
          <p:nvPr/>
        </p:nvSpPr>
        <p:spPr>
          <a:xfrm>
            <a:off x="1418575" y="17258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 simple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26"/>
          <p:cNvSpPr/>
          <p:nvPr/>
        </p:nvSpPr>
        <p:spPr>
          <a:xfrm>
            <a:off x="1084700" y="282182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26"/>
          <p:cNvSpPr/>
          <p:nvPr/>
        </p:nvSpPr>
        <p:spPr>
          <a:xfrm>
            <a:off x="1084700" y="187255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26"/>
          <p:cNvSpPr txBox="1"/>
          <p:nvPr/>
        </p:nvSpPr>
        <p:spPr>
          <a:xfrm>
            <a:off x="5652311" y="3620225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Gestion d'accès multiple.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26"/>
          <p:cNvSpPr txBox="1"/>
          <p:nvPr/>
        </p:nvSpPr>
        <p:spPr>
          <a:xfrm>
            <a:off x="5652300" y="2672923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Presentation de plusieur services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26"/>
          <p:cNvSpPr txBox="1"/>
          <p:nvPr/>
        </p:nvSpPr>
        <p:spPr>
          <a:xfrm>
            <a:off x="5652300" y="17954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 sécurisée, authentification utilisateur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26"/>
          <p:cNvSpPr/>
          <p:nvPr/>
        </p:nvSpPr>
        <p:spPr>
          <a:xfrm>
            <a:off x="5318425" y="2822053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2" name="Google Shape;682;p26"/>
          <p:cNvSpPr/>
          <p:nvPr/>
        </p:nvSpPr>
        <p:spPr>
          <a:xfrm>
            <a:off x="5318425" y="3771331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3" name="Google Shape;683;p26"/>
          <p:cNvSpPr/>
          <p:nvPr/>
        </p:nvSpPr>
        <p:spPr>
          <a:xfrm>
            <a:off x="5318425" y="1872775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7"/>
          <p:cNvSpPr txBox="1"/>
          <p:nvPr>
            <p:ph type="title"/>
          </p:nvPr>
        </p:nvSpPr>
        <p:spPr>
          <a:xfrm>
            <a:off x="318975" y="0"/>
            <a:ext cx="34290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UDP</a:t>
            </a:r>
            <a:endParaRPr/>
          </a:p>
        </p:txBody>
      </p:sp>
      <p:grpSp>
        <p:nvGrpSpPr>
          <p:cNvPr id="689" name="Google Shape;689;p2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90" name="Google Shape;690;p2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27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696" name="Google Shape;696;p2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1" name="Google Shape;7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25" y="2196925"/>
            <a:ext cx="4475900" cy="13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100" y="2412338"/>
            <a:ext cx="3666625" cy="1235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3" name="Google Shape;703;p27"/>
          <p:cNvGrpSpPr/>
          <p:nvPr/>
        </p:nvGrpSpPr>
        <p:grpSpPr>
          <a:xfrm>
            <a:off x="4737425" y="1452625"/>
            <a:ext cx="95400" cy="3116250"/>
            <a:chOff x="4524300" y="1013625"/>
            <a:chExt cx="95400" cy="3116250"/>
          </a:xfrm>
        </p:grpSpPr>
        <p:sp>
          <p:nvSpPr>
            <p:cNvPr id="704" name="Google Shape;704;p2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27"/>
          <p:cNvSpPr/>
          <p:nvPr/>
        </p:nvSpPr>
        <p:spPr>
          <a:xfrm>
            <a:off x="79300" y="2319775"/>
            <a:ext cx="456000" cy="2739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1" name="Google Shape;711;p27"/>
          <p:cNvCxnSpPr/>
          <p:nvPr/>
        </p:nvCxnSpPr>
        <p:spPr>
          <a:xfrm flipH="1" rot="10800000">
            <a:off x="614475" y="2196925"/>
            <a:ext cx="1218900" cy="99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12" name="Google Shape;712;p27"/>
          <p:cNvSpPr txBox="1"/>
          <p:nvPr/>
        </p:nvSpPr>
        <p:spPr>
          <a:xfrm>
            <a:off x="1833375" y="1895425"/>
            <a:ext cx="1764000" cy="400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Envoi d'un entier (n) au serveur.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27"/>
          <p:cNvSpPr/>
          <p:nvPr/>
        </p:nvSpPr>
        <p:spPr>
          <a:xfrm>
            <a:off x="208150" y="2692625"/>
            <a:ext cx="1984500" cy="6138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27"/>
          <p:cNvSpPr txBox="1"/>
          <p:nvPr/>
        </p:nvSpPr>
        <p:spPr>
          <a:xfrm>
            <a:off x="318400" y="4069550"/>
            <a:ext cx="1764000" cy="400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 client reçoit  n nombres triés du serveur 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5" name="Google Shape;715;p27"/>
          <p:cNvCxnSpPr/>
          <p:nvPr/>
        </p:nvCxnSpPr>
        <p:spPr>
          <a:xfrm flipH="1">
            <a:off x="921775" y="3356625"/>
            <a:ext cx="69300" cy="693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6" name="Google Shape;716;p27"/>
          <p:cNvSpPr txBox="1"/>
          <p:nvPr/>
        </p:nvSpPr>
        <p:spPr>
          <a:xfrm>
            <a:off x="5604375" y="1714088"/>
            <a:ext cx="1764000" cy="400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 serveur reçoit  un entier n du client 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7" name="Google Shape;717;p27"/>
          <p:cNvCxnSpPr/>
          <p:nvPr/>
        </p:nvCxnSpPr>
        <p:spPr>
          <a:xfrm flipH="1">
            <a:off x="6091675" y="2104963"/>
            <a:ext cx="647400" cy="604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8" name="Google Shape;718;p27"/>
          <p:cNvSpPr/>
          <p:nvPr/>
        </p:nvSpPr>
        <p:spPr>
          <a:xfrm>
            <a:off x="5148375" y="2709488"/>
            <a:ext cx="1273500" cy="188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27"/>
          <p:cNvSpPr txBox="1"/>
          <p:nvPr>
            <p:ph type="title"/>
          </p:nvPr>
        </p:nvSpPr>
        <p:spPr>
          <a:xfrm>
            <a:off x="6334675" y="1031950"/>
            <a:ext cx="1218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Serveur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20" name="Google Shape;720;p27"/>
          <p:cNvSpPr txBox="1"/>
          <p:nvPr>
            <p:ph type="title"/>
          </p:nvPr>
        </p:nvSpPr>
        <p:spPr>
          <a:xfrm>
            <a:off x="1789575" y="1031950"/>
            <a:ext cx="1591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Client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8"/>
          <p:cNvSpPr txBox="1"/>
          <p:nvPr>
            <p:ph type="title"/>
          </p:nvPr>
        </p:nvSpPr>
        <p:spPr>
          <a:xfrm>
            <a:off x="102950" y="184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TCP</a:t>
            </a:r>
            <a:endParaRPr/>
          </a:p>
        </p:txBody>
      </p:sp>
      <p:pic>
        <p:nvPicPr>
          <p:cNvPr id="726" name="Google Shape;7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2" y="1358475"/>
            <a:ext cx="9157212" cy="291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7" name="Google Shape;727;p28"/>
          <p:cNvCxnSpPr>
            <a:stCxn id="728" idx="2"/>
            <a:endCxn id="729" idx="0"/>
          </p:cNvCxnSpPr>
          <p:nvPr/>
        </p:nvCxnSpPr>
        <p:spPr>
          <a:xfrm>
            <a:off x="801950" y="2965713"/>
            <a:ext cx="142500" cy="459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30" name="Google Shape;730;p28"/>
          <p:cNvCxnSpPr>
            <a:stCxn id="731" idx="2"/>
          </p:cNvCxnSpPr>
          <p:nvPr/>
        </p:nvCxnSpPr>
        <p:spPr>
          <a:xfrm flipH="1">
            <a:off x="1450100" y="1216050"/>
            <a:ext cx="890700" cy="266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31" name="Google Shape;731;p28"/>
          <p:cNvSpPr txBox="1"/>
          <p:nvPr>
            <p:ph idx="4294967295" type="subTitle"/>
          </p:nvPr>
        </p:nvSpPr>
        <p:spPr>
          <a:xfrm>
            <a:off x="884000" y="826350"/>
            <a:ext cx="2913600" cy="3897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Communication sécurisée: 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2" name="Google Shape;732;p28"/>
          <p:cNvSpPr txBox="1"/>
          <p:nvPr>
            <p:ph idx="4294967295" type="subTitle"/>
          </p:nvPr>
        </p:nvSpPr>
        <p:spPr>
          <a:xfrm>
            <a:off x="6124250" y="4271575"/>
            <a:ext cx="1682700" cy="798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gestion d'accès multiple </a:t>
            </a:r>
            <a:endParaRPr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8" name="Google Shape;728;p28"/>
          <p:cNvSpPr/>
          <p:nvPr/>
        </p:nvSpPr>
        <p:spPr>
          <a:xfrm>
            <a:off x="56000" y="1941813"/>
            <a:ext cx="1491900" cy="10239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28"/>
          <p:cNvSpPr/>
          <p:nvPr/>
        </p:nvSpPr>
        <p:spPr>
          <a:xfrm>
            <a:off x="56000" y="1535925"/>
            <a:ext cx="1900200" cy="3897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28"/>
          <p:cNvSpPr txBox="1"/>
          <p:nvPr>
            <p:ph idx="4294967295" type="subTitle"/>
          </p:nvPr>
        </p:nvSpPr>
        <p:spPr>
          <a:xfrm>
            <a:off x="102950" y="3424795"/>
            <a:ext cx="1682700" cy="10239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Menu interactif proposant divers services,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4" name="Google Shape;734;p28"/>
          <p:cNvSpPr/>
          <p:nvPr/>
        </p:nvSpPr>
        <p:spPr>
          <a:xfrm>
            <a:off x="1865150" y="4004875"/>
            <a:ext cx="2993100" cy="266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5" name="Google Shape;735;p28"/>
          <p:cNvCxnSpPr>
            <a:stCxn id="734" idx="3"/>
            <a:endCxn id="732" idx="1"/>
          </p:cNvCxnSpPr>
          <p:nvPr/>
        </p:nvCxnSpPr>
        <p:spPr>
          <a:xfrm>
            <a:off x="4858250" y="4138225"/>
            <a:ext cx="1266000" cy="532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6" name="Google Shape;736;p28"/>
          <p:cNvCxnSpPr>
            <a:stCxn id="732" idx="0"/>
            <a:endCxn id="737" idx="2"/>
          </p:cNvCxnSpPr>
          <p:nvPr/>
        </p:nvCxnSpPr>
        <p:spPr>
          <a:xfrm flipH="1" rot="10800000">
            <a:off x="6965600" y="1996075"/>
            <a:ext cx="1403100" cy="2275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7" name="Google Shape;737;p28"/>
          <p:cNvSpPr/>
          <p:nvPr/>
        </p:nvSpPr>
        <p:spPr>
          <a:xfrm>
            <a:off x="7593350" y="1358475"/>
            <a:ext cx="1550700" cy="637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Client 2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28"/>
          <p:cNvSpPr/>
          <p:nvPr/>
        </p:nvSpPr>
        <p:spPr>
          <a:xfrm>
            <a:off x="2646000" y="1358475"/>
            <a:ext cx="1900200" cy="637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Client 1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9" name="Google Shape;739;p28"/>
          <p:cNvCxnSpPr>
            <a:stCxn id="732" idx="0"/>
            <a:endCxn id="738" idx="2"/>
          </p:cNvCxnSpPr>
          <p:nvPr/>
        </p:nvCxnSpPr>
        <p:spPr>
          <a:xfrm rot="10800000">
            <a:off x="3596000" y="1996075"/>
            <a:ext cx="3369600" cy="2275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525" y="964000"/>
            <a:ext cx="9314650" cy="37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29"/>
          <p:cNvSpPr/>
          <p:nvPr/>
        </p:nvSpPr>
        <p:spPr>
          <a:xfrm>
            <a:off x="-118125" y="2380318"/>
            <a:ext cx="1491900" cy="454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29"/>
          <p:cNvSpPr txBox="1"/>
          <p:nvPr>
            <p:ph idx="4294967295" type="subTitle"/>
          </p:nvPr>
        </p:nvSpPr>
        <p:spPr>
          <a:xfrm>
            <a:off x="712550" y="3678550"/>
            <a:ext cx="3082200" cy="7986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Service1 : “Envoie de la date complete” </a:t>
            </a:r>
            <a:endParaRPr sz="15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Invoqué par </a:t>
            </a:r>
            <a:r>
              <a:rPr lang="en" sz="1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client 1</a:t>
            </a:r>
            <a:endParaRPr sz="15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7" name="Google Shape;747;p29"/>
          <p:cNvSpPr txBox="1"/>
          <p:nvPr>
            <p:ph idx="4294967295" type="subTitle"/>
          </p:nvPr>
        </p:nvSpPr>
        <p:spPr>
          <a:xfrm>
            <a:off x="6529950" y="2723400"/>
            <a:ext cx="2521800" cy="9552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Service2 : “Envoie de la liste des fichier d’une repertoire”</a:t>
            </a:r>
            <a:endParaRPr sz="15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Invoqué par client 2</a:t>
            </a:r>
            <a:endParaRPr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8" name="Google Shape;748;p29"/>
          <p:cNvSpPr/>
          <p:nvPr/>
        </p:nvSpPr>
        <p:spPr>
          <a:xfrm>
            <a:off x="4438900" y="2459625"/>
            <a:ext cx="1491900" cy="1152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9" name="Google Shape;749;p29"/>
          <p:cNvCxnSpPr>
            <a:endCxn id="747" idx="1"/>
          </p:cNvCxnSpPr>
          <p:nvPr/>
        </p:nvCxnSpPr>
        <p:spPr>
          <a:xfrm>
            <a:off x="5945250" y="2796600"/>
            <a:ext cx="584700" cy="40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50" name="Google Shape;750;p29"/>
          <p:cNvCxnSpPr>
            <a:stCxn id="745" idx="3"/>
            <a:endCxn id="746" idx="0"/>
          </p:cNvCxnSpPr>
          <p:nvPr/>
        </p:nvCxnSpPr>
        <p:spPr>
          <a:xfrm>
            <a:off x="1373775" y="2607568"/>
            <a:ext cx="879900" cy="1071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51" name="Google Shape;751;p29"/>
          <p:cNvSpPr txBox="1"/>
          <p:nvPr>
            <p:ph idx="4294967295" type="subTitle"/>
          </p:nvPr>
        </p:nvSpPr>
        <p:spPr>
          <a:xfrm>
            <a:off x="6014625" y="1962913"/>
            <a:ext cx="1962300" cy="29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  <a:highlight>
                  <a:srgbClr val="343541"/>
                </a:highlight>
              </a:rPr>
              <a:t>répertoire courant</a:t>
            </a:r>
            <a:endParaRPr sz="18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2" name="Google Shape;752;p29"/>
          <p:cNvSpPr/>
          <p:nvPr/>
        </p:nvSpPr>
        <p:spPr>
          <a:xfrm>
            <a:off x="5737125" y="2558725"/>
            <a:ext cx="118800" cy="1647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3" name="Google Shape;753;p29"/>
          <p:cNvCxnSpPr/>
          <p:nvPr/>
        </p:nvCxnSpPr>
        <p:spPr>
          <a:xfrm flipH="1" rot="10800000">
            <a:off x="5855925" y="2215463"/>
            <a:ext cx="549900" cy="392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54" name="Google Shape;754;p29"/>
          <p:cNvSpPr txBox="1"/>
          <p:nvPr>
            <p:ph type="title"/>
          </p:nvPr>
        </p:nvSpPr>
        <p:spPr>
          <a:xfrm>
            <a:off x="102950" y="184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Invocation de 2 services par 2 clients differents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