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3" r:id="rId3"/>
    <p:sldId id="277" r:id="rId4"/>
    <p:sldId id="257" r:id="rId5"/>
    <p:sldId id="278" r:id="rId6"/>
    <p:sldId id="258" r:id="rId7"/>
    <p:sldId id="275" r:id="rId8"/>
    <p:sldId id="279" r:id="rId9"/>
    <p:sldId id="281" r:id="rId10"/>
    <p:sldId id="280" r:id="rId11"/>
    <p:sldId id="283" r:id="rId12"/>
    <p:sldId id="263" r:id="rId13"/>
    <p:sldId id="286" r:id="rId14"/>
    <p:sldId id="284" r:id="rId15"/>
    <p:sldId id="266" r:id="rId16"/>
    <p:sldId id="287" r:id="rId17"/>
    <p:sldId id="288" r:id="rId18"/>
    <p:sldId id="291" r:id="rId19"/>
    <p:sldId id="292" r:id="rId20"/>
    <p:sldId id="293" r:id="rId21"/>
    <p:sldId id="295" r:id="rId22"/>
    <p:sldId id="296" r:id="rId23"/>
    <p:sldId id="297" r:id="rId24"/>
    <p:sldId id="300" r:id="rId25"/>
    <p:sldId id="298" r:id="rId26"/>
    <p:sldId id="272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13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1.q4cdn.com/692158879/files/doc_library/file/2019-state-of-women-owned-businesses-report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cagotribune.com/coronavirus/ct-coronavirus-potbelly-returns-ppp-loan-20200425-2usglsmb3ngujh2t7uk6dzxv5u-sto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1992FBD0-67D5-4A7A-9B71-9A84F02AE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1" r="1036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D4E99-1FAC-45FA-865C-79DBF61E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Capstone 3 - PPP Loans 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13E1D-54F0-443E-B5BA-67F43A2E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Joun Bae</a:t>
            </a:r>
          </a:p>
          <a:p>
            <a:r>
              <a:rPr lang="en-US" sz="2000" dirty="0"/>
              <a:t>April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9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A72-0070-4848-9C45-74A8D9A8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Only 1.4% of loans were greater than $1M USD, however they made up 30.7% of total loan amount. 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E6802D1-4F7C-44FB-A05A-8CB13D47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915" y="2167694"/>
            <a:ext cx="4255544" cy="44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BEE854-9344-4FAE-85A1-B12F7FBAF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41" y="2167694"/>
            <a:ext cx="4255544" cy="44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154-82A2-4001-802C-4B7F2B48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#2. How much relief is going to larger payroll costs vs. smaller?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6DF76-9020-46B8-BF24-8EA37E0F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648" y="2153930"/>
            <a:ext cx="4937760" cy="36941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Context: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Business owners should calculate PPP loan amount as 2.5 months of payroll cost. Payroll includes wages, health insurance, 401k, </a:t>
            </a:r>
            <a:r>
              <a:rPr lang="en-US" sz="1400" dirty="0" err="1"/>
              <a:t>etc</a:t>
            </a:r>
            <a:r>
              <a:rPr lang="en-US" sz="1400" dirty="0"/>
              <a:t>*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max wage amount per employee should be capped at $100k annualized*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We can look at annualized payroll per loan to see how much relief is going to larger payroll costs vs. smaller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*Source: https://www.sba.gov/sites/default/files/2021-03/HowtoCalculateFirstDrawLoanAmountsFAQs-3.12.21-508.pdf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96A7-8865-4F0F-9E6D-A92BBA99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376" y="2153930"/>
            <a:ext cx="4937760" cy="36941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Normalize payroll per loan by following equation: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(</a:t>
            </a:r>
            <a:r>
              <a:rPr lang="en-US" sz="1400" dirty="0" err="1"/>
              <a:t>CurrentApprovalAmount</a:t>
            </a:r>
            <a:r>
              <a:rPr lang="en-US" sz="1400" dirty="0"/>
              <a:t> / 2.5 x 12) / </a:t>
            </a:r>
            <a:r>
              <a:rPr lang="en-US" sz="1400" dirty="0" err="1"/>
              <a:t>JobsReported</a:t>
            </a:r>
            <a:r>
              <a:rPr lang="en-US" sz="1400" dirty="0"/>
              <a:t> = Annualized Avg Payroll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This will show how much relief was spent per job.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following brackets: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0-39k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40-79k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80-99k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&gt;100k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 matplotlib </a:t>
            </a:r>
            <a:r>
              <a:rPr lang="en-US" sz="1400" dirty="0" err="1"/>
              <a:t>pyplot</a:t>
            </a:r>
            <a:r>
              <a:rPr lang="en-US" sz="1400" dirty="0"/>
              <a:t> pie function to create pie chart visualization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112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CF72-6040-4B71-8D68-F69AF9B1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9% of loans went to businesses where annualized payroll per employee was +$100k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592BFE1-009C-490C-A772-E325F4E3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35" y="2193203"/>
            <a:ext cx="4276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53FCCE9-5B08-4A9F-98B8-8BB6ABD2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56" y="2193203"/>
            <a:ext cx="4276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1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904F-9B12-40A3-AB50-948DA06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17.4k loans, or 5.1B dollars were given </a:t>
            </a:r>
            <a:r>
              <a:rPr lang="en-US" dirty="0"/>
              <a:t>to companies with </a:t>
            </a:r>
            <a:r>
              <a:rPr lang="en-US" sz="3200" dirty="0"/>
              <a:t>annualized avg payroll &gt;$</a:t>
            </a:r>
            <a:r>
              <a:rPr lang="en-US" dirty="0"/>
              <a:t>2</a:t>
            </a:r>
            <a:r>
              <a:rPr lang="en-US" sz="3200" dirty="0"/>
              <a:t>00k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0376ABF-79C8-4BB3-A7E5-F52C4CF6C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5616"/>
              </p:ext>
            </p:extLst>
          </p:nvPr>
        </p:nvGraphicFramePr>
        <p:xfrm>
          <a:off x="2141935" y="2515550"/>
          <a:ext cx="7729674" cy="325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558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512552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  <a:gridCol w="2640564">
                  <a:extLst>
                    <a:ext uri="{9D8B030D-6E8A-4147-A177-3AD203B41FA5}">
                      <a16:colId xmlns:a16="http://schemas.microsoft.com/office/drawing/2014/main" val="2364896104"/>
                    </a:ext>
                  </a:extLst>
                </a:gridCol>
              </a:tblGrid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Annualized Payroll ($)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# of Loans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Loan Volume ($)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0-100k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6,864,645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 B 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58489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100-200k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231,188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200-500k</a:t>
                      </a:r>
                      <a:endParaRPr lang="en-US" sz="2400" dirty="0"/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15,404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&gt;500k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2,109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6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7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4.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53837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 Are there differences in mean loan amount by Gender?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equal for male owned businesses vs. female owned businesses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</a:t>
            </a:r>
            <a:r>
              <a:rPr lang="en-US" sz="2000" b="1" dirty="0"/>
              <a:t>not equal </a:t>
            </a:r>
            <a:r>
              <a:rPr lang="en-US" sz="2000" dirty="0"/>
              <a:t>for male owned businesses vs. female 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101568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1"/>
            <a:ext cx="9332511" cy="117957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Step 1: </a:t>
            </a:r>
            <a:r>
              <a:rPr lang="en-US" sz="1800" dirty="0"/>
              <a:t>Gather gender values available for testing: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F15B730-33C2-4D50-B70C-7C82CD3F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87709"/>
              </p:ext>
            </p:extLst>
          </p:nvPr>
        </p:nvGraphicFramePr>
        <p:xfrm>
          <a:off x="1412652" y="2678593"/>
          <a:ext cx="4683348" cy="260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125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312223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</a:tblGrid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Gender Column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# of Loans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4,826,524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58489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Owned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1,652,269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Owned</a:t>
                      </a:r>
                      <a:endParaRPr lang="en-US" sz="2400" dirty="0"/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634,552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1B6968-D8B8-4C8E-B985-678F28B8CD77}"/>
              </a:ext>
            </a:extLst>
          </p:cNvPr>
          <p:cNvSpPr txBox="1">
            <a:spLocks/>
          </p:cNvSpPr>
          <p:nvPr/>
        </p:nvSpPr>
        <p:spPr>
          <a:xfrm>
            <a:off x="483937" y="5719572"/>
            <a:ext cx="11431390" cy="11795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Note: Majority (68%) of applicants did not disclose gender, potentially leading to skewed results. E.g. One gender could be more or less likely to disclose their gender</a:t>
            </a:r>
          </a:p>
        </p:txBody>
      </p:sp>
    </p:spTree>
    <p:extLst>
      <p:ext uri="{BB962C8B-B14F-4D97-AF65-F5344CB8AC3E}">
        <p14:creationId xmlns:p14="http://schemas.microsoft.com/office/powerpoint/2010/main" val="66810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D52-38F8-4894-ACB3-CDAAFDD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CE5-7034-4539-B900-1D49B6C1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48" y="2247770"/>
            <a:ext cx="10725334" cy="369417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Step 2: </a:t>
            </a:r>
            <a:r>
              <a:rPr lang="en-US" sz="1600" dirty="0"/>
              <a:t>Analyze distribution of dependent variable (</a:t>
            </a:r>
            <a:r>
              <a:rPr lang="en-US" sz="1600" dirty="0" err="1"/>
              <a:t>i.e</a:t>
            </a:r>
            <a:r>
              <a:rPr lang="en-US" sz="1600" dirty="0"/>
              <a:t> </a:t>
            </a:r>
            <a:r>
              <a:rPr lang="en-US" sz="1600" dirty="0" err="1"/>
              <a:t>CurrentApprovalAmount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Finding: Distribution of variable is </a:t>
            </a:r>
            <a:r>
              <a:rPr lang="en-US" sz="1600" b="1" dirty="0"/>
              <a:t>not normal</a:t>
            </a:r>
          </a:p>
          <a:p>
            <a:pPr marL="0" indent="0">
              <a:buNone/>
            </a:pPr>
            <a:r>
              <a:rPr lang="en-US" sz="1600" b="1" dirty="0"/>
              <a:t>Step 3: </a:t>
            </a:r>
            <a:r>
              <a:rPr lang="en-US" sz="1600" dirty="0"/>
              <a:t>Use Log transformation to conform the data to normality*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1E4D3-A10C-4EB8-9408-7DC7C9905DDF}"/>
              </a:ext>
            </a:extLst>
          </p:cNvPr>
          <p:cNvSpPr txBox="1"/>
          <p:nvPr/>
        </p:nvSpPr>
        <p:spPr>
          <a:xfrm>
            <a:off x="945949" y="6461500"/>
            <a:ext cx="107253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*https://www.ncbi.nlm.nih.gov/pmc/articles/PMC4120293/#:~:text=The%20log%20transformation%20is%2C%20arguably,normal%20or%20near%20normal%20distribution.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A43C6-7521-4A07-AEEA-6494A455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94" y="3661410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9D54DC-B874-4DA4-8061-C7F91EAC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60" y="3661410"/>
            <a:ext cx="39052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F83762-9DF7-4C74-B044-73DCC5B6447D}"/>
              </a:ext>
            </a:extLst>
          </p:cNvPr>
          <p:cNvSpPr/>
          <p:nvPr/>
        </p:nvSpPr>
        <p:spPr>
          <a:xfrm>
            <a:off x="5664240" y="4528185"/>
            <a:ext cx="767039" cy="914400"/>
          </a:xfrm>
          <a:prstGeom prst="rightArrow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D52-38F8-4894-ACB3-CDAAFDD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CE5-7034-4539-B900-1D49B6C1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48" y="2247770"/>
            <a:ext cx="10725334" cy="36941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4: </a:t>
            </a:r>
            <a:r>
              <a:rPr lang="en-US" sz="1600" dirty="0"/>
              <a:t>Create data frames for male owned and female owned businesses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5: </a:t>
            </a:r>
            <a:r>
              <a:rPr lang="en-US" sz="1600" dirty="0"/>
              <a:t>Perform independent samples T Tests on the log transformed loan amount and calculated confidence intervals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6: </a:t>
            </a:r>
            <a:r>
              <a:rPr lang="en-US" sz="1600" dirty="0"/>
              <a:t>Transform results back to original scale by taking anti log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4E928-22A4-493D-B5A4-43D5D0F4AB09}"/>
              </a:ext>
            </a:extLst>
          </p:cNvPr>
          <p:cNvSpPr txBox="1"/>
          <p:nvPr/>
        </p:nvSpPr>
        <p:spPr>
          <a:xfrm>
            <a:off x="1115568" y="6124694"/>
            <a:ext cx="6094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Source: http://www.jerrydallal.com/LHSP/ci_logs.htm</a:t>
            </a:r>
          </a:p>
        </p:txBody>
      </p:sp>
    </p:spTree>
    <p:extLst>
      <p:ext uri="{BB962C8B-B14F-4D97-AF65-F5344CB8AC3E}">
        <p14:creationId xmlns:p14="http://schemas.microsoft.com/office/powerpoint/2010/main" val="315886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75CA-BE8B-40B5-8736-47521DD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719-21AB-40FF-9606-528FD6BB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5978"/>
            <a:ext cx="5625296" cy="3694176"/>
          </a:xfrm>
        </p:spPr>
        <p:txBody>
          <a:bodyPr/>
          <a:lstStyle/>
          <a:p>
            <a:r>
              <a:rPr lang="en-US" sz="1600" b="1" dirty="0"/>
              <a:t>Technical Explanation of Interpretation:</a:t>
            </a:r>
          </a:p>
          <a:p>
            <a:pPr lvl="1"/>
            <a:r>
              <a:rPr lang="en-US" sz="1600" dirty="0"/>
              <a:t>For log transformed data, typically data is transformed back to the original scale by taking the anti-log of the means. This results in the geometric mean, which is a good estimate of the median.</a:t>
            </a:r>
          </a:p>
          <a:p>
            <a:pPr lvl="1"/>
            <a:r>
              <a:rPr lang="en-US" sz="1600" dirty="0"/>
              <a:t>A property of the logarithm is that "the difference between logs is the log of the ratio".</a:t>
            </a:r>
          </a:p>
          <a:p>
            <a:pPr lvl="1"/>
            <a:r>
              <a:rPr lang="en-US" sz="1600" dirty="0"/>
              <a:t>Thus, when we take the anti log of the difference in mean log amounts, this translates to the "ratio of median of male loan amounts to female loan amounts.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C55B-2370-4DF4-9AD9-7E09F62BFB73}"/>
              </a:ext>
            </a:extLst>
          </p:cNvPr>
          <p:cNvSpPr txBox="1"/>
          <p:nvPr/>
        </p:nvSpPr>
        <p:spPr>
          <a:xfrm>
            <a:off x="1115568" y="612469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*Source: http://www.jerrydallal.com/LHSP/ci_logs.htm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6CCD6-6849-45DA-BA90-6ACBDDE94554}"/>
              </a:ext>
            </a:extLst>
          </p:cNvPr>
          <p:cNvSpPr txBox="1">
            <a:spLocks/>
          </p:cNvSpPr>
          <p:nvPr/>
        </p:nvSpPr>
        <p:spPr>
          <a:xfrm>
            <a:off x="812157" y="2315978"/>
            <a:ext cx="4986759" cy="175831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</a:t>
            </a:r>
          </a:p>
          <a:p>
            <a:pPr lvl="1"/>
            <a:r>
              <a:rPr lang="en-US" sz="1600" dirty="0"/>
              <a:t>The median loan amount for males is approximately </a:t>
            </a:r>
            <a:r>
              <a:rPr lang="en-US" sz="1600" b="1" dirty="0"/>
              <a:t>1.547</a:t>
            </a:r>
            <a:r>
              <a:rPr lang="en-US" sz="1600" dirty="0"/>
              <a:t> of the loan amount for women (95% confidence level with CI of 1.541 to 1.553)</a:t>
            </a:r>
          </a:p>
          <a:p>
            <a:pPr lvl="1"/>
            <a:r>
              <a:rPr lang="en-US" sz="1600" dirty="0"/>
              <a:t>Potentially due to ratio of larger companies owned by men. </a:t>
            </a:r>
          </a:p>
        </p:txBody>
      </p:sp>
    </p:spTree>
    <p:extLst>
      <p:ext uri="{BB962C8B-B14F-4D97-AF65-F5344CB8AC3E}">
        <p14:creationId xmlns:p14="http://schemas.microsoft.com/office/powerpoint/2010/main" val="35396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EBB4-B41F-4646-8A78-EC2304FF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4CB5-471A-4621-8EB6-3089615A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Research Background and Goals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Data Overview and Wrangling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Data Analysis and Insights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Hypothesis Testing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Wrap up and Recommendations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3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Are there differences in mean loan amount by Gender </a:t>
            </a:r>
            <a:r>
              <a:rPr lang="en-US" u="sng" dirty="0"/>
              <a:t>after adjusting company size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equal for male owned businesses that are small/medium/large vs. female owned businesses of the same size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</a:t>
            </a:r>
            <a:r>
              <a:rPr lang="en-US" sz="2000" b="1" dirty="0"/>
              <a:t>not equal </a:t>
            </a:r>
            <a:r>
              <a:rPr lang="en-US" sz="2000" dirty="0"/>
              <a:t>for male owned businesses that are small/medium/large vs. female owned businesses of the same size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952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0"/>
            <a:ext cx="9332511" cy="3343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1: </a:t>
            </a:r>
            <a:r>
              <a:rPr lang="en-US" sz="1800" dirty="0"/>
              <a:t>Group </a:t>
            </a:r>
            <a:r>
              <a:rPr lang="en-US" sz="1800" dirty="0" err="1"/>
              <a:t>JobsReported</a:t>
            </a:r>
            <a:r>
              <a:rPr lang="en-US" sz="1800" dirty="0"/>
              <a:t> by following brackets: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Large (100-500 employees)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Mid (10-99 employees)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Small (0-9 employees)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2: </a:t>
            </a:r>
            <a:r>
              <a:rPr lang="en-US" sz="1800" dirty="0"/>
              <a:t>Create </a:t>
            </a:r>
            <a:r>
              <a:rPr lang="en-US" sz="1800" dirty="0" err="1"/>
              <a:t>dataframes</a:t>
            </a:r>
            <a:r>
              <a:rPr lang="en-US" sz="1800" dirty="0"/>
              <a:t> for each bracket and gender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3: </a:t>
            </a:r>
            <a:r>
              <a:rPr lang="en-US" sz="1800" dirty="0"/>
              <a:t>Perform independent samples T Tests on the log transformed loan amount and calculated confidence intervals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4: </a:t>
            </a:r>
            <a:r>
              <a:rPr lang="en-US" sz="1800" dirty="0"/>
              <a:t>Results were transformed back to original scale by taking anti log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0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75CA-BE8B-40B5-8736-47521DD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C55B-2370-4DF4-9AD9-7E09F62BFB73}"/>
              </a:ext>
            </a:extLst>
          </p:cNvPr>
          <p:cNvSpPr txBox="1"/>
          <p:nvPr/>
        </p:nvSpPr>
        <p:spPr>
          <a:xfrm>
            <a:off x="1115568" y="612469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*Source: http://www.jerrydallal.com/LHSP/ci_logs.htm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6CCD6-6849-45DA-BA90-6ACBDDE94554}"/>
              </a:ext>
            </a:extLst>
          </p:cNvPr>
          <p:cNvSpPr txBox="1">
            <a:spLocks/>
          </p:cNvSpPr>
          <p:nvPr/>
        </p:nvSpPr>
        <p:spPr>
          <a:xfrm>
            <a:off x="812156" y="2315977"/>
            <a:ext cx="10843549" cy="35986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median loan amount for male owners of</a:t>
            </a:r>
            <a:r>
              <a:rPr lang="en-US" sz="2000" b="1" dirty="0"/>
              <a:t> large companies </a:t>
            </a:r>
            <a:r>
              <a:rPr lang="en-US" sz="2000" dirty="0"/>
              <a:t>is approximately </a:t>
            </a:r>
            <a:r>
              <a:rPr lang="en-US" sz="2000" b="1" dirty="0"/>
              <a:t>1.298</a:t>
            </a:r>
            <a:r>
              <a:rPr lang="en-US" sz="2000" dirty="0"/>
              <a:t> of women (95% confidence level with CI of 1.256 to 1.341)</a:t>
            </a:r>
          </a:p>
          <a:p>
            <a:r>
              <a:rPr lang="en-US" sz="2000" dirty="0"/>
              <a:t>The median loan amount for male owners of </a:t>
            </a:r>
            <a:r>
              <a:rPr lang="en-US" sz="2000" b="1" dirty="0"/>
              <a:t>mid-size companies </a:t>
            </a:r>
            <a:r>
              <a:rPr lang="en-US" sz="2000" dirty="0"/>
              <a:t>is approximately </a:t>
            </a:r>
            <a:r>
              <a:rPr lang="en-US" sz="2000" b="1" dirty="0"/>
              <a:t>1.502 </a:t>
            </a:r>
            <a:r>
              <a:rPr lang="en-US" sz="2000" dirty="0"/>
              <a:t>of women (95% confidence level with CI of 1.207 to 1.869)</a:t>
            </a:r>
          </a:p>
          <a:p>
            <a:r>
              <a:rPr lang="en-US" sz="2000" dirty="0"/>
              <a:t>The median loan amount for male owners of </a:t>
            </a:r>
            <a:r>
              <a:rPr lang="en-US" sz="2000" b="1" dirty="0"/>
              <a:t>small companies </a:t>
            </a:r>
            <a:r>
              <a:rPr lang="en-US" sz="2000" dirty="0"/>
              <a:t>is approximately </a:t>
            </a:r>
            <a:r>
              <a:rPr lang="en-US" sz="2000" b="1" dirty="0"/>
              <a:t>1.311</a:t>
            </a:r>
            <a:r>
              <a:rPr lang="en-US" sz="2000" dirty="0"/>
              <a:t> of women (95% confidence level with CI of 1.306 to 1.315)</a:t>
            </a:r>
          </a:p>
          <a:p>
            <a:endParaRPr lang="en-US" sz="2000" dirty="0"/>
          </a:p>
          <a:p>
            <a:r>
              <a:rPr lang="en-US" sz="2000" dirty="0"/>
              <a:t>At every level of company size, the median loan amount for females is lower at a significant level</a:t>
            </a:r>
          </a:p>
        </p:txBody>
      </p:sp>
    </p:spTree>
    <p:extLst>
      <p:ext uri="{BB962C8B-B14F-4D97-AF65-F5344CB8AC3E}">
        <p14:creationId xmlns:p14="http://schemas.microsoft.com/office/powerpoint/2010/main" val="153232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#3. Are there differences in % of PPP loans to women vs. total US % of women owned businesses?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Per the American Express 2019 study, </a:t>
            </a:r>
            <a:r>
              <a:rPr lang="en-US" sz="1800" u="sng" dirty="0"/>
              <a:t>37% of US firms were owned by women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% of PPP loans to female owned businesses is equal to the total % of businesses owned by women in the US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% of PPP loans to female owned businesses is </a:t>
            </a:r>
            <a:r>
              <a:rPr lang="en-US" sz="1800" b="1" dirty="0"/>
              <a:t>not equal </a:t>
            </a:r>
            <a:r>
              <a:rPr lang="en-US" sz="1800" dirty="0"/>
              <a:t>to the total % of businesses owned by women in the 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45276-6CE7-4D59-A3EF-9FFFC066955D}"/>
              </a:ext>
            </a:extLst>
          </p:cNvPr>
          <p:cNvSpPr txBox="1"/>
          <p:nvPr/>
        </p:nvSpPr>
        <p:spPr>
          <a:xfrm>
            <a:off x="1115568" y="6277530"/>
            <a:ext cx="10550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+mj-lt"/>
                <a:hlinkClick r:id="rId2"/>
              </a:rPr>
              <a:t>https://s1.q4cdn.com/692158879/files/doc_library/file/2019-state-of-women-owned-businesses-report.pdf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37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0"/>
            <a:ext cx="10164268" cy="3343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Step 1: </a:t>
            </a:r>
            <a:r>
              <a:rPr lang="en-US" sz="1800" dirty="0"/>
              <a:t>Understand % of PPP loans that went to women owned businesses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Finding: 28% of loans went to women owned businesses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Step 2: </a:t>
            </a:r>
            <a:r>
              <a:rPr lang="en-US" sz="1800" dirty="0"/>
              <a:t>Perform one sample z test to determine statistical significance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Result: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At a p-value of &lt;0.01, the proportion of women who received a PPP loan is significantly smaller than the proportion of women owned businesses in the US.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009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5. </a:t>
            </a:r>
            <a:r>
              <a:rPr lang="en-US" sz="4000" dirty="0"/>
              <a:t>Wrap up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6148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C242-4F84-41B3-81F8-EC807836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EF33-D079-45FB-9377-1CD47284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817931" cy="369417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Only </a:t>
            </a:r>
            <a:r>
              <a:rPr lang="en-US" sz="1600" b="1" dirty="0">
                <a:latin typeface="+mj-lt"/>
              </a:rPr>
              <a:t>1.4% of loans </a:t>
            </a:r>
            <a:r>
              <a:rPr lang="en-US" sz="1600" dirty="0">
                <a:latin typeface="+mj-lt"/>
              </a:rPr>
              <a:t>were greater than $1M USD, however they made up </a:t>
            </a:r>
            <a:r>
              <a:rPr lang="en-US" sz="1600" b="1" dirty="0">
                <a:latin typeface="+mj-lt"/>
              </a:rPr>
              <a:t>30.7% of total loan amount.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+mj-lt"/>
              </a:rPr>
              <a:t>9% of loans </a:t>
            </a:r>
            <a:r>
              <a:rPr lang="en-US" sz="1600" dirty="0">
                <a:latin typeface="+mj-lt"/>
              </a:rPr>
              <a:t>went to businesses where annualized payroll per employee was </a:t>
            </a:r>
            <a:r>
              <a:rPr lang="en-US" sz="1600" b="1" dirty="0">
                <a:latin typeface="+mj-lt"/>
              </a:rPr>
              <a:t>+$100k,</a:t>
            </a:r>
            <a:r>
              <a:rPr lang="en-US" sz="1600" b="1" i="0" dirty="0">
                <a:effectLst/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even though the current PPP loan application guidance is to cap wages up to 100k.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i="0" dirty="0">
                <a:effectLst/>
                <a:latin typeface="+mj-lt"/>
              </a:rPr>
              <a:t>17.5k loans </a:t>
            </a:r>
            <a:r>
              <a:rPr lang="en-US" sz="1600" b="0" i="0" dirty="0">
                <a:effectLst/>
                <a:latin typeface="+mj-lt"/>
              </a:rPr>
              <a:t>went to companies with payroll costs </a:t>
            </a:r>
            <a:r>
              <a:rPr lang="en-US" sz="1600" b="1" i="0" dirty="0">
                <a:effectLst/>
                <a:latin typeface="+mj-lt"/>
              </a:rPr>
              <a:t>&gt;200k, equating to 5.1B dollars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The median loan amount for women owned businesses were </a:t>
            </a:r>
            <a:r>
              <a:rPr lang="en-US" sz="1600" b="1" dirty="0">
                <a:latin typeface="+mj-lt"/>
              </a:rPr>
              <a:t>significantly lower </a:t>
            </a:r>
            <a:r>
              <a:rPr lang="en-US" sz="1600" dirty="0">
                <a:latin typeface="+mj-lt"/>
              </a:rPr>
              <a:t>than male owned businesses, even when adjusting for company size*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Only </a:t>
            </a:r>
            <a:r>
              <a:rPr lang="en-US" sz="1600" b="1" dirty="0">
                <a:latin typeface="+mj-lt"/>
              </a:rPr>
              <a:t>28% of loans </a:t>
            </a:r>
            <a:r>
              <a:rPr lang="en-US" sz="1600" dirty="0">
                <a:latin typeface="+mj-lt"/>
              </a:rPr>
              <a:t>went to women owned businesses, when </a:t>
            </a:r>
            <a:r>
              <a:rPr lang="en-US" sz="1600" b="1" dirty="0">
                <a:latin typeface="+mj-lt"/>
              </a:rPr>
              <a:t>37% of US firms </a:t>
            </a:r>
            <a:r>
              <a:rPr lang="en-US" sz="1600" dirty="0">
                <a:latin typeface="+mj-lt"/>
              </a:rPr>
              <a:t>are owned by women.*</a:t>
            </a:r>
          </a:p>
        </p:txBody>
      </p:sp>
    </p:spTree>
    <p:extLst>
      <p:ext uri="{BB962C8B-B14F-4D97-AF65-F5344CB8AC3E}">
        <p14:creationId xmlns:p14="http://schemas.microsoft.com/office/powerpoint/2010/main" val="121287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174949-D54F-4EBE-82A9-24FA684E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E7C0316-3CF1-4E50-B87E-025FD8C6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2478088"/>
            <a:ext cx="10167937" cy="36941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/>
              <a:t>In order to optimize the reach of relief, implement measures to </a:t>
            </a:r>
            <a:r>
              <a:rPr lang="en-US" sz="1800" b="1" dirty="0"/>
              <a:t>enforce loan cap of $100k per 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/>
              <a:t>For all loans that had &gt;$200k payroll per employee, </a:t>
            </a:r>
            <a:r>
              <a:rPr lang="en-US" sz="1800" b="1" dirty="0"/>
              <a:t>audit loans to determine misuse of funds, or data issues.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1" dirty="0"/>
              <a:t>Further analysis </a:t>
            </a:r>
            <a:r>
              <a:rPr lang="en-US" sz="1800" dirty="0"/>
              <a:t>on why the mean loan amount for women owned businesses are lower than male counterparts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1" dirty="0"/>
              <a:t>Potential outreach and education </a:t>
            </a:r>
            <a:r>
              <a:rPr lang="en-US" sz="1800" dirty="0"/>
              <a:t>for women owned businesses on future relief programs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226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1.  Research Background and Goals</a:t>
            </a:r>
          </a:p>
        </p:txBody>
      </p:sp>
    </p:spTree>
    <p:extLst>
      <p:ext uri="{BB962C8B-B14F-4D97-AF65-F5344CB8AC3E}">
        <p14:creationId xmlns:p14="http://schemas.microsoft.com/office/powerpoint/2010/main" val="19834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88F3-DCBA-482B-9174-459661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PPP Loans?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5B3C-3379-4FA5-9A6B-8707D2EA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574863" cy="36941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Paycheck Protection Program (PPP) Loans have been critical for small businesses during COVID-10 Pandemic. 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Controversy around logistics (e.g. large loan amounts going to bigger companies*)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 this study, approved PPP loan data will be analyzed to answer the questions: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What is the breakdown of loans by loan amount and industry?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How much relief is going to support larger payroll costs vs. smaller?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Are there any differences in loan amounts based on reported gender?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 findings and recommendations can benefit government leaders to implement more equitable measures in future relief 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31CBD-7C5E-437B-9B23-C3898D2CF936}"/>
              </a:ext>
            </a:extLst>
          </p:cNvPr>
          <p:cNvSpPr txBox="1"/>
          <p:nvPr/>
        </p:nvSpPr>
        <p:spPr>
          <a:xfrm>
            <a:off x="1005980" y="6461449"/>
            <a:ext cx="103873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aseline="30000" dirty="0">
                <a:solidFill>
                  <a:srgbClr val="000000"/>
                </a:solidFill>
                <a:latin typeface="+mj-lt"/>
                <a:hlinkClick r:id="rId2"/>
              </a:rPr>
              <a:t>*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+mj-lt"/>
                <a:hlinkClick r:id="rId2"/>
              </a:rPr>
              <a:t>https://www.chicagotribune.com/coronavirus/ct-coronavirus-potbelly-returns-ppp-loan-20200425-2usglsmb3ngujh2t7uk6dzxv5u-story.html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2. Data Overview and Wrangling</a:t>
            </a:r>
          </a:p>
        </p:txBody>
      </p:sp>
    </p:spTree>
    <p:extLst>
      <p:ext uri="{BB962C8B-B14F-4D97-AF65-F5344CB8AC3E}">
        <p14:creationId xmlns:p14="http://schemas.microsoft.com/office/powerpoint/2010/main" val="61446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41EC-0584-41E7-B71F-34684440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4984"/>
            <a:ext cx="10168128" cy="36941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The Small Business Administration has published PPP approved loan amounts by business and limited demographic information on sba.gov. Data as of March 3</a:t>
            </a:r>
            <a:r>
              <a:rPr lang="en-US" sz="1600" baseline="30000" dirty="0"/>
              <a:t>rd</a:t>
            </a:r>
            <a:r>
              <a:rPr lang="en-US" sz="1600" dirty="0"/>
              <a:t>, 2021.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There are 9 csv files (total 3 GB of data and 7.3 million rows).  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Files were uploaded as public AWS S3 objects and merged into one data frame using pandas.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E75206-D149-4EA6-B951-1530F67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</p:spTree>
    <p:extLst>
      <p:ext uri="{BB962C8B-B14F-4D97-AF65-F5344CB8AC3E}">
        <p14:creationId xmlns:p14="http://schemas.microsoft.com/office/powerpoint/2010/main" val="38801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FE9-8758-47AF-B811-6A1EB81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41EC-0584-41E7-B71F-34684440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7689"/>
            <a:ext cx="4665472" cy="388451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Data Clean up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Remove unnecessary columns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Drop N/As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Drop rows that had an approved loan amount less than $1 or less than 1 “Job Reported”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After clean up, 7.1 million rows total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44673F-C438-45DC-9B0D-5C066A238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91319"/>
              </p:ext>
            </p:extLst>
          </p:nvPr>
        </p:nvGraphicFramePr>
        <p:xfrm>
          <a:off x="6722628" y="3028734"/>
          <a:ext cx="4859772" cy="280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886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429886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</a:tblGrid>
              <a:tr h="4671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LoanNumber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 / Discrete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65226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CurrentApprovalAmount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Quantitative / Continuous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JobsReported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Quantitative / Discrete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NAICSCode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 /   Nominal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63442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 / Nominal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97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0409A5-062D-47F2-9474-64F4A17436F3}"/>
              </a:ext>
            </a:extLst>
          </p:cNvPr>
          <p:cNvSpPr txBox="1"/>
          <p:nvPr/>
        </p:nvSpPr>
        <p:spPr>
          <a:xfrm>
            <a:off x="6628902" y="2287689"/>
            <a:ext cx="3012938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29045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3. Data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586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154-82A2-4001-802C-4B7F2B48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883392" cy="1179576"/>
          </a:xfrm>
        </p:spPr>
        <p:txBody>
          <a:bodyPr>
            <a:normAutofit/>
          </a:bodyPr>
          <a:lstStyle/>
          <a:p>
            <a:r>
              <a:rPr lang="en-US" sz="3200" dirty="0"/>
              <a:t>#1. What is the breakdown of loans by loan amount?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6DF76-9020-46B8-BF24-8EA37E0F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Group </a:t>
            </a:r>
            <a:r>
              <a:rPr lang="en-US" sz="1600" dirty="0" err="1"/>
              <a:t>CurrentApprovalAmount</a:t>
            </a:r>
            <a:r>
              <a:rPr lang="en-US" sz="1600" dirty="0"/>
              <a:t> (i.e. loan amount) by following brackets: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$0-10k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$10-99k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$100-499k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$500-999k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&gt;$1M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Use matplotlib </a:t>
            </a:r>
            <a:r>
              <a:rPr lang="en-US" sz="1600" dirty="0" err="1"/>
              <a:t>pyplot</a:t>
            </a:r>
            <a:r>
              <a:rPr lang="en-US" sz="1600" dirty="0"/>
              <a:t> pie function to create pie chart visualization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507697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1689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Next LT Pro</vt:lpstr>
      <vt:lpstr>Calibri</vt:lpstr>
      <vt:lpstr>AccentBoxVTI</vt:lpstr>
      <vt:lpstr>Capstone 3 - PPP Loans  Data Analysis</vt:lpstr>
      <vt:lpstr>Table of Contents</vt:lpstr>
      <vt:lpstr>PowerPoint Presentation</vt:lpstr>
      <vt:lpstr>Why PPP Loans?</vt:lpstr>
      <vt:lpstr>PowerPoint Presentation</vt:lpstr>
      <vt:lpstr>Data Sourcing</vt:lpstr>
      <vt:lpstr>Data Clean Up and Definitions</vt:lpstr>
      <vt:lpstr>PowerPoint Presentation</vt:lpstr>
      <vt:lpstr>#1. What is the breakdown of loans by loan amount?</vt:lpstr>
      <vt:lpstr>Only 1.4% of loans were greater than $1M USD, however they made up 30.7% of total loan amount. </vt:lpstr>
      <vt:lpstr>#2. How much relief is going to larger payroll costs vs. smaller?</vt:lpstr>
      <vt:lpstr>9% of loans went to businesses where annualized payroll per employee was +$100k</vt:lpstr>
      <vt:lpstr>17.4k loans, or 5.1B dollars were given to companies with annualized avg payroll &gt;$200k</vt:lpstr>
      <vt:lpstr>PowerPoint Presentation</vt:lpstr>
      <vt:lpstr>#1. Are there differences in mean loan amount by Gender?</vt:lpstr>
      <vt:lpstr>Methodology</vt:lpstr>
      <vt:lpstr>Methodology (cont’d)</vt:lpstr>
      <vt:lpstr>Methodology (cont’d)</vt:lpstr>
      <vt:lpstr>Results and Interpretation</vt:lpstr>
      <vt:lpstr>#2. Are there differences in mean loan amount by Gender after adjusting company size?</vt:lpstr>
      <vt:lpstr>Methodology</vt:lpstr>
      <vt:lpstr>Results</vt:lpstr>
      <vt:lpstr>#3. Are there differences in % of PPP loans to women vs. total US % of women owned businesses?</vt:lpstr>
      <vt:lpstr>Methodology &amp; Results</vt:lpstr>
      <vt:lpstr>PowerPoint Presentation</vt:lpstr>
      <vt:lpstr>Summary of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Capstone3 - PPP Loans  Data Analysis</dc:title>
  <dc:creator>joun bae</dc:creator>
  <cp:lastModifiedBy>joun bae</cp:lastModifiedBy>
  <cp:revision>23</cp:revision>
  <dcterms:created xsi:type="dcterms:W3CDTF">2021-03-30T19:21:28Z</dcterms:created>
  <dcterms:modified xsi:type="dcterms:W3CDTF">2021-03-31T16:48:17Z</dcterms:modified>
</cp:coreProperties>
</file>