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73" r:id="rId3"/>
    <p:sldId id="277" r:id="rId4"/>
    <p:sldId id="257" r:id="rId5"/>
    <p:sldId id="278" r:id="rId6"/>
    <p:sldId id="258" r:id="rId7"/>
    <p:sldId id="275" r:id="rId8"/>
    <p:sldId id="279" r:id="rId9"/>
    <p:sldId id="281" r:id="rId10"/>
    <p:sldId id="280" r:id="rId11"/>
    <p:sldId id="283" r:id="rId12"/>
    <p:sldId id="263" r:id="rId13"/>
    <p:sldId id="286" r:id="rId14"/>
    <p:sldId id="284" r:id="rId15"/>
    <p:sldId id="266" r:id="rId16"/>
    <p:sldId id="287" r:id="rId17"/>
    <p:sldId id="288" r:id="rId18"/>
    <p:sldId id="291" r:id="rId19"/>
    <p:sldId id="292" r:id="rId20"/>
    <p:sldId id="293" r:id="rId21"/>
    <p:sldId id="295" r:id="rId22"/>
    <p:sldId id="296" r:id="rId23"/>
    <p:sldId id="297" r:id="rId24"/>
    <p:sldId id="300" r:id="rId25"/>
    <p:sldId id="298" r:id="rId26"/>
    <p:sldId id="272" r:id="rId27"/>
    <p:sldId id="2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50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9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4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7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4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1.q4cdn.com/692158879/files/doc_library/file/2019-state-of-women-owned-businesses-report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cagotribune.com/coronavirus/ct-coronavirus-potbelly-returns-ppp-loan-20200425-2usglsmb3ngujh2t7uk6dzxv5u-stor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1992FBD0-67D5-4A7A-9B71-9A84F02AE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1" r="1036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D4E99-1FAC-45FA-865C-79DBF61E8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/>
              <a:t>PPP Loans 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13E1D-54F0-443E-B5BA-67F43A2EF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Joun Bae</a:t>
            </a:r>
          </a:p>
          <a:p>
            <a:r>
              <a:rPr lang="en-US" sz="2000" dirty="0"/>
              <a:t>April 2021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299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BA72-0070-4848-9C45-74A8D9A8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Only 1.4% of loans were greater than $1M USD, however they made up 30.7% of total loan amount. </a:t>
            </a:r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E6802D1-4F7C-44FB-A05A-8CB13D473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0915" y="2167694"/>
            <a:ext cx="4255544" cy="442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9BEE854-9344-4FAE-85A1-B12F7FBAF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5541" y="2167694"/>
            <a:ext cx="4255544" cy="442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2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D154-82A2-4001-802C-4B7F2B48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#2. How much relief is going to larger payroll costs vs. smaller?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06DF76-9020-46B8-BF24-8EA37E0FD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3648" y="2153930"/>
            <a:ext cx="4937760" cy="36941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Context: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Business owners should calculate PPP loan amount as 2.5 months of payroll cost. Payroll includes wages, health insurance, 401k, </a:t>
            </a:r>
            <a:r>
              <a:rPr lang="en-US" sz="1400" dirty="0" err="1"/>
              <a:t>etc</a:t>
            </a:r>
            <a:r>
              <a:rPr lang="en-US" sz="1400" dirty="0"/>
              <a:t>*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max wage amount per employee should be capped at $100k annualized*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We can look at annualized payroll per loan to see how much relief is going to larger payroll costs vs. smaller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/>
              <a:t>*Source: https://www.sba.gov/sites/default/files/2021-03/HowtoCalculateFirstDrawLoanAmountsFAQs-3.12.21-508.pdf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96A7-8865-4F0F-9E6D-A92BBA99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7376" y="2153930"/>
            <a:ext cx="4937760" cy="369417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Methodology: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Normalize payroll per loan by following equation: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(</a:t>
            </a:r>
            <a:r>
              <a:rPr lang="en-US" sz="1400" dirty="0" err="1"/>
              <a:t>CurrentApprovalAmount</a:t>
            </a:r>
            <a:r>
              <a:rPr lang="en-US" sz="1400" dirty="0"/>
              <a:t> / 2.5 x 12) / </a:t>
            </a:r>
            <a:r>
              <a:rPr lang="en-US" sz="1400" dirty="0" err="1"/>
              <a:t>JobsReported</a:t>
            </a:r>
            <a:r>
              <a:rPr lang="en-US" sz="1400" dirty="0"/>
              <a:t> = Annualized Avg Payroll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This will show how much relief was spent per job.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Group by following brackets: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0-39k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40-79k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80-99k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&gt;100k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Use matplotlib </a:t>
            </a:r>
            <a:r>
              <a:rPr lang="en-US" sz="1400" dirty="0" err="1"/>
              <a:t>pyplot</a:t>
            </a:r>
            <a:r>
              <a:rPr lang="en-US" sz="1400" dirty="0"/>
              <a:t> pie function to create pie chart visualization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112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CF72-6040-4B71-8D68-F69AF9B1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9% of </a:t>
            </a:r>
            <a:r>
              <a:rPr lang="en-US" dirty="0"/>
              <a:t>dollars</a:t>
            </a:r>
            <a:r>
              <a:rPr lang="en-US" sz="3200" dirty="0"/>
              <a:t> went to businesses where annualized payroll per employee was +$100k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592BFE1-009C-490C-A772-E325F4E35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35" y="2193203"/>
            <a:ext cx="42767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53FCCE9-5B08-4A9F-98B8-8BB6ABD20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056" y="2193203"/>
            <a:ext cx="42767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51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904F-9B12-40A3-AB50-948DA066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17.4k loans, or 5.1B dollars were given </a:t>
            </a:r>
            <a:r>
              <a:rPr lang="en-US" dirty="0"/>
              <a:t>to companies with </a:t>
            </a:r>
            <a:r>
              <a:rPr lang="en-US" sz="3200" dirty="0"/>
              <a:t>annualized avg payroll &gt;$</a:t>
            </a:r>
            <a:r>
              <a:rPr lang="en-US" dirty="0"/>
              <a:t>2</a:t>
            </a:r>
            <a:r>
              <a:rPr lang="en-US" sz="3200" dirty="0"/>
              <a:t>00k</a:t>
            </a:r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E0376ABF-79C8-4BB3-A7E5-F52C4CF6C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82206"/>
              </p:ext>
            </p:extLst>
          </p:nvPr>
        </p:nvGraphicFramePr>
        <p:xfrm>
          <a:off x="2141935" y="2515550"/>
          <a:ext cx="7729674" cy="3250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6558">
                  <a:extLst>
                    <a:ext uri="{9D8B030D-6E8A-4147-A177-3AD203B41FA5}">
                      <a16:colId xmlns:a16="http://schemas.microsoft.com/office/drawing/2014/main" val="3985769923"/>
                    </a:ext>
                  </a:extLst>
                </a:gridCol>
                <a:gridCol w="2512552">
                  <a:extLst>
                    <a:ext uri="{9D8B030D-6E8A-4147-A177-3AD203B41FA5}">
                      <a16:colId xmlns:a16="http://schemas.microsoft.com/office/drawing/2014/main" val="2052457632"/>
                    </a:ext>
                  </a:extLst>
                </a:gridCol>
                <a:gridCol w="2640564">
                  <a:extLst>
                    <a:ext uri="{9D8B030D-6E8A-4147-A177-3AD203B41FA5}">
                      <a16:colId xmlns:a16="http://schemas.microsoft.com/office/drawing/2014/main" val="2364896104"/>
                    </a:ext>
                  </a:extLst>
                </a:gridCol>
              </a:tblGrid>
              <a:tr h="6501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Annualized Payroll per Employee ($)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# of Loans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Loan Volume ($)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373935"/>
                  </a:ext>
                </a:extLst>
              </a:tr>
              <a:tr h="65015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0-100k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6,864,645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610 B 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58489"/>
                  </a:ext>
                </a:extLst>
              </a:tr>
              <a:tr h="6501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100-200k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231,188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 B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42820"/>
                  </a:ext>
                </a:extLst>
              </a:tr>
              <a:tr h="65015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200-500k</a:t>
                      </a:r>
                      <a:endParaRPr lang="en-US" sz="2400" dirty="0"/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15,404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 B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134802"/>
                  </a:ext>
                </a:extLst>
              </a:tr>
              <a:tr h="6501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&gt;500k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2,109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 B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63442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52944C-DF30-4A5F-AB69-749A64D4991F}"/>
              </a:ext>
            </a:extLst>
          </p:cNvPr>
          <p:cNvSpPr/>
          <p:nvPr/>
        </p:nvSpPr>
        <p:spPr>
          <a:xfrm>
            <a:off x="2116183" y="4467497"/>
            <a:ext cx="7759337" cy="128886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7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FB2E7F-A30E-4FCF-9132-DB21ADE625F0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dirty="0"/>
              <a:t>4.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538373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42BC-1B65-4A60-9A28-F3E3A333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#1. Are there differences in mean loan amount by Gender?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3A1C-779A-4C93-A2D3-AD68EABD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Null Hypothesis (H0: µ1 =µ2)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mean loan amount is equal for male owned businesses vs. female owned businesses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Alternative Hypothesis (H1: µ1 ≠ µ2)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mean loan amount is </a:t>
            </a:r>
            <a:r>
              <a:rPr lang="en-US" sz="2000" b="1" dirty="0"/>
              <a:t>not equal </a:t>
            </a:r>
            <a:r>
              <a:rPr lang="en-US" sz="2000" dirty="0"/>
              <a:t>for male owned businesses vs. female owned businesses</a:t>
            </a:r>
          </a:p>
        </p:txBody>
      </p:sp>
    </p:spTree>
    <p:extLst>
      <p:ext uri="{BB962C8B-B14F-4D97-AF65-F5344CB8AC3E}">
        <p14:creationId xmlns:p14="http://schemas.microsoft.com/office/powerpoint/2010/main" val="101568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CDC7-D519-4E06-A6EB-8D549E89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0DC4-031B-4F6F-A38A-E97A7103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428" y="2073951"/>
            <a:ext cx="9332511" cy="117957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Step 1: </a:t>
            </a:r>
            <a:r>
              <a:rPr lang="en-US" sz="1800" dirty="0"/>
              <a:t>Gather gender values available for testing: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BF15B730-33C2-4D50-B70C-7C82CD3F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87709"/>
              </p:ext>
            </p:extLst>
          </p:nvPr>
        </p:nvGraphicFramePr>
        <p:xfrm>
          <a:off x="1412652" y="2678593"/>
          <a:ext cx="4683348" cy="2600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1125">
                  <a:extLst>
                    <a:ext uri="{9D8B030D-6E8A-4147-A177-3AD203B41FA5}">
                      <a16:colId xmlns:a16="http://schemas.microsoft.com/office/drawing/2014/main" val="3985769923"/>
                    </a:ext>
                  </a:extLst>
                </a:gridCol>
                <a:gridCol w="2312223">
                  <a:extLst>
                    <a:ext uri="{9D8B030D-6E8A-4147-A177-3AD203B41FA5}">
                      <a16:colId xmlns:a16="http://schemas.microsoft.com/office/drawing/2014/main" val="2052457632"/>
                    </a:ext>
                  </a:extLst>
                </a:gridCol>
              </a:tblGrid>
              <a:tr h="6501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Gender Column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# of Loans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373935"/>
                  </a:ext>
                </a:extLst>
              </a:tr>
              <a:tr h="650154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Unanswered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4,826,524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58489"/>
                  </a:ext>
                </a:extLst>
              </a:tr>
              <a:tr h="6501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 Owned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1,652,269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42820"/>
                  </a:ext>
                </a:extLst>
              </a:tr>
              <a:tr h="65015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 Owned</a:t>
                      </a:r>
                      <a:endParaRPr lang="en-US" sz="2400" dirty="0"/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634,552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13480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1B6968-D8B8-4C8E-B985-678F28B8CD77}"/>
              </a:ext>
            </a:extLst>
          </p:cNvPr>
          <p:cNvSpPr txBox="1">
            <a:spLocks/>
          </p:cNvSpPr>
          <p:nvPr/>
        </p:nvSpPr>
        <p:spPr>
          <a:xfrm>
            <a:off x="483937" y="5719572"/>
            <a:ext cx="11431390" cy="117957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600" dirty="0"/>
              <a:t>Note: Majority (68%) of applicants did not disclose gender, potentially leading to skewed results. E.g. One gender could be more or less likely to disclose their gender</a:t>
            </a:r>
          </a:p>
        </p:txBody>
      </p:sp>
    </p:spTree>
    <p:extLst>
      <p:ext uri="{BB962C8B-B14F-4D97-AF65-F5344CB8AC3E}">
        <p14:creationId xmlns:p14="http://schemas.microsoft.com/office/powerpoint/2010/main" val="66810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4D52-38F8-4894-ACB3-CDAAFDD2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3CE5-7034-4539-B900-1D49B6C1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948" y="2247770"/>
            <a:ext cx="10725334" cy="3694176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Step 2: </a:t>
            </a:r>
            <a:r>
              <a:rPr lang="en-US" sz="1600" dirty="0"/>
              <a:t>Analyze distribution of dependent variable (</a:t>
            </a:r>
            <a:r>
              <a:rPr lang="en-US" sz="1600" dirty="0" err="1"/>
              <a:t>i.e</a:t>
            </a:r>
            <a:r>
              <a:rPr lang="en-US" sz="1600" dirty="0"/>
              <a:t> </a:t>
            </a:r>
            <a:r>
              <a:rPr lang="en-US" sz="1600" dirty="0" err="1"/>
              <a:t>CurrentApprovalAmount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Finding: Distribution of variable is </a:t>
            </a:r>
            <a:r>
              <a:rPr lang="en-US" sz="1600" b="1" dirty="0"/>
              <a:t>not normal</a:t>
            </a:r>
          </a:p>
          <a:p>
            <a:pPr marL="0" indent="0">
              <a:buNone/>
            </a:pPr>
            <a:r>
              <a:rPr lang="en-US" sz="1600" b="1" dirty="0"/>
              <a:t>Step 3: </a:t>
            </a:r>
            <a:r>
              <a:rPr lang="en-US" sz="1600" dirty="0"/>
              <a:t>Use Log transformation to conform the data to normality*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1E4D3-A10C-4EB8-9408-7DC7C9905DDF}"/>
              </a:ext>
            </a:extLst>
          </p:cNvPr>
          <p:cNvSpPr txBox="1"/>
          <p:nvPr/>
        </p:nvSpPr>
        <p:spPr>
          <a:xfrm>
            <a:off x="945949" y="6461500"/>
            <a:ext cx="1072533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*https://www.ncbi.nlm.nih.gov/pmc/articles/PMC4120293/#:~:text=The%20log%20transformation%20is%2C%20arguably,normal%20or%20near%20normal%20distribution.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4A43C6-7521-4A07-AEEA-6494A455E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94" y="3661410"/>
            <a:ext cx="38766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9D54DC-B874-4DA4-8061-C7F91EAC6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760" y="3661410"/>
            <a:ext cx="39052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2F83762-9DF7-4C74-B044-73DCC5B6447D}"/>
              </a:ext>
            </a:extLst>
          </p:cNvPr>
          <p:cNvSpPr/>
          <p:nvPr/>
        </p:nvSpPr>
        <p:spPr>
          <a:xfrm>
            <a:off x="5664240" y="4528185"/>
            <a:ext cx="767039" cy="914400"/>
          </a:xfrm>
          <a:prstGeom prst="rightArrow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8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4D52-38F8-4894-ACB3-CDAAFDD2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3CE5-7034-4539-B900-1D49B6C1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948" y="2247770"/>
            <a:ext cx="10725334" cy="369417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Step 4: </a:t>
            </a:r>
            <a:r>
              <a:rPr lang="en-US" sz="1600" dirty="0"/>
              <a:t>Create data frames for male owned and female owned businesses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Step 5: </a:t>
            </a:r>
            <a:r>
              <a:rPr lang="en-US" sz="1600" dirty="0"/>
              <a:t>Perform independent samples T Tests on the log transformed loan amount and calculated confidence intervals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Step 6: </a:t>
            </a:r>
            <a:r>
              <a:rPr lang="en-US" sz="1600" dirty="0"/>
              <a:t>Transform results back to original scale by taking anti log*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4E928-22A4-493D-B5A4-43D5D0F4AB09}"/>
              </a:ext>
            </a:extLst>
          </p:cNvPr>
          <p:cNvSpPr txBox="1"/>
          <p:nvPr/>
        </p:nvSpPr>
        <p:spPr>
          <a:xfrm>
            <a:off x="1115568" y="6124694"/>
            <a:ext cx="6094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*Source: http://www.jerrydallal.com/LHSP/ci_logs.htm</a:t>
            </a:r>
          </a:p>
        </p:txBody>
      </p:sp>
    </p:spTree>
    <p:extLst>
      <p:ext uri="{BB962C8B-B14F-4D97-AF65-F5344CB8AC3E}">
        <p14:creationId xmlns:p14="http://schemas.microsoft.com/office/powerpoint/2010/main" val="3158864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75CA-BE8B-40B5-8736-47521DDB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9719-21AB-40FF-9606-528FD6BB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15978"/>
            <a:ext cx="5625296" cy="3274925"/>
          </a:xfrm>
          <a:solidFill>
            <a:schemeClr val="bg2"/>
          </a:solidFill>
        </p:spPr>
        <p:txBody>
          <a:bodyPr/>
          <a:lstStyle/>
          <a:p>
            <a:r>
              <a:rPr lang="en-US" sz="1600" b="1" dirty="0"/>
              <a:t>Technical Explanation of Interpretation*:</a:t>
            </a:r>
          </a:p>
          <a:p>
            <a:pPr lvl="1"/>
            <a:r>
              <a:rPr lang="en-US" sz="1600" dirty="0"/>
              <a:t>For log transformed data, typically data is transformed back to the original scale by taking the anti-log of the means. This results in the geometric mean, which is a good estimate of the median.</a:t>
            </a:r>
          </a:p>
          <a:p>
            <a:pPr lvl="1"/>
            <a:r>
              <a:rPr lang="en-US" sz="1600" dirty="0"/>
              <a:t>A property of the logarithm is that "the difference between logs is the log of the ratio".</a:t>
            </a:r>
          </a:p>
          <a:p>
            <a:pPr lvl="1"/>
            <a:r>
              <a:rPr lang="en-US" sz="1600" dirty="0"/>
              <a:t>Thus, when we take the anti log of the difference in mean log amounts, this translates to the "ratio of median of male loan amounts to female loan amounts.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AC55B-2370-4DF4-9AD9-7E09F62BFB73}"/>
              </a:ext>
            </a:extLst>
          </p:cNvPr>
          <p:cNvSpPr txBox="1"/>
          <p:nvPr/>
        </p:nvSpPr>
        <p:spPr>
          <a:xfrm>
            <a:off x="1115568" y="6124694"/>
            <a:ext cx="6094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*Source: http://www.jerrydallal.com/LHSP/ci_logs.htm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36CCD6-6849-45DA-BA90-6ACBDDE94554}"/>
              </a:ext>
            </a:extLst>
          </p:cNvPr>
          <p:cNvSpPr txBox="1">
            <a:spLocks/>
          </p:cNvSpPr>
          <p:nvPr/>
        </p:nvSpPr>
        <p:spPr>
          <a:xfrm>
            <a:off x="812157" y="2315978"/>
            <a:ext cx="4986759" cy="265723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Result:</a:t>
            </a:r>
          </a:p>
          <a:p>
            <a:pPr lvl="1"/>
            <a:r>
              <a:rPr lang="en-US" sz="1600" dirty="0"/>
              <a:t>Reject the null hypothesis</a:t>
            </a:r>
          </a:p>
          <a:p>
            <a:pPr lvl="1"/>
            <a:r>
              <a:rPr lang="en-US" sz="1600" dirty="0"/>
              <a:t>At a p-value of &lt;0.01, the median loan amount for males is approximately </a:t>
            </a:r>
            <a:r>
              <a:rPr lang="en-US" sz="1600" b="1" dirty="0"/>
              <a:t>1.547</a:t>
            </a:r>
            <a:r>
              <a:rPr lang="en-US" sz="1600" dirty="0"/>
              <a:t> of the loan amount for women (95% confidence level with CI of 1.541 to 1.553)</a:t>
            </a:r>
          </a:p>
          <a:p>
            <a:pPr lvl="1"/>
            <a:r>
              <a:rPr lang="en-US" sz="1600" dirty="0"/>
              <a:t>Potentially due to ratio of larger companies owned by men. </a:t>
            </a:r>
          </a:p>
        </p:txBody>
      </p:sp>
    </p:spTree>
    <p:extLst>
      <p:ext uri="{BB962C8B-B14F-4D97-AF65-F5344CB8AC3E}">
        <p14:creationId xmlns:p14="http://schemas.microsoft.com/office/powerpoint/2010/main" val="353969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EBB4-B41F-4646-8A78-EC2304FF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4CB5-471A-4621-8EB6-3089615A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Research Background and Goals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Data Overview and Wrangling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Data Analysis and Insights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Hypothesis Testing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Wrap up and Recommendations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33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42BC-1B65-4A60-9A28-F3E3A333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#2. Are there differences in mean loan amount by Gender </a:t>
            </a:r>
            <a:r>
              <a:rPr lang="en-US" u="sng" dirty="0"/>
              <a:t>after adjusting company size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3A1C-779A-4C93-A2D3-AD68EABD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Null Hypothesis (H0: µ1 =µ2)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The mean loan amount is equal for male owned businesses that are small/medium/large vs. female owned businesses of the same size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Alternative Hypothesis (H1: µ1 ≠ µ2)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The mean loan amount is </a:t>
            </a:r>
            <a:r>
              <a:rPr lang="en-US" sz="1800" b="1" dirty="0"/>
              <a:t>not equal </a:t>
            </a:r>
            <a:r>
              <a:rPr lang="en-US" sz="1800" dirty="0"/>
              <a:t>for male owned businesses that are small/medium/large vs. female owned businesses of the same size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7952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CDC7-D519-4E06-A6EB-8D549E89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0DC4-031B-4F6F-A38A-E97A7103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428" y="2073950"/>
            <a:ext cx="9332511" cy="334300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Step 1: </a:t>
            </a:r>
            <a:r>
              <a:rPr lang="en-US" sz="1800" dirty="0"/>
              <a:t>Group </a:t>
            </a:r>
            <a:r>
              <a:rPr lang="en-US" sz="1800" dirty="0" err="1"/>
              <a:t>JobsReported</a:t>
            </a:r>
            <a:r>
              <a:rPr lang="en-US" sz="1800" dirty="0"/>
              <a:t> by following brackets: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Large (100-500 employees)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Mid (10-99 employees)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Small (0-9 employees)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Step 2: </a:t>
            </a:r>
            <a:r>
              <a:rPr lang="en-US" sz="1800" dirty="0"/>
              <a:t>Create </a:t>
            </a:r>
            <a:r>
              <a:rPr lang="en-US" sz="1800" dirty="0" err="1"/>
              <a:t>dataframes</a:t>
            </a:r>
            <a:r>
              <a:rPr lang="en-US" sz="1800" dirty="0"/>
              <a:t> for each bracket and gender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Step 3: </a:t>
            </a:r>
            <a:r>
              <a:rPr lang="en-US" sz="1800" dirty="0"/>
              <a:t>Perform independent sample T Tests on the log transformed loan amount and calculated confidence intervals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Step 4: </a:t>
            </a:r>
            <a:r>
              <a:rPr lang="en-US" sz="1800" dirty="0"/>
              <a:t>Results were transformed back to original scale by taking anti log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707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75CA-BE8B-40B5-8736-47521DDB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AC55B-2370-4DF4-9AD9-7E09F62BFB73}"/>
              </a:ext>
            </a:extLst>
          </p:cNvPr>
          <p:cNvSpPr txBox="1"/>
          <p:nvPr/>
        </p:nvSpPr>
        <p:spPr>
          <a:xfrm>
            <a:off x="1115568" y="6124694"/>
            <a:ext cx="6094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*Source: http://www.jerrydallal.com/LHSP/ci_logs.htm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36CCD6-6849-45DA-BA90-6ACBDDE94554}"/>
              </a:ext>
            </a:extLst>
          </p:cNvPr>
          <p:cNvSpPr txBox="1">
            <a:spLocks/>
          </p:cNvSpPr>
          <p:nvPr/>
        </p:nvSpPr>
        <p:spPr>
          <a:xfrm>
            <a:off x="812156" y="2315977"/>
            <a:ext cx="10843549" cy="359868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At a p-value of &lt;0.01, the median loan amount for male owners of</a:t>
            </a:r>
            <a:r>
              <a:rPr lang="en-US" sz="1800" b="1" dirty="0"/>
              <a:t> large companies </a:t>
            </a:r>
            <a:r>
              <a:rPr lang="en-US" sz="1800" dirty="0"/>
              <a:t>is approximately </a:t>
            </a:r>
            <a:r>
              <a:rPr lang="en-US" sz="1800" b="1" dirty="0"/>
              <a:t>1.298</a:t>
            </a:r>
            <a:r>
              <a:rPr lang="en-US" sz="1800" dirty="0"/>
              <a:t> of women (95% confidence level with CI of 1.256 to 1.341)</a:t>
            </a:r>
          </a:p>
          <a:p>
            <a:r>
              <a:rPr lang="en-US" sz="1800" dirty="0"/>
              <a:t>At a p-value of &lt;0.01, the median loan amount for male owners of </a:t>
            </a:r>
            <a:r>
              <a:rPr lang="en-US" sz="1800" b="1" dirty="0"/>
              <a:t>mid-size companies </a:t>
            </a:r>
            <a:r>
              <a:rPr lang="en-US" sz="1800" dirty="0"/>
              <a:t>is approximately </a:t>
            </a:r>
            <a:r>
              <a:rPr lang="en-US" sz="1800" b="1" dirty="0"/>
              <a:t>1.502 </a:t>
            </a:r>
            <a:r>
              <a:rPr lang="en-US" sz="1800" dirty="0"/>
              <a:t>of women (95% confidence level with CI of 1.207 to 1.869)</a:t>
            </a:r>
          </a:p>
          <a:p>
            <a:r>
              <a:rPr lang="en-US" sz="1800" dirty="0"/>
              <a:t>At a p-value of &lt;0.01, the median loan amount for male owners of </a:t>
            </a:r>
            <a:r>
              <a:rPr lang="en-US" sz="1800" b="1" dirty="0"/>
              <a:t>small companies </a:t>
            </a:r>
            <a:r>
              <a:rPr lang="en-US" sz="1800" dirty="0"/>
              <a:t>is approximately </a:t>
            </a:r>
            <a:r>
              <a:rPr lang="en-US" sz="1800" b="1" dirty="0"/>
              <a:t>1.311</a:t>
            </a:r>
            <a:r>
              <a:rPr lang="en-US" sz="1800" dirty="0"/>
              <a:t> of women (95% confidence level with CI of 1.306 to 1.315)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At every level of company size, the median loan amount for females is lower at a significant level</a:t>
            </a:r>
          </a:p>
        </p:txBody>
      </p:sp>
    </p:spTree>
    <p:extLst>
      <p:ext uri="{BB962C8B-B14F-4D97-AF65-F5344CB8AC3E}">
        <p14:creationId xmlns:p14="http://schemas.microsoft.com/office/powerpoint/2010/main" val="153232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42BC-1B65-4A60-9A28-F3E3A333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#3. Are there differences in % of PPP loans to women vs. total US % of women owned businesses?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3A1C-779A-4C93-A2D3-AD68EABD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Per the American Express 2019 study, </a:t>
            </a:r>
            <a:r>
              <a:rPr lang="en-US" sz="1800" u="sng" dirty="0"/>
              <a:t>37% of US firms were owned by women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Null Hypothesis (H0: µ1 =µ2)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The % of PPP loans to female owned businesses is equal to the total % of businesses owned by women in the US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Alternative Hypothesis (H1: µ1 ≠ µ2)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The % of PPP loans to female owned businesses is </a:t>
            </a:r>
            <a:r>
              <a:rPr lang="en-US" sz="1800" b="1" dirty="0"/>
              <a:t>not equal </a:t>
            </a:r>
            <a:r>
              <a:rPr lang="en-US" sz="1800" dirty="0"/>
              <a:t>to the total % of businesses owned by women in the 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45276-6CE7-4D59-A3EF-9FFFC066955D}"/>
              </a:ext>
            </a:extLst>
          </p:cNvPr>
          <p:cNvSpPr txBox="1"/>
          <p:nvPr/>
        </p:nvSpPr>
        <p:spPr>
          <a:xfrm>
            <a:off x="1115568" y="6277530"/>
            <a:ext cx="105506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+mj-lt"/>
                <a:hlinkClick r:id="rId2"/>
              </a:rPr>
              <a:t>https://s1.q4cdn.com/692158879/files/doc_library/file/2019-state-of-women-owned-businesses-report.pdf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7379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CDC7-D519-4E06-A6EB-8D549E89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0DC4-031B-4F6F-A38A-E97A7103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428" y="2073950"/>
            <a:ext cx="10164268" cy="423541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Methodology: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Step 1: </a:t>
            </a:r>
            <a:r>
              <a:rPr lang="en-US" sz="1600" dirty="0"/>
              <a:t>Understand % of PPP loans that went to women owned businesses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Finding: 28% of loans went to women owned businesses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Note: Unanswered population was removed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Step 2: </a:t>
            </a:r>
            <a:r>
              <a:rPr lang="en-US" sz="1600" dirty="0"/>
              <a:t>Perform one sample z test to determine statistical significance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Result: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Reject the null hypothesis. At a p-value of &lt;0.01, the proportion of women who received a PPP loan is 28%, and significantly smaller than the proportion of women owned businesses in the US.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0099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FB2E7F-A30E-4FCF-9132-DB21ADE625F0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dirty="0"/>
              <a:t>5. </a:t>
            </a:r>
            <a:r>
              <a:rPr lang="en-US" sz="4000" dirty="0"/>
              <a:t>Wrap up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61489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C242-4F84-41B3-81F8-EC807836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EF33-D079-45FB-9377-1CD472842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817931" cy="3694176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>
                <a:latin typeface="+mj-lt"/>
              </a:rPr>
              <a:t>Only </a:t>
            </a:r>
            <a:r>
              <a:rPr lang="en-US" sz="1600" b="1" dirty="0">
                <a:latin typeface="+mj-lt"/>
              </a:rPr>
              <a:t>1.4% of loans </a:t>
            </a:r>
            <a:r>
              <a:rPr lang="en-US" sz="1600" dirty="0">
                <a:latin typeface="+mj-lt"/>
              </a:rPr>
              <a:t>were greater than $1M USD, however they made up </a:t>
            </a:r>
            <a:r>
              <a:rPr lang="en-US" sz="1600" b="1" dirty="0">
                <a:latin typeface="+mj-lt"/>
              </a:rPr>
              <a:t>30.7% of total loan dollars.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dirty="0">
                <a:latin typeface="+mj-lt"/>
              </a:rPr>
              <a:t>3.5% of loans </a:t>
            </a:r>
            <a:r>
              <a:rPr lang="en-US" sz="1600" dirty="0">
                <a:latin typeface="+mj-lt"/>
              </a:rPr>
              <a:t>went to businesses where annualized payroll per employee was </a:t>
            </a:r>
            <a:r>
              <a:rPr lang="en-US" sz="1600" b="1" dirty="0">
                <a:latin typeface="+mj-lt"/>
              </a:rPr>
              <a:t>+$100k,</a:t>
            </a:r>
            <a:r>
              <a:rPr lang="en-US" sz="1600" b="1" i="0" dirty="0">
                <a:effectLst/>
                <a:latin typeface="+mj-lt"/>
              </a:rPr>
              <a:t> </a:t>
            </a:r>
            <a:r>
              <a:rPr lang="en-US" sz="1600" b="0" i="0" dirty="0">
                <a:effectLst/>
                <a:latin typeface="+mj-lt"/>
              </a:rPr>
              <a:t>even though the current PPP loan application guidance is to cap wages up to 100k.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b="1" i="0" dirty="0">
                <a:effectLst/>
                <a:latin typeface="+mj-lt"/>
              </a:rPr>
              <a:t>17.5k loans </a:t>
            </a:r>
            <a:r>
              <a:rPr lang="en-US" sz="1600" b="0" i="0" dirty="0">
                <a:effectLst/>
                <a:latin typeface="+mj-lt"/>
              </a:rPr>
              <a:t>went to companies with payroll costs </a:t>
            </a:r>
            <a:r>
              <a:rPr lang="en-US" sz="1600" b="1" i="0" dirty="0">
                <a:effectLst/>
                <a:latin typeface="+mj-lt"/>
              </a:rPr>
              <a:t>&gt;$200k, equating to $5.1B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>
                <a:latin typeface="+mj-lt"/>
              </a:rPr>
              <a:t>The median loan amount for women owned businesses were </a:t>
            </a:r>
            <a:r>
              <a:rPr lang="en-US" sz="1600" b="1" dirty="0">
                <a:latin typeface="+mj-lt"/>
              </a:rPr>
              <a:t>significantly lower </a:t>
            </a:r>
            <a:r>
              <a:rPr lang="en-US" sz="1600" dirty="0">
                <a:latin typeface="+mj-lt"/>
              </a:rPr>
              <a:t>than male owned businesses, even when adjusting for company size*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>
                <a:latin typeface="+mj-lt"/>
              </a:rPr>
              <a:t>Only </a:t>
            </a:r>
            <a:r>
              <a:rPr lang="en-US" sz="1600" b="1" dirty="0">
                <a:latin typeface="+mj-lt"/>
              </a:rPr>
              <a:t>28% of loans </a:t>
            </a:r>
            <a:r>
              <a:rPr lang="en-US" sz="1600" dirty="0">
                <a:latin typeface="+mj-lt"/>
              </a:rPr>
              <a:t>went to women owned businesses, when </a:t>
            </a:r>
            <a:r>
              <a:rPr lang="en-US" sz="1600" b="1" dirty="0">
                <a:latin typeface="+mj-lt"/>
              </a:rPr>
              <a:t>37% of US firms </a:t>
            </a:r>
            <a:r>
              <a:rPr lang="en-US" sz="1600" dirty="0">
                <a:latin typeface="+mj-lt"/>
              </a:rPr>
              <a:t>are owned by women.*</a:t>
            </a:r>
          </a:p>
        </p:txBody>
      </p:sp>
    </p:spTree>
    <p:extLst>
      <p:ext uri="{BB962C8B-B14F-4D97-AF65-F5344CB8AC3E}">
        <p14:creationId xmlns:p14="http://schemas.microsoft.com/office/powerpoint/2010/main" val="1212878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174949-D54F-4EBE-82A9-24FA684E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E7C0316-3CF1-4E50-B87E-025FD8C6C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3" y="2478088"/>
            <a:ext cx="10167937" cy="369411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/>
              <a:t>In order to optimize the reach of relief, implement measures to </a:t>
            </a:r>
            <a:r>
              <a:rPr lang="en-US" sz="1800" b="1" dirty="0"/>
              <a:t>monitor and</a:t>
            </a:r>
            <a:r>
              <a:rPr lang="en-US" sz="1800" dirty="0"/>
              <a:t> </a:t>
            </a:r>
            <a:r>
              <a:rPr lang="en-US" sz="1800" b="1" dirty="0"/>
              <a:t>enforce loan cap of $100k per employee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dirty="0"/>
              <a:t>For all loans that had &gt;$200k payroll per employee, </a:t>
            </a:r>
            <a:r>
              <a:rPr lang="en-US" sz="1800" b="1" dirty="0"/>
              <a:t>audit loans to determine misuse of funds, or data issues.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b="1" dirty="0"/>
              <a:t>Potential outreach and education </a:t>
            </a:r>
            <a:r>
              <a:rPr lang="en-US" sz="1800" dirty="0"/>
              <a:t>for women owned businesses on future relief programs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800" b="1" dirty="0"/>
              <a:t>Further analysis </a:t>
            </a:r>
            <a:r>
              <a:rPr lang="en-US" sz="1800" dirty="0"/>
              <a:t>on potential drivers for lower loan amount for women owned businesses vs. male counterparts</a:t>
            </a:r>
          </a:p>
        </p:txBody>
      </p:sp>
    </p:spTree>
    <p:extLst>
      <p:ext uri="{BB962C8B-B14F-4D97-AF65-F5344CB8AC3E}">
        <p14:creationId xmlns:p14="http://schemas.microsoft.com/office/powerpoint/2010/main" val="104226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FB2E7F-A30E-4FCF-9132-DB21ADE625F0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dirty="0"/>
              <a:t>1.  Research Background and Goals</a:t>
            </a:r>
          </a:p>
        </p:txBody>
      </p:sp>
    </p:spTree>
    <p:extLst>
      <p:ext uri="{BB962C8B-B14F-4D97-AF65-F5344CB8AC3E}">
        <p14:creationId xmlns:p14="http://schemas.microsoft.com/office/powerpoint/2010/main" val="19834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88F3-DCBA-482B-9174-4596617B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PPP Loans?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5B3C-3379-4FA5-9A6B-8707D2EAD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574863" cy="36941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Paycheck Protection Program (PPP) Loans have been critical for small businesses during COVID-19 Pandemic.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As of March 3</a:t>
            </a:r>
            <a:r>
              <a:rPr lang="en-US" sz="1900" baseline="30000" dirty="0"/>
              <a:t>rd</a:t>
            </a:r>
            <a:r>
              <a:rPr lang="en-US" sz="1900" dirty="0"/>
              <a:t>, 7 million loans, equating to 680 billion dollars have been given out. 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Controversy around logistics (e.g. large loan amounts going to bigger companies*)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In this study, approved PPP loan data will be analyzed to answer the questions: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dirty="0"/>
              <a:t>What is the breakdown of loans by loan amount?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dirty="0"/>
              <a:t>How much relief is going to support larger payroll costs vs. smaller?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dirty="0"/>
              <a:t>Are there any differences in loan amounts based on reported gender?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 findings and recommendations can benefit government leaders to implement more equitable measures in future relief programs.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31CBD-7C5E-437B-9B23-C3898D2CF936}"/>
              </a:ext>
            </a:extLst>
          </p:cNvPr>
          <p:cNvSpPr txBox="1"/>
          <p:nvPr/>
        </p:nvSpPr>
        <p:spPr>
          <a:xfrm>
            <a:off x="1005980" y="6461449"/>
            <a:ext cx="103873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aseline="30000" dirty="0">
                <a:solidFill>
                  <a:srgbClr val="000000"/>
                </a:solidFill>
                <a:latin typeface="+mj-lt"/>
                <a:hlinkClick r:id="rId2"/>
              </a:rPr>
              <a:t>*</a:t>
            </a:r>
            <a:r>
              <a:rPr lang="en-US" sz="1100" b="0" i="0" u="sng" strike="noStrike" dirty="0">
                <a:solidFill>
                  <a:srgbClr val="0563C1"/>
                </a:solidFill>
                <a:effectLst/>
                <a:latin typeface="+mj-lt"/>
                <a:hlinkClick r:id="rId2"/>
              </a:rPr>
              <a:t>https://www.chicagotribune.com/coronavirus/ct-coronavirus-potbelly-returns-ppp-loan-20200425-2usglsmb3ngujh2t7uk6dzxv5u-story.html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)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044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FB2E7F-A30E-4FCF-9132-DB21ADE625F0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dirty="0"/>
              <a:t>2. Data Overview and Wrangling</a:t>
            </a:r>
          </a:p>
        </p:txBody>
      </p:sp>
    </p:spTree>
    <p:extLst>
      <p:ext uri="{BB962C8B-B14F-4D97-AF65-F5344CB8AC3E}">
        <p14:creationId xmlns:p14="http://schemas.microsoft.com/office/powerpoint/2010/main" val="61446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41EC-0584-41E7-B71F-346844404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84984"/>
            <a:ext cx="10168128" cy="369417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dirty="0"/>
              <a:t>The Small Business Administration has published PPP approved loan amounts by business and limited demographic information on sba.gov. Data as of March 3</a:t>
            </a:r>
            <a:r>
              <a:rPr lang="en-US" sz="1600" baseline="30000" dirty="0"/>
              <a:t>rd</a:t>
            </a:r>
            <a:r>
              <a:rPr lang="en-US" sz="1600" dirty="0"/>
              <a:t>, 2021.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There are 9 csv files (total 3 GB of data and 7.3 million rows).  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Files were uploaded as public AWS S3 objects and merged into one data frame using pandas.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9E75206-D149-4EA6-B951-1530F67C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Sourcing</a:t>
            </a:r>
          </a:p>
        </p:txBody>
      </p:sp>
    </p:spTree>
    <p:extLst>
      <p:ext uri="{BB962C8B-B14F-4D97-AF65-F5344CB8AC3E}">
        <p14:creationId xmlns:p14="http://schemas.microsoft.com/office/powerpoint/2010/main" val="388016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4FE9-8758-47AF-B811-6A1EB811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 Up and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41EC-0584-41E7-B71F-346844404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87689"/>
            <a:ext cx="4665472" cy="3884511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600" b="1" dirty="0"/>
              <a:t>Data Clean up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Remove unnecessary columns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Drop N/As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Drop rows that had an approved loan amount less than $1 or less than 1 “Job Reported”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After clean up, 7.1 million rows total</a:t>
            </a:r>
          </a:p>
          <a:p>
            <a:pPr>
              <a:lnSpc>
                <a:spcPct val="170000"/>
              </a:lnSpc>
            </a:pPr>
            <a:endParaRPr lang="en-US" sz="16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344673F-C438-45DC-9B0D-5C066A238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55932"/>
              </p:ext>
            </p:extLst>
          </p:nvPr>
        </p:nvGraphicFramePr>
        <p:xfrm>
          <a:off x="6722628" y="3028734"/>
          <a:ext cx="4859772" cy="233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9886">
                  <a:extLst>
                    <a:ext uri="{9D8B030D-6E8A-4147-A177-3AD203B41FA5}">
                      <a16:colId xmlns:a16="http://schemas.microsoft.com/office/drawing/2014/main" val="3985769923"/>
                    </a:ext>
                  </a:extLst>
                </a:gridCol>
                <a:gridCol w="2429886">
                  <a:extLst>
                    <a:ext uri="{9D8B030D-6E8A-4147-A177-3AD203B41FA5}">
                      <a16:colId xmlns:a16="http://schemas.microsoft.com/office/drawing/2014/main" val="2052457632"/>
                    </a:ext>
                  </a:extLst>
                </a:gridCol>
              </a:tblGrid>
              <a:tr h="46718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373935"/>
                  </a:ext>
                </a:extLst>
              </a:tr>
              <a:tr h="46718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LoanNumber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Categorical / Discrete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965226"/>
                  </a:ext>
                </a:extLst>
              </a:tr>
              <a:tr h="46718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CurrentApprovalAmount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Quantitative / Continuous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42820"/>
                  </a:ext>
                </a:extLst>
              </a:tr>
              <a:tr h="46718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JobsReported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Quantitative / Discrete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134802"/>
                  </a:ext>
                </a:extLst>
              </a:tr>
              <a:tr h="467184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Gender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Categorical / Nominal</a:t>
                      </a:r>
                      <a:endParaRPr lang="en-US" sz="2400" dirty="0">
                        <a:effectLst/>
                        <a:latin typeface="+mj-lt"/>
                      </a:endParaRPr>
                    </a:p>
                  </a:txBody>
                  <a:tcPr marR="63500" marT="63500" marB="635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897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40409A5-062D-47F2-9474-64F4A17436F3}"/>
              </a:ext>
            </a:extLst>
          </p:cNvPr>
          <p:cNvSpPr txBox="1"/>
          <p:nvPr/>
        </p:nvSpPr>
        <p:spPr>
          <a:xfrm>
            <a:off x="6628902" y="2287689"/>
            <a:ext cx="3012938" cy="45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600" b="1" dirty="0"/>
              <a:t>Data Definitions</a:t>
            </a:r>
          </a:p>
        </p:txBody>
      </p:sp>
    </p:spTree>
    <p:extLst>
      <p:ext uri="{BB962C8B-B14F-4D97-AF65-F5344CB8AC3E}">
        <p14:creationId xmlns:p14="http://schemas.microsoft.com/office/powerpoint/2010/main" val="29045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FB2E7F-A30E-4FCF-9132-DB21ADE625F0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dirty="0"/>
              <a:t>3. Data Analysis and Insights</a:t>
            </a:r>
          </a:p>
        </p:txBody>
      </p:sp>
    </p:spTree>
    <p:extLst>
      <p:ext uri="{BB962C8B-B14F-4D97-AF65-F5344CB8AC3E}">
        <p14:creationId xmlns:p14="http://schemas.microsoft.com/office/powerpoint/2010/main" val="345864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D154-82A2-4001-802C-4B7F2B48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883392" cy="1179576"/>
          </a:xfrm>
        </p:spPr>
        <p:txBody>
          <a:bodyPr>
            <a:normAutofit/>
          </a:bodyPr>
          <a:lstStyle/>
          <a:p>
            <a:r>
              <a:rPr lang="en-US" sz="3200" dirty="0"/>
              <a:t>#1. What is the breakdown of loans by loan amount?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06DF76-9020-46B8-BF24-8EA37E0F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Methodology: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Group </a:t>
            </a:r>
            <a:r>
              <a:rPr lang="en-US" sz="1600" dirty="0" err="1"/>
              <a:t>CurrentApprovalAmount</a:t>
            </a:r>
            <a:r>
              <a:rPr lang="en-US" sz="1600" dirty="0"/>
              <a:t> (i.e. loan amount) by following brackets: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$0-10k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$10-99k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$100-499k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$500-999k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&gt;$1M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Use matplotlib </a:t>
            </a:r>
            <a:r>
              <a:rPr lang="en-US" sz="1600" dirty="0" err="1"/>
              <a:t>pyplot</a:t>
            </a:r>
            <a:r>
              <a:rPr lang="en-US" sz="1600" dirty="0"/>
              <a:t> pie function to create pie chart visualization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5076979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3248</TotalTime>
  <Words>1751</Words>
  <Application>Microsoft Office PowerPoint</Application>
  <PresentationFormat>Widescreen</PresentationFormat>
  <Paragraphs>173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Avenir Next LT Pro</vt:lpstr>
      <vt:lpstr>Calibri</vt:lpstr>
      <vt:lpstr>AccentBoxVTI</vt:lpstr>
      <vt:lpstr>PPP Loans  Data Analysis</vt:lpstr>
      <vt:lpstr>Table of Contents</vt:lpstr>
      <vt:lpstr>PowerPoint Presentation</vt:lpstr>
      <vt:lpstr>Why PPP Loans?</vt:lpstr>
      <vt:lpstr>PowerPoint Presentation</vt:lpstr>
      <vt:lpstr>Data Sourcing</vt:lpstr>
      <vt:lpstr>Data Clean Up and Definitions</vt:lpstr>
      <vt:lpstr>PowerPoint Presentation</vt:lpstr>
      <vt:lpstr>#1. What is the breakdown of loans by loan amount?</vt:lpstr>
      <vt:lpstr>Only 1.4% of loans were greater than $1M USD, however they made up 30.7% of total loan amount. </vt:lpstr>
      <vt:lpstr>#2. How much relief is going to larger payroll costs vs. smaller?</vt:lpstr>
      <vt:lpstr>9% of dollars went to businesses where annualized payroll per employee was +$100k</vt:lpstr>
      <vt:lpstr>17.4k loans, or 5.1B dollars were given to companies with annualized avg payroll &gt;$200k</vt:lpstr>
      <vt:lpstr>PowerPoint Presentation</vt:lpstr>
      <vt:lpstr>#1. Are there differences in mean loan amount by Gender?</vt:lpstr>
      <vt:lpstr>Methodology</vt:lpstr>
      <vt:lpstr>Methodology (cont’d)</vt:lpstr>
      <vt:lpstr>Methodology (cont’d)</vt:lpstr>
      <vt:lpstr>Results and Interpretation</vt:lpstr>
      <vt:lpstr>#2. Are there differences in mean loan amount by Gender after adjusting company size?</vt:lpstr>
      <vt:lpstr>Methodology</vt:lpstr>
      <vt:lpstr>Results</vt:lpstr>
      <vt:lpstr>#3. Are there differences in % of PPP loans to women vs. total US % of women owned businesses?</vt:lpstr>
      <vt:lpstr>Methodology &amp; Results</vt:lpstr>
      <vt:lpstr>PowerPoint Presentation</vt:lpstr>
      <vt:lpstr>Summary of Findings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Capstone3 - PPP Loans  Data Analysis</dc:title>
  <dc:creator>joun bae</dc:creator>
  <cp:lastModifiedBy>joun bae</cp:lastModifiedBy>
  <cp:revision>34</cp:revision>
  <dcterms:created xsi:type="dcterms:W3CDTF">2021-03-30T19:21:28Z</dcterms:created>
  <dcterms:modified xsi:type="dcterms:W3CDTF">2021-04-05T14:46:47Z</dcterms:modified>
</cp:coreProperties>
</file>