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4" r:id="rId4"/>
    <p:sldId id="258" r:id="rId5"/>
    <p:sldId id="263" r:id="rId6"/>
    <p:sldId id="261" r:id="rId7"/>
    <p:sldId id="259" r:id="rId8"/>
    <p:sldId id="262" r:id="rId9"/>
    <p:sldId id="265" r:id="rId10"/>
    <p:sldId id="280" r:id="rId11"/>
    <p:sldId id="267" r:id="rId12"/>
    <p:sldId id="268" r:id="rId13"/>
    <p:sldId id="271" r:id="rId14"/>
    <p:sldId id="270" r:id="rId15"/>
    <p:sldId id="281" r:id="rId16"/>
    <p:sldId id="276" r:id="rId17"/>
    <p:sldId id="277" r:id="rId18"/>
    <p:sldId id="274" r:id="rId19"/>
    <p:sldId id="278" r:id="rId20"/>
    <p:sldId id="279" r:id="rId21"/>
    <p:sldId id="275"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E7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ctr">
            <a:noAutofit/>
          </a:bodyPr>
          <a:lstStyle>
            <a:lvl1pPr algn="ctr">
              <a:defRPr sz="36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Saturday, April 17,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92305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Saturday, April 17,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88312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Saturday, April 17,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32013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lvl1pPr>
              <a:defRPr sz="1800"/>
            </a:lvl1pPr>
            <a:lvl2pPr>
              <a:defRPr sz="1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Saturday, April 17,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6132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ctr">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Saturday, April 17,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3863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Saturday, April 17,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3743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Saturday, April 17,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2107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Saturday, April 17,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9769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Saturday, April 17,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760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Saturday, April 17,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2610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Saturday, April 17,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5894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977900" y="795528"/>
            <a:ext cx="10241280" cy="1234440"/>
          </a:xfrm>
          <a:prstGeom prst="rect">
            <a:avLst/>
          </a:prstGeom>
        </p:spPr>
        <p:txBody>
          <a:bodyPr vert="horz" lIns="0" tIns="0" rIns="0" bIns="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977900" y="2112264"/>
            <a:ext cx="10241280" cy="395935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Saturday, April 17,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69479431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28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3.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google.com/document/u/1/d/1aCquhIqsUApgsxQ8-SQBAigFDcfWVVohLEXcV6jWbdI/pub?embedded=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21">
            <a:extLst>
              <a:ext uri="{FF2B5EF4-FFF2-40B4-BE49-F238E27FC236}">
                <a16:creationId xmlns:a16="http://schemas.microsoft.com/office/drawing/2014/main" id="{F619DE0E-F039-443E-AF60-E4B6AA72D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3">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4">
                  <a:alpha val="80000"/>
                </a:schemeClr>
              </a:gs>
              <a:gs pos="100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5">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5">
                  <a:alpha val="0"/>
                </a:schemeClr>
              </a:gs>
              <a:gs pos="91000">
                <a:schemeClr val="accent2">
                  <a:alpha val="43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7">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5638801" cy="6886827"/>
          </a:xfrm>
          <a:prstGeom prst="rect">
            <a:avLst/>
          </a:prstGeom>
          <a:gradFill>
            <a:gsLst>
              <a:gs pos="49000">
                <a:schemeClr val="accent6">
                  <a:lumMod val="75000"/>
                  <a:alpha val="0"/>
                </a:schemeClr>
              </a:gs>
              <a:gs pos="99000">
                <a:schemeClr val="accent6">
                  <a:alpha val="79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609180" y="724988"/>
            <a:ext cx="5121259" cy="5458067"/>
          </a:xfrm>
          <a:prstGeom prst="ellipse">
            <a:avLst/>
          </a:prstGeom>
          <a:gradFill>
            <a:gsLst>
              <a:gs pos="39000">
                <a:schemeClr val="accent4">
                  <a:lumMod val="20000"/>
                  <a:lumOff val="80000"/>
                  <a:alpha val="0"/>
                </a:schemeClr>
              </a:gs>
              <a:gs pos="100000">
                <a:schemeClr val="accent6">
                  <a:alpha val="29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C1AC3A-633E-4D80-B0A5-992E07D46B64}"/>
              </a:ext>
            </a:extLst>
          </p:cNvPr>
          <p:cNvSpPr>
            <a:spLocks noGrp="1"/>
          </p:cNvSpPr>
          <p:nvPr>
            <p:ph type="ctrTitle"/>
          </p:nvPr>
        </p:nvSpPr>
        <p:spPr>
          <a:xfrm>
            <a:off x="920151" y="2920878"/>
            <a:ext cx="6292690" cy="2992576"/>
          </a:xfrm>
        </p:spPr>
        <p:txBody>
          <a:bodyPr anchor="t">
            <a:normAutofit/>
          </a:bodyPr>
          <a:lstStyle/>
          <a:p>
            <a:pPr algn="l"/>
            <a:r>
              <a:rPr lang="en-US" dirty="0">
                <a:solidFill>
                  <a:schemeClr val="bg1"/>
                </a:solidFill>
              </a:rPr>
              <a:t>Udacity </a:t>
            </a:r>
            <a:br>
              <a:rPr lang="en-US" dirty="0">
                <a:solidFill>
                  <a:schemeClr val="bg1"/>
                </a:solidFill>
              </a:rPr>
            </a:br>
            <a:r>
              <a:rPr lang="en-US" dirty="0">
                <a:solidFill>
                  <a:schemeClr val="bg1"/>
                </a:solidFill>
              </a:rPr>
              <a:t>A/B test </a:t>
            </a:r>
            <a:br>
              <a:rPr lang="en-US" dirty="0">
                <a:solidFill>
                  <a:schemeClr val="bg1"/>
                </a:solidFill>
              </a:rPr>
            </a:br>
            <a:r>
              <a:rPr lang="en-US" dirty="0">
                <a:solidFill>
                  <a:schemeClr val="bg1"/>
                </a:solidFill>
              </a:rPr>
              <a:t>overview</a:t>
            </a:r>
          </a:p>
        </p:txBody>
      </p:sp>
      <p:sp>
        <p:nvSpPr>
          <p:cNvPr id="3" name="Subtitle 2">
            <a:extLst>
              <a:ext uri="{FF2B5EF4-FFF2-40B4-BE49-F238E27FC236}">
                <a16:creationId xmlns:a16="http://schemas.microsoft.com/office/drawing/2014/main" id="{48E68C79-A2AD-47DE-A1A8-6AA5970DE7C2}"/>
              </a:ext>
            </a:extLst>
          </p:cNvPr>
          <p:cNvSpPr>
            <a:spLocks noGrp="1"/>
          </p:cNvSpPr>
          <p:nvPr>
            <p:ph type="subTitle" idx="1"/>
          </p:nvPr>
        </p:nvSpPr>
        <p:spPr>
          <a:xfrm>
            <a:off x="968627" y="4812504"/>
            <a:ext cx="5392495" cy="1248274"/>
          </a:xfrm>
        </p:spPr>
        <p:txBody>
          <a:bodyPr anchor="ctr">
            <a:normAutofit/>
          </a:bodyPr>
          <a:lstStyle/>
          <a:p>
            <a:pPr algn="l"/>
            <a:r>
              <a:rPr lang="en-US" sz="1400" dirty="0">
                <a:solidFill>
                  <a:schemeClr val="bg1"/>
                </a:solidFill>
              </a:rPr>
              <a:t>April 2021</a:t>
            </a:r>
          </a:p>
          <a:p>
            <a:pPr algn="l"/>
            <a:r>
              <a:rPr lang="en-US" sz="1400" dirty="0">
                <a:solidFill>
                  <a:schemeClr val="bg1"/>
                </a:solidFill>
              </a:rPr>
              <a:t>Joun Bae</a:t>
            </a:r>
          </a:p>
        </p:txBody>
      </p:sp>
      <p:pic>
        <p:nvPicPr>
          <p:cNvPr id="4" name="Picture 3" descr="Magnifying glass showing decling performance">
            <a:extLst>
              <a:ext uri="{FF2B5EF4-FFF2-40B4-BE49-F238E27FC236}">
                <a16:creationId xmlns:a16="http://schemas.microsoft.com/office/drawing/2014/main" id="{C195199D-D435-47A5-8EE2-B1945A96CD79}"/>
              </a:ext>
            </a:extLst>
          </p:cNvPr>
          <p:cNvPicPr>
            <a:picLocks noChangeAspect="1"/>
          </p:cNvPicPr>
          <p:nvPr/>
        </p:nvPicPr>
        <p:blipFill rotWithShape="1">
          <a:blip r:embed="rId2"/>
          <a:srcRect l="14804" r="45291" b="-1"/>
          <a:stretch/>
        </p:blipFill>
        <p:spPr>
          <a:xfrm>
            <a:off x="8104092" y="10"/>
            <a:ext cx="4099858" cy="6857990"/>
          </a:xfrm>
          <a:prstGeom prst="rect">
            <a:avLst/>
          </a:prstGeom>
        </p:spPr>
      </p:pic>
    </p:spTree>
    <p:extLst>
      <p:ext uri="{BB962C8B-B14F-4D97-AF65-F5344CB8AC3E}">
        <p14:creationId xmlns:p14="http://schemas.microsoft.com/office/powerpoint/2010/main" val="325286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8EBE-D2CD-4A63-95FF-8CDA9C2F73BC}"/>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5AF8C8C6-727B-4A8C-A722-158B2C94CFDA}"/>
              </a:ext>
            </a:extLst>
          </p:cNvPr>
          <p:cNvSpPr>
            <a:spLocks noGrp="1"/>
          </p:cNvSpPr>
          <p:nvPr>
            <p:ph idx="1"/>
          </p:nvPr>
        </p:nvSpPr>
        <p:spPr>
          <a:xfrm>
            <a:off x="972820" y="1848345"/>
            <a:ext cx="4567043" cy="503936"/>
          </a:xfrm>
        </p:spPr>
        <p:txBody>
          <a:bodyPr/>
          <a:lstStyle/>
          <a:p>
            <a:pPr marL="0" indent="0">
              <a:buNone/>
            </a:pPr>
            <a:r>
              <a:rPr lang="en-US" sz="1600" u="sng" dirty="0"/>
              <a:t>Metrics used to test hypothesis:</a:t>
            </a:r>
          </a:p>
        </p:txBody>
      </p:sp>
      <p:sp>
        <p:nvSpPr>
          <p:cNvPr id="6" name="Content Placeholder 2">
            <a:extLst>
              <a:ext uri="{FF2B5EF4-FFF2-40B4-BE49-F238E27FC236}">
                <a16:creationId xmlns:a16="http://schemas.microsoft.com/office/drawing/2014/main" id="{A1B318D0-FD8D-4B09-91FD-D2FD41544292}"/>
              </a:ext>
            </a:extLst>
          </p:cNvPr>
          <p:cNvSpPr txBox="1">
            <a:spLocks/>
          </p:cNvSpPr>
          <p:nvPr/>
        </p:nvSpPr>
        <p:spPr>
          <a:xfrm>
            <a:off x="7077750" y="1848344"/>
            <a:ext cx="4678429" cy="3469377"/>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None/>
            </a:pPr>
            <a:r>
              <a:rPr lang="en-US" sz="1600" u="sng" dirty="0"/>
              <a:t>Expectations: </a:t>
            </a:r>
          </a:p>
          <a:p>
            <a:pPr>
              <a:lnSpc>
                <a:spcPct val="100000"/>
              </a:lnSpc>
              <a:spcBef>
                <a:spcPts val="600"/>
              </a:spcBef>
            </a:pPr>
            <a:r>
              <a:rPr lang="en-US" sz="1600" dirty="0"/>
              <a:t>Gross conversion will decrease </a:t>
            </a:r>
          </a:p>
          <a:p>
            <a:pPr>
              <a:lnSpc>
                <a:spcPct val="100000"/>
              </a:lnSpc>
              <a:spcBef>
                <a:spcPts val="600"/>
              </a:spcBef>
            </a:pPr>
            <a:r>
              <a:rPr lang="en-US" sz="1600" dirty="0"/>
              <a:t>Net conversion will stay the same</a:t>
            </a:r>
          </a:p>
          <a:p>
            <a:pPr marL="0" indent="0">
              <a:buNone/>
            </a:pPr>
            <a:endParaRPr lang="en-US" sz="1600" u="sng" dirty="0"/>
          </a:p>
          <a:p>
            <a:pPr marL="0" indent="0">
              <a:buNone/>
            </a:pPr>
            <a:r>
              <a:rPr lang="en-US" sz="1600" u="sng" dirty="0"/>
              <a:t>Definitions &amp; Notes:</a:t>
            </a:r>
          </a:p>
          <a:p>
            <a:pPr>
              <a:lnSpc>
                <a:spcPct val="100000"/>
              </a:lnSpc>
              <a:spcBef>
                <a:spcPts val="600"/>
              </a:spcBef>
            </a:pPr>
            <a:r>
              <a:rPr lang="en-US" sz="1600" dirty="0"/>
              <a:t># of enrollments = User-ids to complete checkout and enroll in free trial</a:t>
            </a:r>
          </a:p>
          <a:p>
            <a:pPr>
              <a:lnSpc>
                <a:spcPct val="100000"/>
              </a:lnSpc>
              <a:spcBef>
                <a:spcPts val="600"/>
              </a:spcBef>
            </a:pPr>
            <a:r>
              <a:rPr lang="en-US" sz="1600" dirty="0"/>
              <a:t># of clicks = Unique cookies that clicked “Start free trial”</a:t>
            </a:r>
          </a:p>
          <a:p>
            <a:pPr>
              <a:lnSpc>
                <a:spcPct val="100000"/>
              </a:lnSpc>
              <a:spcBef>
                <a:spcPts val="600"/>
              </a:spcBef>
            </a:pPr>
            <a:r>
              <a:rPr lang="en-US" sz="1600" dirty="0"/>
              <a:t># of payments = User-ids enrolled past 14-day boundary and thus made at least one payment</a:t>
            </a:r>
          </a:p>
          <a:p>
            <a:pPr>
              <a:lnSpc>
                <a:spcPct val="100000"/>
              </a:lnSpc>
              <a:spcBef>
                <a:spcPts val="600"/>
              </a:spcBef>
            </a:pPr>
            <a:r>
              <a:rPr lang="en-US" sz="1600" dirty="0"/>
              <a:t>Unit of diversion is cookie (i.e. how control vs. experiment groups are split)</a:t>
            </a:r>
          </a:p>
        </p:txBody>
      </p:sp>
      <p:grpSp>
        <p:nvGrpSpPr>
          <p:cNvPr id="20" name="Group 19">
            <a:extLst>
              <a:ext uri="{FF2B5EF4-FFF2-40B4-BE49-F238E27FC236}">
                <a16:creationId xmlns:a16="http://schemas.microsoft.com/office/drawing/2014/main" id="{31A5F0EC-E650-4AAC-A104-DA91AB67B653}"/>
              </a:ext>
            </a:extLst>
          </p:cNvPr>
          <p:cNvGrpSpPr/>
          <p:nvPr/>
        </p:nvGrpSpPr>
        <p:grpSpPr>
          <a:xfrm>
            <a:off x="639021" y="2432185"/>
            <a:ext cx="5826350" cy="3091992"/>
            <a:chOff x="913372" y="2391997"/>
            <a:chExt cx="5826350" cy="3091992"/>
          </a:xfrm>
        </p:grpSpPr>
        <p:grpSp>
          <p:nvGrpSpPr>
            <p:cNvPr id="7" name="Group 6">
              <a:extLst>
                <a:ext uri="{FF2B5EF4-FFF2-40B4-BE49-F238E27FC236}">
                  <a16:creationId xmlns:a16="http://schemas.microsoft.com/office/drawing/2014/main" id="{AC13A08D-7F1F-4FAB-AEA6-9874D60AB309}"/>
                </a:ext>
              </a:extLst>
            </p:cNvPr>
            <p:cNvGrpSpPr/>
            <p:nvPr/>
          </p:nvGrpSpPr>
          <p:grpSpPr>
            <a:xfrm>
              <a:off x="913372" y="2391997"/>
              <a:ext cx="5826350" cy="3091992"/>
              <a:chOff x="377071" y="2309567"/>
              <a:chExt cx="5380508" cy="3091992"/>
            </a:xfrm>
          </p:grpSpPr>
          <p:sp>
            <p:nvSpPr>
              <p:cNvPr id="8" name="Isosceles Triangle 7">
                <a:extLst>
                  <a:ext uri="{FF2B5EF4-FFF2-40B4-BE49-F238E27FC236}">
                    <a16:creationId xmlns:a16="http://schemas.microsoft.com/office/drawing/2014/main" id="{D0D83191-D025-4EEA-AD8A-10D0CBB7DBB7}"/>
                  </a:ext>
                </a:extLst>
              </p:cNvPr>
              <p:cNvSpPr/>
              <p:nvPr/>
            </p:nvSpPr>
            <p:spPr>
              <a:xfrm rot="10800000">
                <a:off x="377071" y="2309567"/>
                <a:ext cx="3619894" cy="3091992"/>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282D4A2-3E18-4C6A-9109-B1CF17DB4F4A}"/>
                  </a:ext>
                </a:extLst>
              </p:cNvPr>
              <p:cNvCxnSpPr/>
              <p:nvPr/>
            </p:nvCxnSpPr>
            <p:spPr>
              <a:xfrm>
                <a:off x="744718" y="2922309"/>
                <a:ext cx="2884602"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2EFA2C-8CB4-4439-A043-B1F167E8C571}"/>
                  </a:ext>
                </a:extLst>
              </p:cNvPr>
              <p:cNvCxnSpPr>
                <a:cxnSpLocks/>
              </p:cNvCxnSpPr>
              <p:nvPr/>
            </p:nvCxnSpPr>
            <p:spPr>
              <a:xfrm>
                <a:off x="1187779" y="3696878"/>
                <a:ext cx="1993392"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10F586-DFAF-4B05-8D1D-6BD963429B09}"/>
                  </a:ext>
                </a:extLst>
              </p:cNvPr>
              <p:cNvSpPr txBox="1"/>
              <p:nvPr/>
            </p:nvSpPr>
            <p:spPr>
              <a:xfrm>
                <a:off x="966245" y="3150149"/>
                <a:ext cx="2413262" cy="307777"/>
              </a:xfrm>
              <a:prstGeom prst="rect">
                <a:avLst/>
              </a:prstGeom>
              <a:noFill/>
            </p:spPr>
            <p:txBody>
              <a:bodyPr wrap="square" rtlCol="0" anchor="ctr">
                <a:spAutoFit/>
              </a:bodyPr>
              <a:lstStyle/>
              <a:p>
                <a:pPr algn="ctr"/>
                <a:r>
                  <a:rPr lang="en-US" sz="1400" dirty="0"/>
                  <a:t>Click “start free trial”</a:t>
                </a:r>
              </a:p>
            </p:txBody>
          </p:sp>
          <p:sp>
            <p:nvSpPr>
              <p:cNvPr id="12" name="TextBox 11">
                <a:extLst>
                  <a:ext uri="{FF2B5EF4-FFF2-40B4-BE49-F238E27FC236}">
                    <a16:creationId xmlns:a16="http://schemas.microsoft.com/office/drawing/2014/main" id="{4ECA0BFF-9B6B-4A89-8F2F-BBDA4593B5FE}"/>
                  </a:ext>
                </a:extLst>
              </p:cNvPr>
              <p:cNvSpPr txBox="1"/>
              <p:nvPr/>
            </p:nvSpPr>
            <p:spPr>
              <a:xfrm>
                <a:off x="1609625" y="3842858"/>
                <a:ext cx="1126503" cy="307777"/>
              </a:xfrm>
              <a:prstGeom prst="rect">
                <a:avLst/>
              </a:prstGeom>
              <a:noFill/>
            </p:spPr>
            <p:txBody>
              <a:bodyPr wrap="square" rtlCol="0" anchor="ctr">
                <a:spAutoFit/>
              </a:bodyPr>
              <a:lstStyle/>
              <a:p>
                <a:pPr algn="ctr"/>
                <a:r>
                  <a:rPr lang="en-US" sz="1400" dirty="0"/>
                  <a:t>Enrollment</a:t>
                </a:r>
              </a:p>
            </p:txBody>
          </p:sp>
          <p:sp>
            <p:nvSpPr>
              <p:cNvPr id="13" name="TextBox 12">
                <a:extLst>
                  <a:ext uri="{FF2B5EF4-FFF2-40B4-BE49-F238E27FC236}">
                    <a16:creationId xmlns:a16="http://schemas.microsoft.com/office/drawing/2014/main" id="{94C37F40-6BD2-49A1-A28B-221D534ABD99}"/>
                  </a:ext>
                </a:extLst>
              </p:cNvPr>
              <p:cNvSpPr txBox="1"/>
              <p:nvPr/>
            </p:nvSpPr>
            <p:spPr>
              <a:xfrm>
                <a:off x="1619052" y="4423068"/>
                <a:ext cx="1126503" cy="307777"/>
              </a:xfrm>
              <a:prstGeom prst="rect">
                <a:avLst/>
              </a:prstGeom>
              <a:noFill/>
            </p:spPr>
            <p:txBody>
              <a:bodyPr wrap="square" rtlCol="0" anchor="ctr">
                <a:spAutoFit/>
              </a:bodyPr>
              <a:lstStyle/>
              <a:p>
                <a:pPr algn="ctr"/>
                <a:r>
                  <a:rPr lang="en-US" sz="1400" dirty="0"/>
                  <a:t>Payment</a:t>
                </a:r>
              </a:p>
            </p:txBody>
          </p:sp>
          <p:cxnSp>
            <p:nvCxnSpPr>
              <p:cNvPr id="14" name="Straight Connector 13">
                <a:extLst>
                  <a:ext uri="{FF2B5EF4-FFF2-40B4-BE49-F238E27FC236}">
                    <a16:creationId xmlns:a16="http://schemas.microsoft.com/office/drawing/2014/main" id="{20B67B0D-194C-4AA2-8EFC-CE9CE6634A7E}"/>
                  </a:ext>
                </a:extLst>
              </p:cNvPr>
              <p:cNvCxnSpPr>
                <a:cxnSpLocks/>
              </p:cNvCxnSpPr>
              <p:nvPr/>
            </p:nvCxnSpPr>
            <p:spPr>
              <a:xfrm>
                <a:off x="1556994" y="4320619"/>
                <a:ext cx="1261872"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11831D6-E553-44F6-97E6-FEEFE2A6E4F4}"/>
                  </a:ext>
                </a:extLst>
              </p:cNvPr>
              <p:cNvSpPr txBox="1"/>
              <p:nvPr/>
            </p:nvSpPr>
            <p:spPr>
              <a:xfrm>
                <a:off x="966245" y="2465235"/>
                <a:ext cx="2413262" cy="307777"/>
              </a:xfrm>
              <a:prstGeom prst="rect">
                <a:avLst/>
              </a:prstGeom>
              <a:noFill/>
            </p:spPr>
            <p:txBody>
              <a:bodyPr wrap="square" rtlCol="0" anchor="ctr">
                <a:spAutoFit/>
              </a:bodyPr>
              <a:lstStyle/>
              <a:p>
                <a:pPr algn="ctr"/>
                <a:r>
                  <a:rPr lang="en-US" sz="1400" dirty="0"/>
                  <a:t>View course page</a:t>
                </a:r>
              </a:p>
            </p:txBody>
          </p:sp>
          <p:sp>
            <p:nvSpPr>
              <p:cNvPr id="16" name="Right Brace 15">
                <a:extLst>
                  <a:ext uri="{FF2B5EF4-FFF2-40B4-BE49-F238E27FC236}">
                    <a16:creationId xmlns:a16="http://schemas.microsoft.com/office/drawing/2014/main" id="{EBD1EEC2-E665-4AF1-988E-DEAF2706DD1C}"/>
                  </a:ext>
                </a:extLst>
              </p:cNvPr>
              <p:cNvSpPr/>
              <p:nvPr/>
            </p:nvSpPr>
            <p:spPr>
              <a:xfrm>
                <a:off x="3595928" y="3111854"/>
                <a:ext cx="182880" cy="959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D7D1D10-B679-46CD-9E24-E679754524F8}"/>
                  </a:ext>
                </a:extLst>
              </p:cNvPr>
              <p:cNvSpPr txBox="1"/>
              <p:nvPr/>
            </p:nvSpPr>
            <p:spPr>
              <a:xfrm>
                <a:off x="4125201" y="3311592"/>
                <a:ext cx="1632378" cy="492443"/>
              </a:xfrm>
              <a:prstGeom prst="rect">
                <a:avLst/>
              </a:prstGeom>
              <a:noFill/>
            </p:spPr>
            <p:txBody>
              <a:bodyPr wrap="square" rtlCol="0">
                <a:spAutoFit/>
              </a:bodyPr>
              <a:lstStyle/>
              <a:p>
                <a:r>
                  <a:rPr lang="en-US" sz="1300" dirty="0">
                    <a:solidFill>
                      <a:schemeClr val="accent1">
                        <a:lumMod val="50000"/>
                      </a:schemeClr>
                    </a:solidFill>
                  </a:rPr>
                  <a:t>Gross conversion %</a:t>
                </a:r>
              </a:p>
              <a:p>
                <a:r>
                  <a:rPr lang="en-US" sz="1300" dirty="0">
                    <a:solidFill>
                      <a:schemeClr val="accent1">
                        <a:lumMod val="50000"/>
                      </a:schemeClr>
                    </a:solidFill>
                  </a:rPr>
                  <a:t>(Enrollments/Clicks)</a:t>
                </a:r>
              </a:p>
            </p:txBody>
          </p:sp>
          <p:sp>
            <p:nvSpPr>
              <p:cNvPr id="18" name="TextBox 17">
                <a:extLst>
                  <a:ext uri="{FF2B5EF4-FFF2-40B4-BE49-F238E27FC236}">
                    <a16:creationId xmlns:a16="http://schemas.microsoft.com/office/drawing/2014/main" id="{18814995-E4CC-4154-8431-04085FBC00FA}"/>
                  </a:ext>
                </a:extLst>
              </p:cNvPr>
              <p:cNvSpPr txBox="1"/>
              <p:nvPr/>
            </p:nvSpPr>
            <p:spPr>
              <a:xfrm>
                <a:off x="3778808" y="4237159"/>
                <a:ext cx="1632378" cy="492443"/>
              </a:xfrm>
              <a:prstGeom prst="rect">
                <a:avLst/>
              </a:prstGeom>
              <a:noFill/>
            </p:spPr>
            <p:txBody>
              <a:bodyPr wrap="square" rtlCol="0">
                <a:spAutoFit/>
              </a:bodyPr>
              <a:lstStyle/>
              <a:p>
                <a:r>
                  <a:rPr lang="en-US" sz="1300" dirty="0">
                    <a:solidFill>
                      <a:schemeClr val="accent1">
                        <a:lumMod val="50000"/>
                      </a:schemeClr>
                    </a:solidFill>
                  </a:rPr>
                  <a:t>Net conversion %</a:t>
                </a:r>
              </a:p>
              <a:p>
                <a:r>
                  <a:rPr lang="en-US" sz="1300" dirty="0">
                    <a:solidFill>
                      <a:schemeClr val="accent1">
                        <a:lumMod val="50000"/>
                      </a:schemeClr>
                    </a:solidFill>
                  </a:rPr>
                  <a:t>(Payments/Clicks)</a:t>
                </a:r>
              </a:p>
            </p:txBody>
          </p:sp>
          <p:sp>
            <p:nvSpPr>
              <p:cNvPr id="19" name="Right Brace 18">
                <a:extLst>
                  <a:ext uri="{FF2B5EF4-FFF2-40B4-BE49-F238E27FC236}">
                    <a16:creationId xmlns:a16="http://schemas.microsoft.com/office/drawing/2014/main" id="{7C0E3F5B-BC57-43CA-AD1D-3FCDE22D6998}"/>
                  </a:ext>
                </a:extLst>
              </p:cNvPr>
              <p:cNvSpPr/>
              <p:nvPr/>
            </p:nvSpPr>
            <p:spPr>
              <a:xfrm>
                <a:off x="3143935" y="3566189"/>
                <a:ext cx="250982" cy="1571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 name="Oval 3">
              <a:extLst>
                <a:ext uri="{FF2B5EF4-FFF2-40B4-BE49-F238E27FC236}">
                  <a16:creationId xmlns:a16="http://schemas.microsoft.com/office/drawing/2014/main" id="{9004AD8E-06B9-4D39-BF59-176DFA6CBBC8}"/>
                </a:ext>
              </a:extLst>
            </p:cNvPr>
            <p:cNvSpPr/>
            <p:nvPr/>
          </p:nvSpPr>
          <p:spPr>
            <a:xfrm>
              <a:off x="4695939" y="3503084"/>
              <a:ext cx="275551"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21" name="Oval 20">
              <a:extLst>
                <a:ext uri="{FF2B5EF4-FFF2-40B4-BE49-F238E27FC236}">
                  <a16:creationId xmlns:a16="http://schemas.microsoft.com/office/drawing/2014/main" id="{94DF6C2C-2D23-46BE-BAF7-548C0CE2F7F0}"/>
                </a:ext>
              </a:extLst>
            </p:cNvPr>
            <p:cNvSpPr/>
            <p:nvPr/>
          </p:nvSpPr>
          <p:spPr>
            <a:xfrm>
              <a:off x="4261175" y="4373410"/>
              <a:ext cx="275551"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grpSp>
      <p:sp>
        <p:nvSpPr>
          <p:cNvPr id="23" name="Oval 22">
            <a:extLst>
              <a:ext uri="{FF2B5EF4-FFF2-40B4-BE49-F238E27FC236}">
                <a16:creationId xmlns:a16="http://schemas.microsoft.com/office/drawing/2014/main" id="{BE8972E4-4B9E-438C-81A6-5872FF7E3A03}"/>
              </a:ext>
            </a:extLst>
          </p:cNvPr>
          <p:cNvSpPr/>
          <p:nvPr/>
        </p:nvSpPr>
        <p:spPr>
          <a:xfrm>
            <a:off x="6939974" y="2157865"/>
            <a:ext cx="275551"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24" name="Oval 23">
            <a:extLst>
              <a:ext uri="{FF2B5EF4-FFF2-40B4-BE49-F238E27FC236}">
                <a16:creationId xmlns:a16="http://schemas.microsoft.com/office/drawing/2014/main" id="{51754714-3FFA-42D9-911E-9F7AEB3BE61D}"/>
              </a:ext>
            </a:extLst>
          </p:cNvPr>
          <p:cNvSpPr/>
          <p:nvPr/>
        </p:nvSpPr>
        <p:spPr>
          <a:xfrm>
            <a:off x="6939974" y="2481120"/>
            <a:ext cx="275551"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Tree>
    <p:extLst>
      <p:ext uri="{BB962C8B-B14F-4D97-AF65-F5344CB8AC3E}">
        <p14:creationId xmlns:p14="http://schemas.microsoft.com/office/powerpoint/2010/main" val="427513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68D9-9A07-403E-AE4B-B17FB64540F8}"/>
              </a:ext>
            </a:extLst>
          </p:cNvPr>
          <p:cNvSpPr>
            <a:spLocks noGrp="1"/>
          </p:cNvSpPr>
          <p:nvPr>
            <p:ph type="title"/>
          </p:nvPr>
        </p:nvSpPr>
        <p:spPr/>
        <p:txBody>
          <a:bodyPr/>
          <a:lstStyle/>
          <a:p>
            <a:r>
              <a:rPr lang="en-US" dirty="0"/>
              <a:t>Invariant metrics</a:t>
            </a:r>
          </a:p>
        </p:txBody>
      </p:sp>
      <p:sp>
        <p:nvSpPr>
          <p:cNvPr id="3" name="Content Placeholder 2">
            <a:extLst>
              <a:ext uri="{FF2B5EF4-FFF2-40B4-BE49-F238E27FC236}">
                <a16:creationId xmlns:a16="http://schemas.microsoft.com/office/drawing/2014/main" id="{CEB23038-3122-43F2-8DB6-57465FE4534C}"/>
              </a:ext>
            </a:extLst>
          </p:cNvPr>
          <p:cNvSpPr>
            <a:spLocks noGrp="1"/>
          </p:cNvSpPr>
          <p:nvPr>
            <p:ph idx="1"/>
          </p:nvPr>
        </p:nvSpPr>
        <p:spPr>
          <a:xfrm>
            <a:off x="977900" y="1858264"/>
            <a:ext cx="10241280" cy="3959352"/>
          </a:xfrm>
        </p:spPr>
        <p:txBody>
          <a:bodyPr/>
          <a:lstStyle/>
          <a:p>
            <a:pPr marL="0" indent="0">
              <a:buNone/>
            </a:pPr>
            <a:r>
              <a:rPr lang="en-US" dirty="0"/>
              <a:t>Invariant metrics will be used to perform sanity checks on experiment set-up (i.e. they should not differ between control and experiment groups):</a:t>
            </a:r>
          </a:p>
          <a:p>
            <a:endParaRPr lang="en-US" dirty="0"/>
          </a:p>
        </p:txBody>
      </p:sp>
      <p:graphicFrame>
        <p:nvGraphicFramePr>
          <p:cNvPr id="4" name="Table 5">
            <a:extLst>
              <a:ext uri="{FF2B5EF4-FFF2-40B4-BE49-F238E27FC236}">
                <a16:creationId xmlns:a16="http://schemas.microsoft.com/office/drawing/2014/main" id="{420786DB-C371-4327-AD7E-29845F19C809}"/>
              </a:ext>
            </a:extLst>
          </p:cNvPr>
          <p:cNvGraphicFramePr>
            <a:graphicFrameLocks noGrp="1"/>
          </p:cNvGraphicFramePr>
          <p:nvPr>
            <p:extLst>
              <p:ext uri="{D42A27DB-BD31-4B8C-83A1-F6EECF244321}">
                <p14:modId xmlns:p14="http://schemas.microsoft.com/office/powerpoint/2010/main" val="975304940"/>
              </p:ext>
            </p:extLst>
          </p:nvPr>
        </p:nvGraphicFramePr>
        <p:xfrm>
          <a:off x="972820" y="2812796"/>
          <a:ext cx="9961880" cy="2415540"/>
        </p:xfrm>
        <a:graphic>
          <a:graphicData uri="http://schemas.openxmlformats.org/drawingml/2006/table">
            <a:tbl>
              <a:tblPr firstRow="1" bandRow="1">
                <a:tableStyleId>{5C22544A-7EE6-4342-B048-85BDC9FD1C3A}</a:tableStyleId>
              </a:tblPr>
              <a:tblGrid>
                <a:gridCol w="3218180">
                  <a:extLst>
                    <a:ext uri="{9D8B030D-6E8A-4147-A177-3AD203B41FA5}">
                      <a16:colId xmlns:a16="http://schemas.microsoft.com/office/drawing/2014/main" val="2862696930"/>
                    </a:ext>
                  </a:extLst>
                </a:gridCol>
                <a:gridCol w="6743700">
                  <a:extLst>
                    <a:ext uri="{9D8B030D-6E8A-4147-A177-3AD203B41FA5}">
                      <a16:colId xmlns:a16="http://schemas.microsoft.com/office/drawing/2014/main" val="2378866947"/>
                    </a:ext>
                  </a:extLst>
                </a:gridCol>
              </a:tblGrid>
              <a:tr h="483108">
                <a:tc>
                  <a:txBody>
                    <a:bodyPr/>
                    <a:lstStyle/>
                    <a:p>
                      <a:r>
                        <a:rPr lang="en-US" dirty="0"/>
                        <a:t>Metric 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r>
                        <a:rPr lang="en-US" dirty="0"/>
                        <a:t>Definition / Calculation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87928769"/>
                  </a:ext>
                </a:extLst>
              </a:tr>
              <a:tr h="483108">
                <a:tc>
                  <a:txBody>
                    <a:bodyPr/>
                    <a:lstStyle/>
                    <a:p>
                      <a:r>
                        <a:rPr lang="en-US" dirty="0"/>
                        <a:t>Page views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dirty="0"/>
                        <a:t># of unique cookies view course overview page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18278940"/>
                  </a:ext>
                </a:extLst>
              </a:tr>
              <a:tr h="483108">
                <a:tc>
                  <a:txBody>
                    <a:bodyPr/>
                    <a:lstStyle/>
                    <a:p>
                      <a:r>
                        <a:rPr lang="en-US" dirty="0"/>
                        <a:t>Enrollments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dirty="0"/>
                        <a:t># of users who enroll in free trial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97466067"/>
                  </a:ext>
                </a:extLst>
              </a:tr>
              <a:tr h="483108">
                <a:tc>
                  <a:txBody>
                    <a:bodyPr/>
                    <a:lstStyle/>
                    <a:p>
                      <a:r>
                        <a:rPr lang="en-US" dirty="0"/>
                        <a:t>Clicks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dirty="0"/>
                        <a:t># of unique cookies to click “Start free trial” button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96487909"/>
                  </a:ext>
                </a:extLst>
              </a:tr>
              <a:tr h="483108">
                <a:tc>
                  <a:txBody>
                    <a:bodyPr/>
                    <a:lstStyle/>
                    <a:p>
                      <a:r>
                        <a:rPr lang="en-US" dirty="0"/>
                        <a:t>Click-Thru-Probability (CTP)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dirty="0"/>
                        <a:t># clicks / # page views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96691764"/>
                  </a:ext>
                </a:extLst>
              </a:tr>
            </a:tbl>
          </a:graphicData>
        </a:graphic>
      </p:graphicFrame>
    </p:spTree>
    <p:extLst>
      <p:ext uri="{BB962C8B-B14F-4D97-AF65-F5344CB8AC3E}">
        <p14:creationId xmlns:p14="http://schemas.microsoft.com/office/powerpoint/2010/main" val="61932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C7202C73-15E1-4675-902A-2E5DC8E97265}"/>
              </a:ext>
            </a:extLst>
          </p:cNvPr>
          <p:cNvGraphicFramePr>
            <a:graphicFrameLocks noGrp="1"/>
          </p:cNvGraphicFramePr>
          <p:nvPr>
            <p:extLst>
              <p:ext uri="{D42A27DB-BD31-4B8C-83A1-F6EECF244321}">
                <p14:modId xmlns:p14="http://schemas.microsoft.com/office/powerpoint/2010/main" val="3168398641"/>
              </p:ext>
            </p:extLst>
          </p:nvPr>
        </p:nvGraphicFramePr>
        <p:xfrm>
          <a:off x="985520" y="3295902"/>
          <a:ext cx="10673079" cy="1987298"/>
        </p:xfrm>
        <a:graphic>
          <a:graphicData uri="http://schemas.openxmlformats.org/drawingml/2006/table">
            <a:tbl>
              <a:tblPr firstRow="1" bandRow="1">
                <a:tableStyleId>{5C22544A-7EE6-4342-B048-85BDC9FD1C3A}</a:tableStyleId>
              </a:tblPr>
              <a:tblGrid>
                <a:gridCol w="1370017">
                  <a:extLst>
                    <a:ext uri="{9D8B030D-6E8A-4147-A177-3AD203B41FA5}">
                      <a16:colId xmlns:a16="http://schemas.microsoft.com/office/drawing/2014/main" val="2862696930"/>
                    </a:ext>
                  </a:extLst>
                </a:gridCol>
                <a:gridCol w="1735354">
                  <a:extLst>
                    <a:ext uri="{9D8B030D-6E8A-4147-A177-3AD203B41FA5}">
                      <a16:colId xmlns:a16="http://schemas.microsoft.com/office/drawing/2014/main" val="2378866947"/>
                    </a:ext>
                  </a:extLst>
                </a:gridCol>
                <a:gridCol w="1030774">
                  <a:extLst>
                    <a:ext uri="{9D8B030D-6E8A-4147-A177-3AD203B41FA5}">
                      <a16:colId xmlns:a16="http://schemas.microsoft.com/office/drawing/2014/main" val="3570128904"/>
                    </a:ext>
                  </a:extLst>
                </a:gridCol>
                <a:gridCol w="999038">
                  <a:extLst>
                    <a:ext uri="{9D8B030D-6E8A-4147-A177-3AD203B41FA5}">
                      <a16:colId xmlns:a16="http://schemas.microsoft.com/office/drawing/2014/main" val="1221705673"/>
                    </a:ext>
                  </a:extLst>
                </a:gridCol>
                <a:gridCol w="932991">
                  <a:extLst>
                    <a:ext uri="{9D8B030D-6E8A-4147-A177-3AD203B41FA5}">
                      <a16:colId xmlns:a16="http://schemas.microsoft.com/office/drawing/2014/main" val="2997493710"/>
                    </a:ext>
                  </a:extLst>
                </a:gridCol>
                <a:gridCol w="821051">
                  <a:extLst>
                    <a:ext uri="{9D8B030D-6E8A-4147-A177-3AD203B41FA5}">
                      <a16:colId xmlns:a16="http://schemas.microsoft.com/office/drawing/2014/main" val="3014526884"/>
                    </a:ext>
                  </a:extLst>
                </a:gridCol>
                <a:gridCol w="1135156">
                  <a:extLst>
                    <a:ext uri="{9D8B030D-6E8A-4147-A177-3AD203B41FA5}">
                      <a16:colId xmlns:a16="http://schemas.microsoft.com/office/drawing/2014/main" val="1026692985"/>
                    </a:ext>
                  </a:extLst>
                </a:gridCol>
                <a:gridCol w="1496206">
                  <a:extLst>
                    <a:ext uri="{9D8B030D-6E8A-4147-A177-3AD203B41FA5}">
                      <a16:colId xmlns:a16="http://schemas.microsoft.com/office/drawing/2014/main" val="387887905"/>
                    </a:ext>
                  </a:extLst>
                </a:gridCol>
                <a:gridCol w="1152492">
                  <a:extLst>
                    <a:ext uri="{9D8B030D-6E8A-4147-A177-3AD203B41FA5}">
                      <a16:colId xmlns:a16="http://schemas.microsoft.com/office/drawing/2014/main" val="3444765783"/>
                    </a:ext>
                  </a:extLst>
                </a:gridCol>
              </a:tblGrid>
              <a:tr h="641876">
                <a:tc>
                  <a:txBody>
                    <a:bodyPr/>
                    <a:lstStyle/>
                    <a:p>
                      <a:pPr algn="ctr"/>
                      <a:r>
                        <a:rPr lang="en-US" sz="1400" dirty="0"/>
                        <a:t>Metric 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Calculation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Baseline rate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err="1"/>
                        <a:t>Dmin</a:t>
                      </a: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Alpha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1-Beta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Traffic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Sample Size (Page views)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Duration (days)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87928769"/>
                  </a:ext>
                </a:extLst>
              </a:tr>
              <a:tr h="703546">
                <a:tc>
                  <a:txBody>
                    <a:bodyPr/>
                    <a:lstStyle/>
                    <a:p>
                      <a:pPr algn="ctr"/>
                      <a:r>
                        <a:rPr lang="en-US" sz="1400" dirty="0"/>
                        <a:t>Gross Conversion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 of enrollments) / (# of clicks)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20.6%</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0.01</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0.05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80%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50%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645,875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33</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18278940"/>
                  </a:ext>
                </a:extLst>
              </a:tr>
              <a:tr h="641876">
                <a:tc>
                  <a:txBody>
                    <a:bodyPr/>
                    <a:lstStyle/>
                    <a:p>
                      <a:pPr algn="ctr"/>
                      <a:r>
                        <a:rPr lang="en-US" sz="1400" dirty="0"/>
                        <a:t>Net Conversion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 of payments) / (# of clicks)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10.9%</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0.0075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0.05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80%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50%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685,325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35</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97466067"/>
                  </a:ext>
                </a:extLst>
              </a:tr>
            </a:tbl>
          </a:graphicData>
        </a:graphic>
      </p:graphicFrame>
      <p:sp>
        <p:nvSpPr>
          <p:cNvPr id="2" name="Title 1">
            <a:extLst>
              <a:ext uri="{FF2B5EF4-FFF2-40B4-BE49-F238E27FC236}">
                <a16:creationId xmlns:a16="http://schemas.microsoft.com/office/drawing/2014/main" id="{BFE726E7-1BC8-4CCE-B9FA-2C20E57CEC8D}"/>
              </a:ext>
            </a:extLst>
          </p:cNvPr>
          <p:cNvSpPr>
            <a:spLocks noGrp="1"/>
          </p:cNvSpPr>
          <p:nvPr>
            <p:ph type="title"/>
          </p:nvPr>
        </p:nvSpPr>
        <p:spPr/>
        <p:txBody>
          <a:bodyPr/>
          <a:lstStyle/>
          <a:p>
            <a:r>
              <a:rPr lang="en-US" dirty="0"/>
              <a:t>Sample size &amp; duration</a:t>
            </a:r>
          </a:p>
        </p:txBody>
      </p:sp>
      <p:sp>
        <p:nvSpPr>
          <p:cNvPr id="5" name="Content Placeholder 2">
            <a:extLst>
              <a:ext uri="{FF2B5EF4-FFF2-40B4-BE49-F238E27FC236}">
                <a16:creationId xmlns:a16="http://schemas.microsoft.com/office/drawing/2014/main" id="{7DD6C7D7-9840-4E41-8AD0-9F8123D755E4}"/>
              </a:ext>
            </a:extLst>
          </p:cNvPr>
          <p:cNvSpPr>
            <a:spLocks noGrp="1"/>
          </p:cNvSpPr>
          <p:nvPr>
            <p:ph idx="1"/>
          </p:nvPr>
        </p:nvSpPr>
        <p:spPr>
          <a:xfrm>
            <a:off x="977900" y="1858264"/>
            <a:ext cx="10241280" cy="3959352"/>
          </a:xfrm>
        </p:spPr>
        <p:txBody>
          <a:bodyPr/>
          <a:lstStyle/>
          <a:p>
            <a:r>
              <a:rPr lang="en-US" dirty="0"/>
              <a:t>Baseline data used to determine experiment’s duration and sample size</a:t>
            </a:r>
          </a:p>
          <a:p>
            <a:r>
              <a:rPr lang="en-US" dirty="0"/>
              <a:t>Assuming 50% of traffic diversion to this experiment, experiment will be run for </a:t>
            </a:r>
            <a:r>
              <a:rPr lang="en-US" b="1" dirty="0"/>
              <a:t>35 days</a:t>
            </a:r>
          </a:p>
          <a:p>
            <a:endParaRPr lang="en-US" dirty="0"/>
          </a:p>
        </p:txBody>
      </p:sp>
      <p:sp>
        <p:nvSpPr>
          <p:cNvPr id="7" name="Rectangle 6">
            <a:extLst>
              <a:ext uri="{FF2B5EF4-FFF2-40B4-BE49-F238E27FC236}">
                <a16:creationId xmlns:a16="http://schemas.microsoft.com/office/drawing/2014/main" id="{C49C6589-C0A3-4092-A133-231D3024532F}"/>
              </a:ext>
            </a:extLst>
          </p:cNvPr>
          <p:cNvSpPr/>
          <p:nvPr/>
        </p:nvSpPr>
        <p:spPr>
          <a:xfrm>
            <a:off x="9004300" y="3295902"/>
            <a:ext cx="2641599" cy="1987298"/>
          </a:xfrm>
          <a:prstGeom prst="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19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26A56-B23D-4EFF-AA47-7DF453A8A8F8}"/>
              </a:ext>
            </a:extLst>
          </p:cNvPr>
          <p:cNvSpPr>
            <a:spLocks noGrp="1"/>
          </p:cNvSpPr>
          <p:nvPr>
            <p:ph type="ctrTitle"/>
          </p:nvPr>
        </p:nvSpPr>
        <p:spPr>
          <a:xfrm>
            <a:off x="1429732" y="2117355"/>
            <a:ext cx="9144000" cy="2478024"/>
          </a:xfrm>
        </p:spPr>
        <p:txBody>
          <a:bodyPr/>
          <a:lstStyle/>
          <a:p>
            <a:pPr algn="l"/>
            <a:r>
              <a:rPr lang="en-US" sz="2800" dirty="0"/>
              <a:t>4) Data analysis &amp; Results</a:t>
            </a:r>
          </a:p>
        </p:txBody>
      </p:sp>
    </p:spTree>
    <p:extLst>
      <p:ext uri="{BB962C8B-B14F-4D97-AF65-F5344CB8AC3E}">
        <p14:creationId xmlns:p14="http://schemas.microsoft.com/office/powerpoint/2010/main" val="253554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4965-E371-49DD-B5B0-683AB4A30470}"/>
              </a:ext>
            </a:extLst>
          </p:cNvPr>
          <p:cNvSpPr>
            <a:spLocks noGrp="1"/>
          </p:cNvSpPr>
          <p:nvPr>
            <p:ph type="title"/>
          </p:nvPr>
        </p:nvSpPr>
        <p:spPr/>
        <p:txBody>
          <a:bodyPr/>
          <a:lstStyle/>
          <a:p>
            <a:r>
              <a:rPr lang="en-US" dirty="0"/>
              <a:t>Control and Experiment data</a:t>
            </a:r>
          </a:p>
        </p:txBody>
      </p:sp>
      <p:graphicFrame>
        <p:nvGraphicFramePr>
          <p:cNvPr id="4" name="Table 5">
            <a:extLst>
              <a:ext uri="{FF2B5EF4-FFF2-40B4-BE49-F238E27FC236}">
                <a16:creationId xmlns:a16="http://schemas.microsoft.com/office/drawing/2014/main" id="{D565BEF7-71AF-4199-A98E-E50E960618BD}"/>
              </a:ext>
            </a:extLst>
          </p:cNvPr>
          <p:cNvGraphicFramePr>
            <a:graphicFrameLocks noGrp="1"/>
          </p:cNvGraphicFramePr>
          <p:nvPr>
            <p:extLst>
              <p:ext uri="{D42A27DB-BD31-4B8C-83A1-F6EECF244321}">
                <p14:modId xmlns:p14="http://schemas.microsoft.com/office/powerpoint/2010/main" val="3162344115"/>
              </p:ext>
            </p:extLst>
          </p:nvPr>
        </p:nvGraphicFramePr>
        <p:xfrm>
          <a:off x="972820" y="2390775"/>
          <a:ext cx="10419081" cy="2439046"/>
        </p:xfrm>
        <a:graphic>
          <a:graphicData uri="http://schemas.openxmlformats.org/drawingml/2006/table">
            <a:tbl>
              <a:tblPr firstRow="1" bandRow="1">
                <a:tableStyleId>{5C22544A-7EE6-4342-B048-85BDC9FD1C3A}</a:tableStyleId>
              </a:tblPr>
              <a:tblGrid>
                <a:gridCol w="1810922">
                  <a:extLst>
                    <a:ext uri="{9D8B030D-6E8A-4147-A177-3AD203B41FA5}">
                      <a16:colId xmlns:a16="http://schemas.microsoft.com/office/drawing/2014/main" val="2862696930"/>
                    </a:ext>
                  </a:extLst>
                </a:gridCol>
                <a:gridCol w="1219599">
                  <a:extLst>
                    <a:ext uri="{9D8B030D-6E8A-4147-A177-3AD203B41FA5}">
                      <a16:colId xmlns:a16="http://schemas.microsoft.com/office/drawing/2014/main" val="3060942371"/>
                    </a:ext>
                  </a:extLst>
                </a:gridCol>
                <a:gridCol w="1219599">
                  <a:extLst>
                    <a:ext uri="{9D8B030D-6E8A-4147-A177-3AD203B41FA5}">
                      <a16:colId xmlns:a16="http://schemas.microsoft.com/office/drawing/2014/main" val="2378866947"/>
                    </a:ext>
                  </a:extLst>
                </a:gridCol>
                <a:gridCol w="1025557">
                  <a:extLst>
                    <a:ext uri="{9D8B030D-6E8A-4147-A177-3AD203B41FA5}">
                      <a16:colId xmlns:a16="http://schemas.microsoft.com/office/drawing/2014/main" val="3570128904"/>
                    </a:ext>
                  </a:extLst>
                </a:gridCol>
                <a:gridCol w="1230669">
                  <a:extLst>
                    <a:ext uri="{9D8B030D-6E8A-4147-A177-3AD203B41FA5}">
                      <a16:colId xmlns:a16="http://schemas.microsoft.com/office/drawing/2014/main" val="1221705673"/>
                    </a:ext>
                  </a:extLst>
                </a:gridCol>
                <a:gridCol w="1243489">
                  <a:extLst>
                    <a:ext uri="{9D8B030D-6E8A-4147-A177-3AD203B41FA5}">
                      <a16:colId xmlns:a16="http://schemas.microsoft.com/office/drawing/2014/main" val="2997493710"/>
                    </a:ext>
                  </a:extLst>
                </a:gridCol>
                <a:gridCol w="1346044">
                  <a:extLst>
                    <a:ext uri="{9D8B030D-6E8A-4147-A177-3AD203B41FA5}">
                      <a16:colId xmlns:a16="http://schemas.microsoft.com/office/drawing/2014/main" val="3014526884"/>
                    </a:ext>
                  </a:extLst>
                </a:gridCol>
                <a:gridCol w="1323202">
                  <a:extLst>
                    <a:ext uri="{9D8B030D-6E8A-4147-A177-3AD203B41FA5}">
                      <a16:colId xmlns:a16="http://schemas.microsoft.com/office/drawing/2014/main" val="1026692985"/>
                    </a:ext>
                  </a:extLst>
                </a:gridCol>
              </a:tblGrid>
              <a:tr h="595459">
                <a:tc>
                  <a:txBody>
                    <a:bodyPr/>
                    <a:lstStyle/>
                    <a:p>
                      <a:pPr algn="ctr"/>
                      <a:r>
                        <a:rPr lang="en-US" sz="1400" dirty="0"/>
                        <a:t>Group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Sample size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Page views (per day)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Clicks (per day)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Enrollments (per day)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Payments (per day)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Gross Conversion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Net Conversion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87928769"/>
                  </a:ext>
                </a:extLst>
              </a:tr>
              <a:tr h="652669">
                <a:tc>
                  <a:txBody>
                    <a:bodyPr/>
                    <a:lstStyle/>
                    <a:p>
                      <a:pPr algn="ctr"/>
                      <a:r>
                        <a:rPr lang="en-US" sz="1400" b="1" dirty="0"/>
                        <a:t>Control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23 days</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9339</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767</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164.6</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a:solidFill>
                            <a:schemeClr val="dk1"/>
                          </a:solidFill>
                          <a:latin typeface="+mn-lt"/>
                          <a:ea typeface="+mn-ea"/>
                          <a:cs typeface="+mn-cs"/>
                        </a:rPr>
                        <a:t>88.4</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21.46%</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11.53%</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18278940"/>
                  </a:ext>
                </a:extLst>
              </a:tr>
              <a:tr h="595459">
                <a:tc>
                  <a:txBody>
                    <a:bodyPr/>
                    <a:lstStyle/>
                    <a:p>
                      <a:pPr algn="ctr"/>
                      <a:r>
                        <a:rPr lang="en-US" sz="1400" b="1" dirty="0"/>
                        <a:t>Experiment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23 days</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9315</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766</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148.8</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84.6</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19.43%</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kern="1200" dirty="0">
                          <a:solidFill>
                            <a:schemeClr val="dk1"/>
                          </a:solidFill>
                          <a:latin typeface="+mn-lt"/>
                          <a:ea typeface="+mn-ea"/>
                          <a:cs typeface="+mn-cs"/>
                        </a:rPr>
                        <a:t>11.04%</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97466067"/>
                  </a:ext>
                </a:extLst>
              </a:tr>
              <a:tr h="595459">
                <a:tc>
                  <a:txBody>
                    <a:bodyPr/>
                    <a:lstStyle/>
                    <a:p>
                      <a:pPr algn="ctr"/>
                      <a:r>
                        <a:rPr lang="en-US" sz="1400" b="1" i="1" dirty="0"/>
                        <a:t>Difference </a:t>
                      </a:r>
                    </a:p>
                    <a:p>
                      <a:pPr algn="ctr"/>
                      <a:r>
                        <a:rPr lang="en-US" sz="1400" b="1" i="1" dirty="0"/>
                        <a:t>(control – exp)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23 days</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i="1" kern="1200" dirty="0">
                          <a:solidFill>
                            <a:schemeClr val="dk1"/>
                          </a:solidFill>
                          <a:latin typeface="+mn-lt"/>
                          <a:ea typeface="+mn-ea"/>
                          <a:cs typeface="+mn-cs"/>
                        </a:rPr>
                        <a:t>24</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i="1" kern="1200" dirty="0">
                          <a:solidFill>
                            <a:schemeClr val="dk1"/>
                          </a:solidFill>
                          <a:latin typeface="+mn-lt"/>
                          <a:ea typeface="+mn-ea"/>
                          <a:cs typeface="+mn-cs"/>
                        </a:rPr>
                        <a:t>1</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i="1" kern="1200" dirty="0">
                          <a:solidFill>
                            <a:schemeClr val="dk1"/>
                          </a:solidFill>
                          <a:latin typeface="+mn-lt"/>
                          <a:ea typeface="+mn-ea"/>
                          <a:cs typeface="+mn-cs"/>
                        </a:rPr>
                        <a:t>15.8</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i="1" kern="1200" dirty="0">
                          <a:solidFill>
                            <a:schemeClr val="dk1"/>
                          </a:solidFill>
                          <a:latin typeface="+mn-lt"/>
                          <a:ea typeface="+mn-ea"/>
                          <a:cs typeface="+mn-cs"/>
                        </a:rPr>
                        <a:t>3.8</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i="1" kern="1200" dirty="0">
                          <a:solidFill>
                            <a:schemeClr val="dk1"/>
                          </a:solidFill>
                          <a:latin typeface="+mn-lt"/>
                          <a:ea typeface="+mn-ea"/>
                          <a:cs typeface="+mn-cs"/>
                        </a:rPr>
                        <a:t>2.03%</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i="1" kern="1200" dirty="0">
                          <a:solidFill>
                            <a:schemeClr val="dk1"/>
                          </a:solidFill>
                          <a:latin typeface="+mn-lt"/>
                          <a:ea typeface="+mn-ea"/>
                          <a:cs typeface="+mn-cs"/>
                        </a:rPr>
                        <a:t>0.48%</a:t>
                      </a:r>
                    </a:p>
                  </a:txBody>
                  <a:tcPr marR="7620" marT="762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3804220"/>
                  </a:ext>
                </a:extLst>
              </a:tr>
            </a:tbl>
          </a:graphicData>
        </a:graphic>
      </p:graphicFrame>
      <p:sp>
        <p:nvSpPr>
          <p:cNvPr id="5" name="Content Placeholder 2">
            <a:extLst>
              <a:ext uri="{FF2B5EF4-FFF2-40B4-BE49-F238E27FC236}">
                <a16:creationId xmlns:a16="http://schemas.microsoft.com/office/drawing/2014/main" id="{5ED02B8F-DAC2-48B0-8D0C-A074F4EC52D8}"/>
              </a:ext>
            </a:extLst>
          </p:cNvPr>
          <p:cNvSpPr>
            <a:spLocks noGrp="1"/>
          </p:cNvSpPr>
          <p:nvPr>
            <p:ph idx="1"/>
          </p:nvPr>
        </p:nvSpPr>
        <p:spPr>
          <a:xfrm>
            <a:off x="977900" y="1858264"/>
            <a:ext cx="10241280" cy="532511"/>
          </a:xfrm>
        </p:spPr>
        <p:txBody>
          <a:bodyPr/>
          <a:lstStyle/>
          <a:p>
            <a:pPr marL="0" indent="0">
              <a:buNone/>
            </a:pPr>
            <a:r>
              <a:rPr lang="en-US" dirty="0"/>
              <a:t>Summary metrics of data provided by Udacity:</a:t>
            </a:r>
          </a:p>
        </p:txBody>
      </p:sp>
      <p:sp>
        <p:nvSpPr>
          <p:cNvPr id="7" name="Content Placeholder 2">
            <a:extLst>
              <a:ext uri="{FF2B5EF4-FFF2-40B4-BE49-F238E27FC236}">
                <a16:creationId xmlns:a16="http://schemas.microsoft.com/office/drawing/2014/main" id="{9E41CF1E-D74E-4B1E-A284-343C2CCC75D6}"/>
              </a:ext>
            </a:extLst>
          </p:cNvPr>
          <p:cNvSpPr txBox="1">
            <a:spLocks/>
          </p:cNvSpPr>
          <p:nvPr/>
        </p:nvSpPr>
        <p:spPr>
          <a:xfrm>
            <a:off x="972820" y="5096077"/>
            <a:ext cx="10785475" cy="966396"/>
          </a:xfrm>
          <a:prstGeom prst="rect">
            <a:avLst/>
          </a:prstGeom>
        </p:spPr>
        <p:txBody>
          <a:bodyPr vert="horz" lIns="0" tIns="0" rIns="0" bIns="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CAVEAT</a:t>
            </a:r>
            <a:r>
              <a:rPr lang="en-US" sz="1600" i="1" dirty="0"/>
              <a:t>: The sample size Udacity provided is </a:t>
            </a:r>
            <a:r>
              <a:rPr lang="en-US" sz="1600" b="1" i="1" dirty="0"/>
              <a:t>not large enough </a:t>
            </a:r>
            <a:r>
              <a:rPr lang="en-US" sz="1600" i="1" dirty="0"/>
              <a:t>to determine statistical significance. In real life, the next steps would be 1) discuss enrollment data with engineers, and 2) wait 12 days to get 37 days of data. See appendix for more details.</a:t>
            </a:r>
          </a:p>
        </p:txBody>
      </p:sp>
    </p:spTree>
    <p:extLst>
      <p:ext uri="{BB962C8B-B14F-4D97-AF65-F5344CB8AC3E}">
        <p14:creationId xmlns:p14="http://schemas.microsoft.com/office/powerpoint/2010/main" val="402794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4224-5A5F-40A0-85E8-70CC37B75D1B}"/>
              </a:ext>
            </a:extLst>
          </p:cNvPr>
          <p:cNvSpPr>
            <a:spLocks noGrp="1"/>
          </p:cNvSpPr>
          <p:nvPr>
            <p:ph type="title"/>
          </p:nvPr>
        </p:nvSpPr>
        <p:spPr/>
        <p:txBody>
          <a:bodyPr/>
          <a:lstStyle/>
          <a:p>
            <a:r>
              <a:rPr lang="en-US" dirty="0"/>
              <a:t>Sanity checks</a:t>
            </a:r>
          </a:p>
        </p:txBody>
      </p:sp>
      <p:graphicFrame>
        <p:nvGraphicFramePr>
          <p:cNvPr id="4" name="Table 5">
            <a:extLst>
              <a:ext uri="{FF2B5EF4-FFF2-40B4-BE49-F238E27FC236}">
                <a16:creationId xmlns:a16="http://schemas.microsoft.com/office/drawing/2014/main" id="{5A15C437-0871-4C30-B1EC-C49F7F1BDD4E}"/>
              </a:ext>
            </a:extLst>
          </p:cNvPr>
          <p:cNvGraphicFramePr>
            <a:graphicFrameLocks noGrp="1"/>
          </p:cNvGraphicFramePr>
          <p:nvPr>
            <p:extLst>
              <p:ext uri="{D42A27DB-BD31-4B8C-83A1-F6EECF244321}">
                <p14:modId xmlns:p14="http://schemas.microsoft.com/office/powerpoint/2010/main" val="2385871945"/>
              </p:ext>
            </p:extLst>
          </p:nvPr>
        </p:nvGraphicFramePr>
        <p:xfrm>
          <a:off x="972820" y="2638697"/>
          <a:ext cx="10444118" cy="3327232"/>
        </p:xfrm>
        <a:graphic>
          <a:graphicData uri="http://schemas.openxmlformats.org/drawingml/2006/table">
            <a:tbl>
              <a:tblPr firstRow="1" bandRow="1">
                <a:tableStyleId>{5C22544A-7EE6-4342-B048-85BDC9FD1C3A}</a:tableStyleId>
              </a:tblPr>
              <a:tblGrid>
                <a:gridCol w="1570083">
                  <a:extLst>
                    <a:ext uri="{9D8B030D-6E8A-4147-A177-3AD203B41FA5}">
                      <a16:colId xmlns:a16="http://schemas.microsoft.com/office/drawing/2014/main" val="2862696930"/>
                    </a:ext>
                  </a:extLst>
                </a:gridCol>
                <a:gridCol w="2281646">
                  <a:extLst>
                    <a:ext uri="{9D8B030D-6E8A-4147-A177-3AD203B41FA5}">
                      <a16:colId xmlns:a16="http://schemas.microsoft.com/office/drawing/2014/main" val="3031867221"/>
                    </a:ext>
                  </a:extLst>
                </a:gridCol>
                <a:gridCol w="1637211">
                  <a:extLst>
                    <a:ext uri="{9D8B030D-6E8A-4147-A177-3AD203B41FA5}">
                      <a16:colId xmlns:a16="http://schemas.microsoft.com/office/drawing/2014/main" val="774431904"/>
                    </a:ext>
                  </a:extLst>
                </a:gridCol>
                <a:gridCol w="3657600">
                  <a:extLst>
                    <a:ext uri="{9D8B030D-6E8A-4147-A177-3AD203B41FA5}">
                      <a16:colId xmlns:a16="http://schemas.microsoft.com/office/drawing/2014/main" val="2378866947"/>
                    </a:ext>
                  </a:extLst>
                </a:gridCol>
                <a:gridCol w="1297578">
                  <a:extLst>
                    <a:ext uri="{9D8B030D-6E8A-4147-A177-3AD203B41FA5}">
                      <a16:colId xmlns:a16="http://schemas.microsoft.com/office/drawing/2014/main" val="1351008739"/>
                    </a:ext>
                  </a:extLst>
                </a:gridCol>
              </a:tblGrid>
              <a:tr h="413099">
                <a:tc>
                  <a:txBody>
                    <a:bodyPr/>
                    <a:lstStyle/>
                    <a:p>
                      <a:pPr algn="ctr"/>
                      <a:r>
                        <a:rPr lang="en-US" sz="1400" dirty="0"/>
                        <a:t>Metric 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Null Hypothesis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Test Performed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Result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Pass Sanity Check?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87928769"/>
                  </a:ext>
                </a:extLst>
              </a:tr>
              <a:tr h="702268">
                <a:tc>
                  <a:txBody>
                    <a:bodyPr/>
                    <a:lstStyle/>
                    <a:p>
                      <a:pPr algn="ctr"/>
                      <a:r>
                        <a:rPr lang="en-US" sz="1400" dirty="0"/>
                        <a:t>Page views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Page views of control and experiment are equal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2 sample t-test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t>Fail to reject null hypothesis; no statistical difference in control vs. experiment group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Yes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18278940"/>
                  </a:ext>
                </a:extLst>
              </a:tr>
              <a:tr h="702268">
                <a:tc>
                  <a:txBody>
                    <a:bodyPr/>
                    <a:lstStyle/>
                    <a:p>
                      <a:pPr algn="ctr"/>
                      <a:r>
                        <a:rPr lang="en-US" sz="1400" dirty="0"/>
                        <a:t>Enrollments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Enrollments of control and experiment are equal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 sample t-test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t>Fail to reject null hypothesis; no statistical difference in control vs. experiment group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Yes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97466067"/>
                  </a:ext>
                </a:extLst>
              </a:tr>
              <a:tr h="702268">
                <a:tc>
                  <a:txBody>
                    <a:bodyPr/>
                    <a:lstStyle/>
                    <a:p>
                      <a:pPr algn="ctr"/>
                      <a:r>
                        <a:rPr lang="en-US" sz="1400" dirty="0"/>
                        <a:t>Clicks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Enrollments of control and experiment are equal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 sample t-test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t>Fail to reject null hypothesis; no statistical difference in control vs. experiment group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Yes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96487909"/>
                  </a:ext>
                </a:extLst>
              </a:tr>
              <a:tr h="702268">
                <a:tc>
                  <a:txBody>
                    <a:bodyPr/>
                    <a:lstStyle/>
                    <a:p>
                      <a:pPr algn="ctr"/>
                      <a:r>
                        <a:rPr lang="en-US" sz="1400" dirty="0"/>
                        <a:t>Click-Thru-Probability (CTP)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CTP of control and experiment are equal </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 sample z-test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400" dirty="0"/>
                        <a:t>Fail to reject null hypothesis; no statistical difference in control vs. experiment group</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Yes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96691764"/>
                  </a:ext>
                </a:extLst>
              </a:tr>
            </a:tbl>
          </a:graphicData>
        </a:graphic>
      </p:graphicFrame>
      <p:sp>
        <p:nvSpPr>
          <p:cNvPr id="5" name="Content Placeholder 2">
            <a:extLst>
              <a:ext uri="{FF2B5EF4-FFF2-40B4-BE49-F238E27FC236}">
                <a16:creationId xmlns:a16="http://schemas.microsoft.com/office/drawing/2014/main" id="{B407E58C-FB51-4D35-9F5C-9D10F5092081}"/>
              </a:ext>
            </a:extLst>
          </p:cNvPr>
          <p:cNvSpPr>
            <a:spLocks noGrp="1"/>
          </p:cNvSpPr>
          <p:nvPr>
            <p:ph idx="1"/>
          </p:nvPr>
        </p:nvSpPr>
        <p:spPr>
          <a:xfrm>
            <a:off x="977900" y="1858264"/>
            <a:ext cx="10241280" cy="532511"/>
          </a:xfrm>
        </p:spPr>
        <p:txBody>
          <a:bodyPr/>
          <a:lstStyle/>
          <a:p>
            <a:pPr marL="0" indent="0">
              <a:buNone/>
            </a:pPr>
            <a:r>
              <a:rPr lang="en-US" dirty="0"/>
              <a:t>Sanity checks all passed for each invariant metric.</a:t>
            </a:r>
          </a:p>
        </p:txBody>
      </p:sp>
    </p:spTree>
    <p:extLst>
      <p:ext uri="{BB962C8B-B14F-4D97-AF65-F5344CB8AC3E}">
        <p14:creationId xmlns:p14="http://schemas.microsoft.com/office/powerpoint/2010/main" val="185671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870B-DDC7-45F9-BBC2-1761433AC798}"/>
              </a:ext>
            </a:extLst>
          </p:cNvPr>
          <p:cNvSpPr>
            <a:spLocks noGrp="1"/>
          </p:cNvSpPr>
          <p:nvPr>
            <p:ph type="title"/>
          </p:nvPr>
        </p:nvSpPr>
        <p:spPr/>
        <p:txBody>
          <a:bodyPr/>
          <a:lstStyle/>
          <a:p>
            <a:r>
              <a:rPr lang="en-US" dirty="0"/>
              <a:t>Hypotheses testing</a:t>
            </a:r>
          </a:p>
        </p:txBody>
      </p:sp>
      <p:sp>
        <p:nvSpPr>
          <p:cNvPr id="3" name="Content Placeholder 2">
            <a:extLst>
              <a:ext uri="{FF2B5EF4-FFF2-40B4-BE49-F238E27FC236}">
                <a16:creationId xmlns:a16="http://schemas.microsoft.com/office/drawing/2014/main" id="{6E27A61E-3177-4313-A2F1-1E4380E947D8}"/>
              </a:ext>
            </a:extLst>
          </p:cNvPr>
          <p:cNvSpPr>
            <a:spLocks noGrp="1"/>
          </p:cNvSpPr>
          <p:nvPr>
            <p:ph sz="half" idx="1"/>
          </p:nvPr>
        </p:nvSpPr>
        <p:spPr/>
        <p:txBody>
          <a:bodyPr/>
          <a:lstStyle/>
          <a:p>
            <a:pPr marL="0" indent="0">
              <a:buNone/>
            </a:pPr>
            <a:r>
              <a:rPr lang="en-US" sz="1600" b="1" dirty="0"/>
              <a:t>Hypothesis 1 – Gross conversion</a:t>
            </a:r>
          </a:p>
          <a:p>
            <a:r>
              <a:rPr lang="en-US" sz="1600" dirty="0"/>
              <a:t>Null Hypothesis (H</a:t>
            </a:r>
            <a:r>
              <a:rPr lang="en-US" sz="1600" baseline="-25000" dirty="0"/>
              <a:t>0</a:t>
            </a:r>
            <a:r>
              <a:rPr lang="en-US" sz="1600" dirty="0"/>
              <a:t>: µ</a:t>
            </a:r>
            <a:r>
              <a:rPr lang="en-US" sz="1600" baseline="-25000" dirty="0"/>
              <a:t>1</a:t>
            </a:r>
            <a:r>
              <a:rPr lang="en-US" sz="1600" dirty="0"/>
              <a:t> =µ</a:t>
            </a:r>
            <a:r>
              <a:rPr lang="en-US" sz="1600" baseline="-25000" dirty="0"/>
              <a:t>2</a:t>
            </a:r>
            <a:r>
              <a:rPr lang="en-US" sz="1600" dirty="0"/>
              <a:t>)</a:t>
            </a:r>
          </a:p>
          <a:p>
            <a:pPr lvl="1"/>
            <a:r>
              <a:rPr lang="en-US" sz="1600" dirty="0"/>
              <a:t>Gross conversion is equal for users who received the new pop-up asking for time commitment vs. not</a:t>
            </a:r>
          </a:p>
          <a:p>
            <a:r>
              <a:rPr lang="en-US" sz="1600" dirty="0"/>
              <a:t>Alternative Hypothesis (H</a:t>
            </a:r>
            <a:r>
              <a:rPr lang="en-US" sz="1600" baseline="-25000" dirty="0"/>
              <a:t>1</a:t>
            </a:r>
            <a:r>
              <a:rPr lang="en-US" sz="1600" dirty="0"/>
              <a:t>: µ</a:t>
            </a:r>
            <a:r>
              <a:rPr lang="en-US" sz="1600" baseline="-25000" dirty="0"/>
              <a:t>1</a:t>
            </a:r>
            <a:r>
              <a:rPr lang="en-US" sz="1600" dirty="0"/>
              <a:t> ≠ µ</a:t>
            </a:r>
            <a:r>
              <a:rPr lang="en-US" sz="1600" baseline="-25000" dirty="0"/>
              <a:t>2</a:t>
            </a:r>
            <a:r>
              <a:rPr lang="en-US" sz="1600" dirty="0"/>
              <a:t>)</a:t>
            </a:r>
          </a:p>
          <a:p>
            <a:pPr lvl="1"/>
            <a:r>
              <a:rPr lang="en-US" sz="1600" dirty="0"/>
              <a:t>Gross conversion </a:t>
            </a:r>
            <a:r>
              <a:rPr lang="en-US" sz="1600" u="sng" dirty="0"/>
              <a:t>is not equal </a:t>
            </a:r>
            <a:r>
              <a:rPr lang="en-US" sz="1600" dirty="0"/>
              <a:t>for users who received the new pop-up asking for time commitment vs. not</a:t>
            </a:r>
          </a:p>
        </p:txBody>
      </p:sp>
      <p:sp>
        <p:nvSpPr>
          <p:cNvPr id="5" name="Content Placeholder 4">
            <a:extLst>
              <a:ext uri="{FF2B5EF4-FFF2-40B4-BE49-F238E27FC236}">
                <a16:creationId xmlns:a16="http://schemas.microsoft.com/office/drawing/2014/main" id="{4B47A929-C1AD-4EF2-99CD-C77579FD13EB}"/>
              </a:ext>
            </a:extLst>
          </p:cNvPr>
          <p:cNvSpPr>
            <a:spLocks noGrp="1"/>
          </p:cNvSpPr>
          <p:nvPr>
            <p:ph sz="half" idx="2"/>
          </p:nvPr>
        </p:nvSpPr>
        <p:spPr/>
        <p:txBody>
          <a:bodyPr/>
          <a:lstStyle/>
          <a:p>
            <a:pPr marL="0" indent="0">
              <a:buNone/>
            </a:pPr>
            <a:r>
              <a:rPr lang="en-US" sz="1600" b="1" dirty="0"/>
              <a:t>Hypothesis 2 – Net conversion</a:t>
            </a:r>
          </a:p>
          <a:p>
            <a:r>
              <a:rPr lang="en-US" sz="1600" dirty="0"/>
              <a:t>Null Hypothesis (H</a:t>
            </a:r>
            <a:r>
              <a:rPr lang="en-US" sz="1600" baseline="-25000" dirty="0"/>
              <a:t>0</a:t>
            </a:r>
            <a:r>
              <a:rPr lang="en-US" sz="1600" dirty="0"/>
              <a:t>: µ</a:t>
            </a:r>
            <a:r>
              <a:rPr lang="en-US" sz="1600" baseline="-25000" dirty="0"/>
              <a:t>1</a:t>
            </a:r>
            <a:r>
              <a:rPr lang="en-US" sz="1600" dirty="0"/>
              <a:t> =µ</a:t>
            </a:r>
            <a:r>
              <a:rPr lang="en-US" sz="1600" baseline="-25000" dirty="0"/>
              <a:t>2</a:t>
            </a:r>
            <a:r>
              <a:rPr lang="en-US" sz="1600" dirty="0"/>
              <a:t>)</a:t>
            </a:r>
          </a:p>
          <a:p>
            <a:pPr lvl="1"/>
            <a:r>
              <a:rPr lang="en-US" sz="1600" dirty="0"/>
              <a:t>Gross conversion is equal for users who received the new pop-up asking for time commitment vs. not</a:t>
            </a:r>
          </a:p>
          <a:p>
            <a:r>
              <a:rPr lang="en-US" sz="1600" dirty="0"/>
              <a:t>Alternative Hypothesis (H</a:t>
            </a:r>
            <a:r>
              <a:rPr lang="en-US" sz="1600" baseline="-25000" dirty="0"/>
              <a:t>1</a:t>
            </a:r>
            <a:r>
              <a:rPr lang="en-US" sz="1600" dirty="0"/>
              <a:t>: µ</a:t>
            </a:r>
            <a:r>
              <a:rPr lang="en-US" sz="1600" baseline="-25000" dirty="0"/>
              <a:t>1</a:t>
            </a:r>
            <a:r>
              <a:rPr lang="en-US" sz="1600" dirty="0"/>
              <a:t> ≠ µ</a:t>
            </a:r>
            <a:r>
              <a:rPr lang="en-US" sz="1600" baseline="-25000" dirty="0"/>
              <a:t>2</a:t>
            </a:r>
            <a:r>
              <a:rPr lang="en-US" sz="1600" dirty="0"/>
              <a:t>)</a:t>
            </a:r>
          </a:p>
          <a:p>
            <a:pPr lvl="1"/>
            <a:r>
              <a:rPr lang="en-US" sz="1600" dirty="0"/>
              <a:t>Gross conversion </a:t>
            </a:r>
            <a:r>
              <a:rPr lang="en-US" sz="1600" u="sng" dirty="0"/>
              <a:t>is not equal </a:t>
            </a:r>
            <a:r>
              <a:rPr lang="en-US" sz="1600" dirty="0"/>
              <a:t>for users who received the new pop-up asking for time commitment vs. not</a:t>
            </a:r>
          </a:p>
          <a:p>
            <a:endParaRPr lang="en-US" sz="1600" dirty="0"/>
          </a:p>
        </p:txBody>
      </p:sp>
    </p:spTree>
    <p:extLst>
      <p:ext uri="{BB962C8B-B14F-4D97-AF65-F5344CB8AC3E}">
        <p14:creationId xmlns:p14="http://schemas.microsoft.com/office/powerpoint/2010/main" val="2935861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8D24-02BE-4B85-893B-F39B4CDFF2F9}"/>
              </a:ext>
            </a:extLst>
          </p:cNvPr>
          <p:cNvSpPr>
            <a:spLocks noGrp="1"/>
          </p:cNvSpPr>
          <p:nvPr>
            <p:ph type="title"/>
          </p:nvPr>
        </p:nvSpPr>
        <p:spPr/>
        <p:txBody>
          <a:bodyPr/>
          <a:lstStyle/>
          <a:p>
            <a:r>
              <a:rPr lang="en-US" dirty="0"/>
              <a:t>Testing results</a:t>
            </a:r>
          </a:p>
        </p:txBody>
      </p:sp>
      <p:graphicFrame>
        <p:nvGraphicFramePr>
          <p:cNvPr id="4" name="Table 5">
            <a:extLst>
              <a:ext uri="{FF2B5EF4-FFF2-40B4-BE49-F238E27FC236}">
                <a16:creationId xmlns:a16="http://schemas.microsoft.com/office/drawing/2014/main" id="{38A6FE4D-3525-4A8D-B344-334C05BCA05F}"/>
              </a:ext>
            </a:extLst>
          </p:cNvPr>
          <p:cNvGraphicFramePr>
            <a:graphicFrameLocks noGrp="1"/>
          </p:cNvGraphicFramePr>
          <p:nvPr>
            <p:extLst>
              <p:ext uri="{D42A27DB-BD31-4B8C-83A1-F6EECF244321}">
                <p14:modId xmlns:p14="http://schemas.microsoft.com/office/powerpoint/2010/main" val="1891512741"/>
              </p:ext>
            </p:extLst>
          </p:nvPr>
        </p:nvGraphicFramePr>
        <p:xfrm>
          <a:off x="861695" y="1847849"/>
          <a:ext cx="10463530" cy="2066366"/>
        </p:xfrm>
        <a:graphic>
          <a:graphicData uri="http://schemas.openxmlformats.org/drawingml/2006/table">
            <a:tbl>
              <a:tblPr firstRow="1" bandRow="1">
                <a:tableStyleId>{5C22544A-7EE6-4342-B048-85BDC9FD1C3A}</a:tableStyleId>
              </a:tblPr>
              <a:tblGrid>
                <a:gridCol w="2128279">
                  <a:extLst>
                    <a:ext uri="{9D8B030D-6E8A-4147-A177-3AD203B41FA5}">
                      <a16:colId xmlns:a16="http://schemas.microsoft.com/office/drawing/2014/main" val="1592869028"/>
                    </a:ext>
                  </a:extLst>
                </a:gridCol>
                <a:gridCol w="1343901">
                  <a:extLst>
                    <a:ext uri="{9D8B030D-6E8A-4147-A177-3AD203B41FA5}">
                      <a16:colId xmlns:a16="http://schemas.microsoft.com/office/drawing/2014/main" val="2817846523"/>
                    </a:ext>
                  </a:extLst>
                </a:gridCol>
                <a:gridCol w="1485900">
                  <a:extLst>
                    <a:ext uri="{9D8B030D-6E8A-4147-A177-3AD203B41FA5}">
                      <a16:colId xmlns:a16="http://schemas.microsoft.com/office/drawing/2014/main" val="3570128904"/>
                    </a:ext>
                  </a:extLst>
                </a:gridCol>
                <a:gridCol w="1581150">
                  <a:extLst>
                    <a:ext uri="{9D8B030D-6E8A-4147-A177-3AD203B41FA5}">
                      <a16:colId xmlns:a16="http://schemas.microsoft.com/office/drawing/2014/main" val="1221705673"/>
                    </a:ext>
                  </a:extLst>
                </a:gridCol>
                <a:gridCol w="2133939">
                  <a:extLst>
                    <a:ext uri="{9D8B030D-6E8A-4147-A177-3AD203B41FA5}">
                      <a16:colId xmlns:a16="http://schemas.microsoft.com/office/drawing/2014/main" val="3444765783"/>
                    </a:ext>
                  </a:extLst>
                </a:gridCol>
                <a:gridCol w="1790361">
                  <a:extLst>
                    <a:ext uri="{9D8B030D-6E8A-4147-A177-3AD203B41FA5}">
                      <a16:colId xmlns:a16="http://schemas.microsoft.com/office/drawing/2014/main" val="599346145"/>
                    </a:ext>
                  </a:extLst>
                </a:gridCol>
              </a:tblGrid>
              <a:tr h="636831">
                <a:tc>
                  <a:txBody>
                    <a:bodyPr/>
                    <a:lstStyle/>
                    <a:p>
                      <a:pPr algn="ctr"/>
                      <a:r>
                        <a:rPr lang="en-US" sz="1400" dirty="0"/>
                        <a:t>Hypothesis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Result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Statistically significant?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Practically Significant?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Aligns with expectation?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sz="1400" dirty="0"/>
                        <a:t>95% Confidence interval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287928769"/>
                  </a:ext>
                </a:extLst>
              </a:tr>
              <a:tr h="698015">
                <a:tc>
                  <a:txBody>
                    <a:bodyPr/>
                    <a:lstStyle/>
                    <a:p>
                      <a:pPr algn="ctr"/>
                      <a:r>
                        <a:rPr lang="en-US" sz="1400" dirty="0"/>
                        <a:t>1 – Gross Conversion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Reject null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Yes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Yes</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Yes – gross conversion is lower</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-0.0291 to -0.0120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18278940"/>
                  </a:ext>
                </a:extLst>
              </a:tr>
              <a:tr h="636831">
                <a:tc>
                  <a:txBody>
                    <a:bodyPr/>
                    <a:lstStyle/>
                    <a:p>
                      <a:pPr algn="ctr"/>
                      <a:r>
                        <a:rPr lang="en-US" sz="1400" dirty="0"/>
                        <a:t>2 – Net Conversion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Fail to reject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No</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No</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Yes – no significant change, but experiment was lower</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r>
                        <a:rPr lang="en-US" sz="1400" dirty="0"/>
                        <a:t>-0.0116 to 0.0019</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97466067"/>
                  </a:ext>
                </a:extLst>
              </a:tr>
            </a:tbl>
          </a:graphicData>
        </a:graphic>
      </p:graphicFrame>
      <p:sp>
        <p:nvSpPr>
          <p:cNvPr id="5" name="Content Placeholder 2">
            <a:extLst>
              <a:ext uri="{FF2B5EF4-FFF2-40B4-BE49-F238E27FC236}">
                <a16:creationId xmlns:a16="http://schemas.microsoft.com/office/drawing/2014/main" id="{521D280D-622B-456B-9EB6-37E6DC846390}"/>
              </a:ext>
            </a:extLst>
          </p:cNvPr>
          <p:cNvSpPr>
            <a:spLocks noGrp="1"/>
          </p:cNvSpPr>
          <p:nvPr>
            <p:ph idx="1"/>
          </p:nvPr>
        </p:nvSpPr>
        <p:spPr>
          <a:xfrm>
            <a:off x="977900" y="4238625"/>
            <a:ext cx="10241280" cy="1333500"/>
          </a:xfrm>
        </p:spPr>
        <p:txBody>
          <a:bodyPr/>
          <a:lstStyle/>
          <a:p>
            <a:r>
              <a:rPr lang="en-US" sz="1400" dirty="0"/>
              <a:t>At a p-value &lt; 0.01, we reject our null hypothesis that gross conversion is equal. The gross conversion for the experiment group is 0.0206 lower than control (95% CI: -0.0291 to -0.0120). </a:t>
            </a:r>
          </a:p>
          <a:p>
            <a:r>
              <a:rPr lang="en-US" sz="1400" dirty="0"/>
              <a:t>At a p-value &gt; 0.05, we fail to reject our null hypothesis that net conversion is equal. The gross conversion difference of -0.0049 for users who received the pop-up vs. is not statistically significant (CI: -0.0116 to 0.0019).</a:t>
            </a:r>
          </a:p>
          <a:p>
            <a:pPr marL="0" indent="0">
              <a:buNone/>
            </a:pPr>
            <a:endParaRPr lang="en-US" sz="1400" dirty="0"/>
          </a:p>
        </p:txBody>
      </p:sp>
    </p:spTree>
    <p:extLst>
      <p:ext uri="{BB962C8B-B14F-4D97-AF65-F5344CB8AC3E}">
        <p14:creationId xmlns:p14="http://schemas.microsoft.com/office/powerpoint/2010/main" val="49316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26A56-B23D-4EFF-AA47-7DF453A8A8F8}"/>
              </a:ext>
            </a:extLst>
          </p:cNvPr>
          <p:cNvSpPr>
            <a:spLocks noGrp="1"/>
          </p:cNvSpPr>
          <p:nvPr>
            <p:ph type="ctrTitle"/>
          </p:nvPr>
        </p:nvSpPr>
        <p:spPr>
          <a:xfrm>
            <a:off x="1429732" y="2117355"/>
            <a:ext cx="9644668" cy="2478024"/>
          </a:xfrm>
        </p:spPr>
        <p:txBody>
          <a:bodyPr/>
          <a:lstStyle/>
          <a:p>
            <a:pPr algn="l"/>
            <a:r>
              <a:rPr lang="en-US" sz="2800" dirty="0"/>
              <a:t>5) Summary &amp; recommendations</a:t>
            </a:r>
          </a:p>
        </p:txBody>
      </p:sp>
    </p:spTree>
    <p:extLst>
      <p:ext uri="{BB962C8B-B14F-4D97-AF65-F5344CB8AC3E}">
        <p14:creationId xmlns:p14="http://schemas.microsoft.com/office/powerpoint/2010/main" val="3220216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E044-9E9B-45D8-8BA9-41534B721D90}"/>
              </a:ext>
            </a:extLst>
          </p:cNvPr>
          <p:cNvSpPr>
            <a:spLocks noGrp="1"/>
          </p:cNvSpPr>
          <p:nvPr>
            <p:ph type="title"/>
          </p:nvPr>
        </p:nvSpPr>
        <p:spPr/>
        <p:txBody>
          <a:bodyPr/>
          <a:lstStyle/>
          <a:p>
            <a:r>
              <a:rPr lang="en-US" dirty="0"/>
              <a:t>Summary &amp; recommendation</a:t>
            </a:r>
          </a:p>
        </p:txBody>
      </p:sp>
      <p:sp>
        <p:nvSpPr>
          <p:cNvPr id="3" name="Content Placeholder 2">
            <a:extLst>
              <a:ext uri="{FF2B5EF4-FFF2-40B4-BE49-F238E27FC236}">
                <a16:creationId xmlns:a16="http://schemas.microsoft.com/office/drawing/2014/main" id="{F181B96B-D43E-41CC-987E-26911B7977AC}"/>
              </a:ext>
            </a:extLst>
          </p:cNvPr>
          <p:cNvSpPr>
            <a:spLocks noGrp="1"/>
          </p:cNvSpPr>
          <p:nvPr>
            <p:ph idx="1"/>
          </p:nvPr>
        </p:nvSpPr>
        <p:spPr/>
        <p:txBody>
          <a:bodyPr/>
          <a:lstStyle/>
          <a:p>
            <a:pPr marL="0" indent="0">
              <a:buNone/>
            </a:pPr>
            <a:r>
              <a:rPr lang="en-US" sz="1600" dirty="0"/>
              <a:t>The results aligns with the hypothesis that showing the pop up will reduce the churn in users, while not impacting users who ultimately stay.</a:t>
            </a:r>
          </a:p>
          <a:p>
            <a:r>
              <a:rPr lang="en-US" sz="1600" b="1" dirty="0"/>
              <a:t>Gross conversion</a:t>
            </a:r>
            <a:r>
              <a:rPr lang="en-US" sz="1600" dirty="0"/>
              <a:t>: The experiment group gross conversion is lower at a statistically and practically significant level.</a:t>
            </a:r>
          </a:p>
          <a:p>
            <a:r>
              <a:rPr lang="en-US" sz="1600" b="1" dirty="0"/>
              <a:t>Net conversion: </a:t>
            </a:r>
            <a:r>
              <a:rPr lang="en-US" sz="1600" dirty="0"/>
              <a:t>While the difference is not statistically significant, the net conversion for the experiment group was lower than the control group.</a:t>
            </a:r>
          </a:p>
          <a:p>
            <a:pPr marL="0" indent="0">
              <a:buNone/>
            </a:pPr>
            <a:r>
              <a:rPr lang="en-US" sz="1600" dirty="0"/>
              <a:t>The recommendations:</a:t>
            </a:r>
          </a:p>
          <a:p>
            <a:pPr marL="342900" indent="-342900">
              <a:buFont typeface="+mj-lt"/>
              <a:buAutoNum type="arabicParenR"/>
            </a:pPr>
            <a:r>
              <a:rPr lang="en-US" sz="1600" b="1" dirty="0"/>
              <a:t>Do not expand </a:t>
            </a:r>
            <a:r>
              <a:rPr lang="en-US" sz="1600" dirty="0"/>
              <a:t>the experiment. Rerun analysis after 14 days for sufficient sample size. </a:t>
            </a:r>
          </a:p>
          <a:p>
            <a:pPr marL="342900" indent="-342900">
              <a:buFont typeface="+mj-lt"/>
              <a:buAutoNum type="arabicParenR"/>
            </a:pPr>
            <a:r>
              <a:rPr lang="en-US" sz="1600" dirty="0"/>
              <a:t>Run </a:t>
            </a:r>
            <a:r>
              <a:rPr lang="en-US" sz="1600" b="1" dirty="0"/>
              <a:t>other experiments </a:t>
            </a:r>
            <a:r>
              <a:rPr lang="en-US" sz="1600" dirty="0"/>
              <a:t>that may lead to better outcomes. While not statistically significant, the experiment group had lower net conversion, which is not desirable for a for-profit company.</a:t>
            </a:r>
          </a:p>
          <a:p>
            <a:pPr marL="342900" indent="-342900">
              <a:buFont typeface="+mj-lt"/>
              <a:buAutoNum type="arabicParenR"/>
            </a:pPr>
            <a:endParaRPr lang="en-US" sz="1600" dirty="0"/>
          </a:p>
        </p:txBody>
      </p:sp>
    </p:spTree>
    <p:extLst>
      <p:ext uri="{BB962C8B-B14F-4D97-AF65-F5344CB8AC3E}">
        <p14:creationId xmlns:p14="http://schemas.microsoft.com/office/powerpoint/2010/main" val="260449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38E1-CF03-471F-9B94-A37CEAFE27DE}"/>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F0DBE33B-D395-4B08-B668-BF8A53852CA3}"/>
              </a:ext>
            </a:extLst>
          </p:cNvPr>
          <p:cNvSpPr>
            <a:spLocks noGrp="1"/>
          </p:cNvSpPr>
          <p:nvPr>
            <p:ph idx="1"/>
          </p:nvPr>
        </p:nvSpPr>
        <p:spPr/>
        <p:txBody>
          <a:bodyPr/>
          <a:lstStyle/>
          <a:p>
            <a:pPr marL="342900" indent="-342900">
              <a:buFont typeface="+mj-lt"/>
              <a:buAutoNum type="arabicParenR"/>
            </a:pPr>
            <a:r>
              <a:rPr lang="en-US" dirty="0">
                <a:hlinkClick r:id="rId2" action="ppaction://hlinksldjump"/>
              </a:rPr>
              <a:t>Background &amp; Business Need</a:t>
            </a:r>
            <a:endParaRPr lang="en-US" dirty="0"/>
          </a:p>
          <a:p>
            <a:pPr marL="342900" indent="-342900">
              <a:buFont typeface="+mj-lt"/>
              <a:buAutoNum type="arabicParenR"/>
            </a:pPr>
            <a:r>
              <a:rPr lang="en-US" dirty="0">
                <a:hlinkClick r:id="rId3" action="ppaction://hlinksldjump"/>
              </a:rPr>
              <a:t>Experiment Overview</a:t>
            </a:r>
            <a:endParaRPr lang="en-US" dirty="0"/>
          </a:p>
          <a:p>
            <a:pPr marL="342900" indent="-342900">
              <a:buFont typeface="+mj-lt"/>
              <a:buAutoNum type="arabicParenR"/>
            </a:pPr>
            <a:r>
              <a:rPr lang="en-US" dirty="0">
                <a:hlinkClick r:id="rId4" action="ppaction://hlinksldjump"/>
              </a:rPr>
              <a:t>Experiment Design</a:t>
            </a:r>
            <a:endParaRPr lang="en-US" dirty="0"/>
          </a:p>
          <a:p>
            <a:pPr marL="342900" indent="-342900">
              <a:buFont typeface="+mj-lt"/>
              <a:buAutoNum type="arabicParenR"/>
            </a:pPr>
            <a:r>
              <a:rPr lang="en-US" dirty="0">
                <a:hlinkClick r:id="rId5" action="ppaction://hlinksldjump"/>
              </a:rPr>
              <a:t>Data Analysis &amp; Results</a:t>
            </a:r>
            <a:endParaRPr lang="en-US" dirty="0"/>
          </a:p>
          <a:p>
            <a:pPr marL="342900" indent="-342900">
              <a:buFont typeface="+mj-lt"/>
              <a:buAutoNum type="arabicParenR"/>
            </a:pPr>
            <a:r>
              <a:rPr lang="en-US" dirty="0">
                <a:hlinkClick r:id="rId6" action="ppaction://hlinksldjump"/>
              </a:rPr>
              <a:t>Summary &amp; Recommendations</a:t>
            </a:r>
            <a:endParaRPr lang="en-US" dirty="0"/>
          </a:p>
        </p:txBody>
      </p:sp>
    </p:spTree>
    <p:extLst>
      <p:ext uri="{BB962C8B-B14F-4D97-AF65-F5344CB8AC3E}">
        <p14:creationId xmlns:p14="http://schemas.microsoft.com/office/powerpoint/2010/main" val="143212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8F54-6318-4FC7-A3E4-006F6541112B}"/>
              </a:ext>
            </a:extLst>
          </p:cNvPr>
          <p:cNvSpPr>
            <a:spLocks noGrp="1"/>
          </p:cNvSpPr>
          <p:nvPr>
            <p:ph type="title"/>
          </p:nvPr>
        </p:nvSpPr>
        <p:spPr/>
        <p:txBody>
          <a:bodyPr/>
          <a:lstStyle/>
          <a:p>
            <a:r>
              <a:rPr lang="en-US" dirty="0"/>
              <a:t>Other potential experiments</a:t>
            </a:r>
          </a:p>
        </p:txBody>
      </p:sp>
      <p:sp>
        <p:nvSpPr>
          <p:cNvPr id="3" name="Content Placeholder 2">
            <a:extLst>
              <a:ext uri="{FF2B5EF4-FFF2-40B4-BE49-F238E27FC236}">
                <a16:creationId xmlns:a16="http://schemas.microsoft.com/office/drawing/2014/main" id="{A2A02990-2477-43AE-BD04-26B15D5EE681}"/>
              </a:ext>
            </a:extLst>
          </p:cNvPr>
          <p:cNvSpPr>
            <a:spLocks noGrp="1"/>
          </p:cNvSpPr>
          <p:nvPr>
            <p:ph idx="1"/>
          </p:nvPr>
        </p:nvSpPr>
        <p:spPr>
          <a:xfrm>
            <a:off x="6871764" y="2033166"/>
            <a:ext cx="4748841" cy="3959352"/>
          </a:xfrm>
        </p:spPr>
        <p:txBody>
          <a:bodyPr/>
          <a:lstStyle/>
          <a:p>
            <a:r>
              <a:rPr lang="en-US" sz="1600" dirty="0"/>
              <a:t>Test decrease in gross conversion by adding disclaimer under "start new trial" that indicates recommended time commitment. </a:t>
            </a:r>
          </a:p>
          <a:p>
            <a:pPr indent="0">
              <a:buNone/>
            </a:pPr>
            <a:r>
              <a:rPr lang="en-US" sz="1600" dirty="0"/>
              <a:t>This may better set expectations, while not potentially negatively impacting net conversion.</a:t>
            </a:r>
          </a:p>
          <a:p>
            <a:r>
              <a:rPr lang="en-US" sz="1600" dirty="0"/>
              <a:t>Test increase net conversion by reminding users to spend time on course (e.g. “You've spent 2 hours this week vs. the recommended time of 5. Continue learning now!"). </a:t>
            </a:r>
          </a:p>
          <a:p>
            <a:pPr indent="0">
              <a:buNone/>
            </a:pPr>
            <a:r>
              <a:rPr lang="en-US" sz="1600" dirty="0"/>
              <a:t>This may increase engagement and thus retention.</a:t>
            </a:r>
          </a:p>
          <a:p>
            <a:endParaRPr lang="en-US" sz="1600" dirty="0"/>
          </a:p>
        </p:txBody>
      </p:sp>
      <p:sp>
        <p:nvSpPr>
          <p:cNvPr id="52" name="Oval 51">
            <a:extLst>
              <a:ext uri="{FF2B5EF4-FFF2-40B4-BE49-F238E27FC236}">
                <a16:creationId xmlns:a16="http://schemas.microsoft.com/office/drawing/2014/main" id="{C7B23634-74B8-45BF-B5B1-0223EB0A3676}"/>
              </a:ext>
            </a:extLst>
          </p:cNvPr>
          <p:cNvSpPr/>
          <p:nvPr/>
        </p:nvSpPr>
        <p:spPr>
          <a:xfrm>
            <a:off x="6740480" y="2073822"/>
            <a:ext cx="275551"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53" name="Oval 52">
            <a:extLst>
              <a:ext uri="{FF2B5EF4-FFF2-40B4-BE49-F238E27FC236}">
                <a16:creationId xmlns:a16="http://schemas.microsoft.com/office/drawing/2014/main" id="{62FAC716-25AD-41B3-9853-3C46BB6C22B2}"/>
              </a:ext>
            </a:extLst>
          </p:cNvPr>
          <p:cNvSpPr/>
          <p:nvPr/>
        </p:nvSpPr>
        <p:spPr>
          <a:xfrm>
            <a:off x="6740480" y="3769148"/>
            <a:ext cx="275551"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grpSp>
        <p:nvGrpSpPr>
          <p:cNvPr id="54" name="Group 53">
            <a:extLst>
              <a:ext uri="{FF2B5EF4-FFF2-40B4-BE49-F238E27FC236}">
                <a16:creationId xmlns:a16="http://schemas.microsoft.com/office/drawing/2014/main" id="{21C07537-704C-488E-8444-20D46EE46063}"/>
              </a:ext>
            </a:extLst>
          </p:cNvPr>
          <p:cNvGrpSpPr/>
          <p:nvPr/>
        </p:nvGrpSpPr>
        <p:grpSpPr>
          <a:xfrm>
            <a:off x="639021" y="2432185"/>
            <a:ext cx="5826350" cy="3091992"/>
            <a:chOff x="913372" y="2391997"/>
            <a:chExt cx="5826350" cy="3091992"/>
          </a:xfrm>
        </p:grpSpPr>
        <p:grpSp>
          <p:nvGrpSpPr>
            <p:cNvPr id="55" name="Group 54">
              <a:extLst>
                <a:ext uri="{FF2B5EF4-FFF2-40B4-BE49-F238E27FC236}">
                  <a16:creationId xmlns:a16="http://schemas.microsoft.com/office/drawing/2014/main" id="{598B09C0-9E5F-465C-BD56-DC14B520879E}"/>
                </a:ext>
              </a:extLst>
            </p:cNvPr>
            <p:cNvGrpSpPr/>
            <p:nvPr/>
          </p:nvGrpSpPr>
          <p:grpSpPr>
            <a:xfrm>
              <a:off x="913372" y="2391997"/>
              <a:ext cx="5826350" cy="3091992"/>
              <a:chOff x="377071" y="2309567"/>
              <a:chExt cx="5380508" cy="3091992"/>
            </a:xfrm>
          </p:grpSpPr>
          <p:sp>
            <p:nvSpPr>
              <p:cNvPr id="58" name="Isosceles Triangle 57">
                <a:extLst>
                  <a:ext uri="{FF2B5EF4-FFF2-40B4-BE49-F238E27FC236}">
                    <a16:creationId xmlns:a16="http://schemas.microsoft.com/office/drawing/2014/main" id="{33FAF43D-63B8-4EBC-9200-87312B46F17E}"/>
                  </a:ext>
                </a:extLst>
              </p:cNvPr>
              <p:cNvSpPr/>
              <p:nvPr/>
            </p:nvSpPr>
            <p:spPr>
              <a:xfrm rot="10800000">
                <a:off x="377071" y="2309567"/>
                <a:ext cx="3619894" cy="3091992"/>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312E2BF5-C0C2-47E1-A6F2-BBF4DCB21974}"/>
                  </a:ext>
                </a:extLst>
              </p:cNvPr>
              <p:cNvCxnSpPr/>
              <p:nvPr/>
            </p:nvCxnSpPr>
            <p:spPr>
              <a:xfrm>
                <a:off x="744718" y="2922309"/>
                <a:ext cx="2884602"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59F25FF-A6AF-4A81-AA8E-3BCE0E52269C}"/>
                  </a:ext>
                </a:extLst>
              </p:cNvPr>
              <p:cNvCxnSpPr>
                <a:cxnSpLocks/>
              </p:cNvCxnSpPr>
              <p:nvPr/>
            </p:nvCxnSpPr>
            <p:spPr>
              <a:xfrm>
                <a:off x="1187779" y="3696878"/>
                <a:ext cx="1993392"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FBFF398-34CE-4F10-B279-0D7C9A51E625}"/>
                  </a:ext>
                </a:extLst>
              </p:cNvPr>
              <p:cNvSpPr txBox="1"/>
              <p:nvPr/>
            </p:nvSpPr>
            <p:spPr>
              <a:xfrm>
                <a:off x="966245" y="3150149"/>
                <a:ext cx="2413262" cy="307777"/>
              </a:xfrm>
              <a:prstGeom prst="rect">
                <a:avLst/>
              </a:prstGeom>
              <a:noFill/>
            </p:spPr>
            <p:txBody>
              <a:bodyPr wrap="square" rtlCol="0" anchor="ctr">
                <a:spAutoFit/>
              </a:bodyPr>
              <a:lstStyle/>
              <a:p>
                <a:pPr algn="ctr"/>
                <a:r>
                  <a:rPr lang="en-US" sz="1400" dirty="0"/>
                  <a:t>Click “start free trial”</a:t>
                </a:r>
              </a:p>
            </p:txBody>
          </p:sp>
          <p:sp>
            <p:nvSpPr>
              <p:cNvPr id="62" name="TextBox 61">
                <a:extLst>
                  <a:ext uri="{FF2B5EF4-FFF2-40B4-BE49-F238E27FC236}">
                    <a16:creationId xmlns:a16="http://schemas.microsoft.com/office/drawing/2014/main" id="{210DAEED-9B2D-40FE-9315-BFCB2C75F7A9}"/>
                  </a:ext>
                </a:extLst>
              </p:cNvPr>
              <p:cNvSpPr txBox="1"/>
              <p:nvPr/>
            </p:nvSpPr>
            <p:spPr>
              <a:xfrm>
                <a:off x="1609625" y="3842858"/>
                <a:ext cx="1126503" cy="307777"/>
              </a:xfrm>
              <a:prstGeom prst="rect">
                <a:avLst/>
              </a:prstGeom>
              <a:noFill/>
            </p:spPr>
            <p:txBody>
              <a:bodyPr wrap="square" rtlCol="0" anchor="ctr">
                <a:spAutoFit/>
              </a:bodyPr>
              <a:lstStyle/>
              <a:p>
                <a:pPr algn="ctr"/>
                <a:r>
                  <a:rPr lang="en-US" sz="1400" dirty="0"/>
                  <a:t>Enrollment</a:t>
                </a:r>
              </a:p>
            </p:txBody>
          </p:sp>
          <p:sp>
            <p:nvSpPr>
              <p:cNvPr id="63" name="TextBox 62">
                <a:extLst>
                  <a:ext uri="{FF2B5EF4-FFF2-40B4-BE49-F238E27FC236}">
                    <a16:creationId xmlns:a16="http://schemas.microsoft.com/office/drawing/2014/main" id="{BA53A5EC-78BF-4B8F-B3D5-233E5E5DA1FF}"/>
                  </a:ext>
                </a:extLst>
              </p:cNvPr>
              <p:cNvSpPr txBox="1"/>
              <p:nvPr/>
            </p:nvSpPr>
            <p:spPr>
              <a:xfrm>
                <a:off x="1619052" y="4423068"/>
                <a:ext cx="1126503" cy="307777"/>
              </a:xfrm>
              <a:prstGeom prst="rect">
                <a:avLst/>
              </a:prstGeom>
              <a:noFill/>
            </p:spPr>
            <p:txBody>
              <a:bodyPr wrap="square" rtlCol="0" anchor="ctr">
                <a:spAutoFit/>
              </a:bodyPr>
              <a:lstStyle/>
              <a:p>
                <a:pPr algn="ctr"/>
                <a:r>
                  <a:rPr lang="en-US" sz="1400" dirty="0"/>
                  <a:t>Payment</a:t>
                </a:r>
              </a:p>
            </p:txBody>
          </p:sp>
          <p:cxnSp>
            <p:nvCxnSpPr>
              <p:cNvPr id="64" name="Straight Connector 63">
                <a:extLst>
                  <a:ext uri="{FF2B5EF4-FFF2-40B4-BE49-F238E27FC236}">
                    <a16:creationId xmlns:a16="http://schemas.microsoft.com/office/drawing/2014/main" id="{840BC823-04AD-4311-8FAA-28984C04A2B7}"/>
                  </a:ext>
                </a:extLst>
              </p:cNvPr>
              <p:cNvCxnSpPr>
                <a:cxnSpLocks/>
              </p:cNvCxnSpPr>
              <p:nvPr/>
            </p:nvCxnSpPr>
            <p:spPr>
              <a:xfrm>
                <a:off x="1556994" y="4320619"/>
                <a:ext cx="1261872"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C670199-7248-4921-BD1E-C2FD712E3913}"/>
                  </a:ext>
                </a:extLst>
              </p:cNvPr>
              <p:cNvSpPr txBox="1"/>
              <p:nvPr/>
            </p:nvSpPr>
            <p:spPr>
              <a:xfrm>
                <a:off x="966245" y="2465235"/>
                <a:ext cx="2413262" cy="307777"/>
              </a:xfrm>
              <a:prstGeom prst="rect">
                <a:avLst/>
              </a:prstGeom>
              <a:noFill/>
            </p:spPr>
            <p:txBody>
              <a:bodyPr wrap="square" rtlCol="0" anchor="ctr">
                <a:spAutoFit/>
              </a:bodyPr>
              <a:lstStyle/>
              <a:p>
                <a:pPr algn="ctr"/>
                <a:r>
                  <a:rPr lang="en-US" sz="1400" dirty="0"/>
                  <a:t>View course page</a:t>
                </a:r>
              </a:p>
            </p:txBody>
          </p:sp>
          <p:sp>
            <p:nvSpPr>
              <p:cNvPr id="66" name="Right Brace 65">
                <a:extLst>
                  <a:ext uri="{FF2B5EF4-FFF2-40B4-BE49-F238E27FC236}">
                    <a16:creationId xmlns:a16="http://schemas.microsoft.com/office/drawing/2014/main" id="{7B46EF0E-ED6C-4684-9333-2F4452E2596D}"/>
                  </a:ext>
                </a:extLst>
              </p:cNvPr>
              <p:cNvSpPr/>
              <p:nvPr/>
            </p:nvSpPr>
            <p:spPr>
              <a:xfrm>
                <a:off x="3595928" y="3111854"/>
                <a:ext cx="182880" cy="959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CE29A42F-07D0-47C9-A4E7-157DCF56774D}"/>
                  </a:ext>
                </a:extLst>
              </p:cNvPr>
              <p:cNvSpPr txBox="1"/>
              <p:nvPr/>
            </p:nvSpPr>
            <p:spPr>
              <a:xfrm>
                <a:off x="4125201" y="3311592"/>
                <a:ext cx="1632378" cy="492443"/>
              </a:xfrm>
              <a:prstGeom prst="rect">
                <a:avLst/>
              </a:prstGeom>
              <a:noFill/>
            </p:spPr>
            <p:txBody>
              <a:bodyPr wrap="square" rtlCol="0">
                <a:spAutoFit/>
              </a:bodyPr>
              <a:lstStyle/>
              <a:p>
                <a:r>
                  <a:rPr lang="en-US" sz="1300" dirty="0">
                    <a:solidFill>
                      <a:schemeClr val="accent1">
                        <a:lumMod val="50000"/>
                      </a:schemeClr>
                    </a:solidFill>
                  </a:rPr>
                  <a:t>Gross conversion %</a:t>
                </a:r>
              </a:p>
              <a:p>
                <a:r>
                  <a:rPr lang="en-US" sz="1300" dirty="0">
                    <a:solidFill>
                      <a:schemeClr val="accent1">
                        <a:lumMod val="50000"/>
                      </a:schemeClr>
                    </a:solidFill>
                  </a:rPr>
                  <a:t>(Enrollments/Clicks)</a:t>
                </a:r>
              </a:p>
            </p:txBody>
          </p:sp>
          <p:sp>
            <p:nvSpPr>
              <p:cNvPr id="68" name="TextBox 67">
                <a:extLst>
                  <a:ext uri="{FF2B5EF4-FFF2-40B4-BE49-F238E27FC236}">
                    <a16:creationId xmlns:a16="http://schemas.microsoft.com/office/drawing/2014/main" id="{E4C05B5F-5035-4C26-9774-9D13281EB1CF}"/>
                  </a:ext>
                </a:extLst>
              </p:cNvPr>
              <p:cNvSpPr txBox="1"/>
              <p:nvPr/>
            </p:nvSpPr>
            <p:spPr>
              <a:xfrm>
                <a:off x="3778808" y="4237159"/>
                <a:ext cx="1632378" cy="492443"/>
              </a:xfrm>
              <a:prstGeom prst="rect">
                <a:avLst/>
              </a:prstGeom>
              <a:noFill/>
            </p:spPr>
            <p:txBody>
              <a:bodyPr wrap="square" rtlCol="0">
                <a:spAutoFit/>
              </a:bodyPr>
              <a:lstStyle/>
              <a:p>
                <a:r>
                  <a:rPr lang="en-US" sz="1300" dirty="0">
                    <a:solidFill>
                      <a:schemeClr val="accent1">
                        <a:lumMod val="50000"/>
                      </a:schemeClr>
                    </a:solidFill>
                  </a:rPr>
                  <a:t>Net conversion %</a:t>
                </a:r>
              </a:p>
              <a:p>
                <a:r>
                  <a:rPr lang="en-US" sz="1300" dirty="0">
                    <a:solidFill>
                      <a:schemeClr val="accent1">
                        <a:lumMod val="50000"/>
                      </a:schemeClr>
                    </a:solidFill>
                  </a:rPr>
                  <a:t>(Payments/Clicks)</a:t>
                </a:r>
              </a:p>
            </p:txBody>
          </p:sp>
          <p:sp>
            <p:nvSpPr>
              <p:cNvPr id="69" name="Right Brace 68">
                <a:extLst>
                  <a:ext uri="{FF2B5EF4-FFF2-40B4-BE49-F238E27FC236}">
                    <a16:creationId xmlns:a16="http://schemas.microsoft.com/office/drawing/2014/main" id="{5C3B1A8F-8731-44EE-AF74-706A9CFEE952}"/>
                  </a:ext>
                </a:extLst>
              </p:cNvPr>
              <p:cNvSpPr/>
              <p:nvPr/>
            </p:nvSpPr>
            <p:spPr>
              <a:xfrm>
                <a:off x="3143935" y="3566189"/>
                <a:ext cx="250982" cy="15717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 name="Oval 55">
              <a:extLst>
                <a:ext uri="{FF2B5EF4-FFF2-40B4-BE49-F238E27FC236}">
                  <a16:creationId xmlns:a16="http://schemas.microsoft.com/office/drawing/2014/main" id="{D154472F-68DC-4418-AE42-7081F76F5C01}"/>
                </a:ext>
              </a:extLst>
            </p:cNvPr>
            <p:cNvSpPr/>
            <p:nvPr/>
          </p:nvSpPr>
          <p:spPr>
            <a:xfrm>
              <a:off x="4695939" y="3503084"/>
              <a:ext cx="275551"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57" name="Oval 56">
              <a:extLst>
                <a:ext uri="{FF2B5EF4-FFF2-40B4-BE49-F238E27FC236}">
                  <a16:creationId xmlns:a16="http://schemas.microsoft.com/office/drawing/2014/main" id="{2AD15E97-7DE8-4FD1-A4E9-254426B2B6A6}"/>
                </a:ext>
              </a:extLst>
            </p:cNvPr>
            <p:cNvSpPr/>
            <p:nvPr/>
          </p:nvSpPr>
          <p:spPr>
            <a:xfrm>
              <a:off x="4261175" y="4373410"/>
              <a:ext cx="275551"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grpSp>
    </p:spTree>
    <p:extLst>
      <p:ext uri="{BB962C8B-B14F-4D97-AF65-F5344CB8AC3E}">
        <p14:creationId xmlns:p14="http://schemas.microsoft.com/office/powerpoint/2010/main" val="1508861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26A56-B23D-4EFF-AA47-7DF453A8A8F8}"/>
              </a:ext>
            </a:extLst>
          </p:cNvPr>
          <p:cNvSpPr>
            <a:spLocks noGrp="1"/>
          </p:cNvSpPr>
          <p:nvPr>
            <p:ph type="ctrTitle"/>
          </p:nvPr>
        </p:nvSpPr>
        <p:spPr>
          <a:xfrm>
            <a:off x="1429732" y="2117355"/>
            <a:ext cx="9644668" cy="2478024"/>
          </a:xfrm>
        </p:spPr>
        <p:txBody>
          <a:bodyPr/>
          <a:lstStyle/>
          <a:p>
            <a:pPr algn="l"/>
            <a:r>
              <a:rPr lang="en-US" sz="2800" dirty="0"/>
              <a:t>Appendix</a:t>
            </a:r>
          </a:p>
        </p:txBody>
      </p:sp>
    </p:spTree>
    <p:extLst>
      <p:ext uri="{BB962C8B-B14F-4D97-AF65-F5344CB8AC3E}">
        <p14:creationId xmlns:p14="http://schemas.microsoft.com/office/powerpoint/2010/main" val="38422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C895-80DF-4273-AF74-30E11A8D408F}"/>
              </a:ext>
            </a:extLst>
          </p:cNvPr>
          <p:cNvSpPr>
            <a:spLocks noGrp="1"/>
          </p:cNvSpPr>
          <p:nvPr>
            <p:ph type="title"/>
          </p:nvPr>
        </p:nvSpPr>
        <p:spPr/>
        <p:txBody>
          <a:bodyPr/>
          <a:lstStyle/>
          <a:p>
            <a:r>
              <a:rPr lang="en-US" dirty="0"/>
              <a:t>Data issues</a:t>
            </a:r>
          </a:p>
        </p:txBody>
      </p:sp>
      <p:sp>
        <p:nvSpPr>
          <p:cNvPr id="3" name="Content Placeholder 2">
            <a:extLst>
              <a:ext uri="{FF2B5EF4-FFF2-40B4-BE49-F238E27FC236}">
                <a16:creationId xmlns:a16="http://schemas.microsoft.com/office/drawing/2014/main" id="{2652FE45-8F18-4360-8522-3D3D92E687AD}"/>
              </a:ext>
            </a:extLst>
          </p:cNvPr>
          <p:cNvSpPr>
            <a:spLocks noGrp="1"/>
          </p:cNvSpPr>
          <p:nvPr>
            <p:ph idx="1"/>
          </p:nvPr>
        </p:nvSpPr>
        <p:spPr>
          <a:xfrm>
            <a:off x="972820" y="1593130"/>
            <a:ext cx="5866777" cy="4583642"/>
          </a:xfrm>
        </p:spPr>
        <p:txBody>
          <a:bodyPr/>
          <a:lstStyle/>
          <a:p>
            <a:r>
              <a:rPr lang="en-US" sz="1400" dirty="0"/>
              <a:t>Following issues identified from Udacity data:</a:t>
            </a:r>
          </a:p>
          <a:p>
            <a:pPr marL="800100" lvl="1" indent="-342900">
              <a:buFont typeface="+mj-lt"/>
              <a:buAutoNum type="arabicParenR"/>
            </a:pPr>
            <a:r>
              <a:rPr lang="en-US" sz="1400" dirty="0"/>
              <a:t>Only 23 days of full data were provided. Given the daily page views in the control and experiment group were ~9300 and the total daily page views are 40,000, we can assume Udacity also diverted 50% of the traffic. In that case, the needed sample size for gross conversion is 32 days, and net conversion is 34 days. Only 23 days of full data were provided.</a:t>
            </a:r>
          </a:p>
          <a:p>
            <a:pPr marL="800100" lvl="1" indent="-342900">
              <a:buFont typeface="+mj-lt"/>
              <a:buAutoNum type="arabicParenR"/>
            </a:pPr>
            <a:r>
              <a:rPr lang="en-US" sz="1400" dirty="0"/>
              <a:t>14 days of data missing for Enrollments. The missing payments are due to the 14 day wait period, but enrollment data should be available for the full period. </a:t>
            </a:r>
          </a:p>
          <a:p>
            <a:pPr lvl="2"/>
            <a:r>
              <a:rPr lang="en-US" sz="1400" dirty="0"/>
              <a:t>Potentially, enrollments are users who stayed enrolled for 14 days, which is </a:t>
            </a:r>
            <a:r>
              <a:rPr lang="en-US" sz="1400" b="1" u="sng" dirty="0"/>
              <a:t>not </a:t>
            </a:r>
            <a:r>
              <a:rPr lang="en-US" sz="1400" dirty="0"/>
              <a:t>what we need for gross conversion</a:t>
            </a:r>
          </a:p>
          <a:p>
            <a:r>
              <a:rPr lang="en-US" sz="1400" dirty="0"/>
              <a:t>In real life, next steps would be 1) discuss availability and definition of enrollment data with engineers, and 2) wait 14 days to gather a sufficient sample size.</a:t>
            </a:r>
          </a:p>
          <a:p>
            <a:r>
              <a:rPr lang="en-US" sz="1400" dirty="0"/>
              <a:t>However, in order to continue the analysis, N/As were dropped.</a:t>
            </a:r>
          </a:p>
        </p:txBody>
      </p:sp>
      <p:grpSp>
        <p:nvGrpSpPr>
          <p:cNvPr id="7" name="Group 6">
            <a:extLst>
              <a:ext uri="{FF2B5EF4-FFF2-40B4-BE49-F238E27FC236}">
                <a16:creationId xmlns:a16="http://schemas.microsoft.com/office/drawing/2014/main" id="{0C6E77DA-547D-4403-AC5D-739AD7841992}"/>
              </a:ext>
            </a:extLst>
          </p:cNvPr>
          <p:cNvGrpSpPr/>
          <p:nvPr/>
        </p:nvGrpSpPr>
        <p:grpSpPr>
          <a:xfrm>
            <a:off x="7421084" y="1369454"/>
            <a:ext cx="4535724" cy="2971292"/>
            <a:chOff x="405846" y="1961134"/>
            <a:chExt cx="5300081" cy="3424428"/>
          </a:xfrm>
        </p:grpSpPr>
        <p:pic>
          <p:nvPicPr>
            <p:cNvPr id="5" name="Picture 4">
              <a:extLst>
                <a:ext uri="{FF2B5EF4-FFF2-40B4-BE49-F238E27FC236}">
                  <a16:creationId xmlns:a16="http://schemas.microsoft.com/office/drawing/2014/main" id="{07DAC07A-CB49-432B-805B-B6E4F0AF36D4}"/>
                </a:ext>
              </a:extLst>
            </p:cNvPr>
            <p:cNvPicPr>
              <a:picLocks noChangeAspect="1"/>
            </p:cNvPicPr>
            <p:nvPr/>
          </p:nvPicPr>
          <p:blipFill>
            <a:blip r:embed="rId2"/>
            <a:stretch>
              <a:fillRect/>
            </a:stretch>
          </p:blipFill>
          <p:spPr>
            <a:xfrm>
              <a:off x="405846" y="1961134"/>
              <a:ext cx="5300081" cy="3424428"/>
            </a:xfrm>
            <a:prstGeom prst="rect">
              <a:avLst/>
            </a:prstGeom>
          </p:spPr>
        </p:pic>
        <p:sp>
          <p:nvSpPr>
            <p:cNvPr id="6" name="Rectangle: Rounded Corners 5">
              <a:extLst>
                <a:ext uri="{FF2B5EF4-FFF2-40B4-BE49-F238E27FC236}">
                  <a16:creationId xmlns:a16="http://schemas.microsoft.com/office/drawing/2014/main" id="{24E83D55-6CBF-4771-825D-1BE6FC229AED}"/>
                </a:ext>
              </a:extLst>
            </p:cNvPr>
            <p:cNvSpPr/>
            <p:nvPr/>
          </p:nvSpPr>
          <p:spPr>
            <a:xfrm>
              <a:off x="774700" y="4660900"/>
              <a:ext cx="2527300" cy="4064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8D6175C-2A15-4AF2-AFD6-443807C38D34}"/>
              </a:ext>
            </a:extLst>
          </p:cNvPr>
          <p:cNvGrpSpPr/>
          <p:nvPr/>
        </p:nvGrpSpPr>
        <p:grpSpPr>
          <a:xfrm>
            <a:off x="7421084" y="4944331"/>
            <a:ext cx="4546358" cy="1033264"/>
            <a:chOff x="7410450" y="4148336"/>
            <a:chExt cx="4546358" cy="1033264"/>
          </a:xfrm>
        </p:grpSpPr>
        <p:pic>
          <p:nvPicPr>
            <p:cNvPr id="9" name="Picture 8">
              <a:extLst>
                <a:ext uri="{FF2B5EF4-FFF2-40B4-BE49-F238E27FC236}">
                  <a16:creationId xmlns:a16="http://schemas.microsoft.com/office/drawing/2014/main" id="{61679619-3997-421B-B54D-3A8BA2A82738}"/>
                </a:ext>
              </a:extLst>
            </p:cNvPr>
            <p:cNvPicPr>
              <a:picLocks noChangeAspect="1"/>
            </p:cNvPicPr>
            <p:nvPr/>
          </p:nvPicPr>
          <p:blipFill>
            <a:blip r:embed="rId3"/>
            <a:stretch>
              <a:fillRect/>
            </a:stretch>
          </p:blipFill>
          <p:spPr>
            <a:xfrm>
              <a:off x="7410450" y="4148336"/>
              <a:ext cx="4546358" cy="1033263"/>
            </a:xfrm>
            <a:prstGeom prst="rect">
              <a:avLst/>
            </a:prstGeom>
          </p:spPr>
        </p:pic>
        <p:sp>
          <p:nvSpPr>
            <p:cNvPr id="10" name="Rectangle: Rounded Corners 9">
              <a:extLst>
                <a:ext uri="{FF2B5EF4-FFF2-40B4-BE49-F238E27FC236}">
                  <a16:creationId xmlns:a16="http://schemas.microsoft.com/office/drawing/2014/main" id="{B7421DB1-7948-4EBF-B2CA-43E2FB09E8D1}"/>
                </a:ext>
              </a:extLst>
            </p:cNvPr>
            <p:cNvSpPr/>
            <p:nvPr/>
          </p:nvSpPr>
          <p:spPr>
            <a:xfrm>
              <a:off x="8211885" y="4973468"/>
              <a:ext cx="817816" cy="2081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146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26A56-B23D-4EFF-AA47-7DF453A8A8F8}"/>
              </a:ext>
            </a:extLst>
          </p:cNvPr>
          <p:cNvSpPr>
            <a:spLocks noGrp="1"/>
          </p:cNvSpPr>
          <p:nvPr>
            <p:ph type="ctrTitle"/>
          </p:nvPr>
        </p:nvSpPr>
        <p:spPr>
          <a:xfrm>
            <a:off x="1429732" y="2117355"/>
            <a:ext cx="9144000" cy="2478024"/>
          </a:xfrm>
        </p:spPr>
        <p:txBody>
          <a:bodyPr/>
          <a:lstStyle/>
          <a:p>
            <a:pPr algn="l"/>
            <a:r>
              <a:rPr lang="en-US" sz="2800" dirty="0"/>
              <a:t>1) Background &amp; business need</a:t>
            </a:r>
          </a:p>
        </p:txBody>
      </p:sp>
    </p:spTree>
    <p:extLst>
      <p:ext uri="{BB962C8B-B14F-4D97-AF65-F5344CB8AC3E}">
        <p14:creationId xmlns:p14="http://schemas.microsoft.com/office/powerpoint/2010/main" val="424906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C257-98D4-4FB8-B7FF-7331DC5B09A4}"/>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2533447-109A-4399-B905-B3255CFBF215}"/>
              </a:ext>
            </a:extLst>
          </p:cNvPr>
          <p:cNvSpPr>
            <a:spLocks noGrp="1"/>
          </p:cNvSpPr>
          <p:nvPr>
            <p:ph idx="1"/>
          </p:nvPr>
        </p:nvSpPr>
        <p:spPr>
          <a:xfrm>
            <a:off x="1041400" y="2112264"/>
            <a:ext cx="5943600" cy="3959352"/>
          </a:xfrm>
        </p:spPr>
        <p:txBody>
          <a:bodyPr/>
          <a:lstStyle/>
          <a:p>
            <a:r>
              <a:rPr lang="en-US" dirty="0"/>
              <a:t>This experiment is from Udacity’s A/B testing course by Google, and was an actual experiment that was run by Udacity. </a:t>
            </a:r>
          </a:p>
          <a:p>
            <a:r>
              <a:rPr lang="en-US" dirty="0"/>
              <a:t>The specific numbers were changed but the patterns have not. The </a:t>
            </a:r>
            <a:r>
              <a:rPr lang="en-US" dirty="0">
                <a:hlinkClick r:id="rId2"/>
              </a:rPr>
              <a:t>experiment overview, metrics, and data</a:t>
            </a:r>
            <a:r>
              <a:rPr lang="en-US" dirty="0"/>
              <a:t> are pre-defined and provided by Udacity.</a:t>
            </a:r>
          </a:p>
          <a:p>
            <a:endParaRPr lang="en-US" dirty="0"/>
          </a:p>
        </p:txBody>
      </p:sp>
      <p:pic>
        <p:nvPicPr>
          <p:cNvPr id="5" name="Picture 4">
            <a:extLst>
              <a:ext uri="{FF2B5EF4-FFF2-40B4-BE49-F238E27FC236}">
                <a16:creationId xmlns:a16="http://schemas.microsoft.com/office/drawing/2014/main" id="{6EE016A5-470E-4D18-9B7E-EBF4298FCAF1}"/>
              </a:ext>
            </a:extLst>
          </p:cNvPr>
          <p:cNvPicPr>
            <a:picLocks noChangeAspect="1"/>
          </p:cNvPicPr>
          <p:nvPr/>
        </p:nvPicPr>
        <p:blipFill>
          <a:blip r:embed="rId3"/>
          <a:stretch>
            <a:fillRect/>
          </a:stretch>
        </p:blipFill>
        <p:spPr>
          <a:xfrm>
            <a:off x="7731163" y="1412748"/>
            <a:ext cx="3881717" cy="4554445"/>
          </a:xfrm>
          <a:prstGeom prst="rect">
            <a:avLst/>
          </a:prstGeom>
        </p:spPr>
      </p:pic>
    </p:spTree>
    <p:extLst>
      <p:ext uri="{BB962C8B-B14F-4D97-AF65-F5344CB8AC3E}">
        <p14:creationId xmlns:p14="http://schemas.microsoft.com/office/powerpoint/2010/main" val="235566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9220-8491-4EB3-A3C0-C274863EC186}"/>
              </a:ext>
            </a:extLst>
          </p:cNvPr>
          <p:cNvSpPr>
            <a:spLocks noGrp="1"/>
          </p:cNvSpPr>
          <p:nvPr>
            <p:ph type="title"/>
          </p:nvPr>
        </p:nvSpPr>
        <p:spPr/>
        <p:txBody>
          <a:bodyPr/>
          <a:lstStyle/>
          <a:p>
            <a:r>
              <a:rPr lang="en-US" dirty="0"/>
              <a:t>Udacity’s Business need</a:t>
            </a:r>
          </a:p>
        </p:txBody>
      </p:sp>
      <p:sp>
        <p:nvSpPr>
          <p:cNvPr id="3" name="Content Placeholder 2">
            <a:extLst>
              <a:ext uri="{FF2B5EF4-FFF2-40B4-BE49-F238E27FC236}">
                <a16:creationId xmlns:a16="http://schemas.microsoft.com/office/drawing/2014/main" id="{8F4443B7-62BD-46D7-9B5F-0F7C947BD7EC}"/>
              </a:ext>
            </a:extLst>
          </p:cNvPr>
          <p:cNvSpPr>
            <a:spLocks noGrp="1"/>
          </p:cNvSpPr>
          <p:nvPr>
            <p:ph idx="1"/>
          </p:nvPr>
        </p:nvSpPr>
        <p:spPr/>
        <p:txBody>
          <a:bodyPr/>
          <a:lstStyle/>
          <a:p>
            <a:r>
              <a:rPr lang="en-US" dirty="0"/>
              <a:t>Udacity is a for-profit educational company that provides online courses for professionals and students.</a:t>
            </a:r>
          </a:p>
          <a:p>
            <a:r>
              <a:rPr lang="en-US" dirty="0"/>
              <a:t>At the time of this experiment, Udacity had a paid version and free version of their services.</a:t>
            </a:r>
          </a:p>
          <a:p>
            <a:pPr lvl="1"/>
            <a:r>
              <a:rPr lang="en-US" dirty="0"/>
              <a:t>The paid version had benefits such as coaching support and verified certificates. Users could sign up for a 2-week free trial, and then were automatically charged unless canceled.</a:t>
            </a:r>
          </a:p>
          <a:p>
            <a:pPr lvl="1"/>
            <a:r>
              <a:rPr lang="en-US" dirty="0"/>
              <a:t>The free version included video and quiz access, but not the paid benefits.</a:t>
            </a:r>
          </a:p>
          <a:p>
            <a:r>
              <a:rPr lang="en-US" dirty="0"/>
              <a:t>Udacity wants to reduce enrollments that lead to cancellations (i.e. users who enrolled in paid version and canceled) due to frustrated students who don’t have enough time. This could lead to improved student experience and coaches’ capacity.</a:t>
            </a:r>
          </a:p>
        </p:txBody>
      </p:sp>
    </p:spTree>
    <p:extLst>
      <p:ext uri="{BB962C8B-B14F-4D97-AF65-F5344CB8AC3E}">
        <p14:creationId xmlns:p14="http://schemas.microsoft.com/office/powerpoint/2010/main" val="356605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26A56-B23D-4EFF-AA47-7DF453A8A8F8}"/>
              </a:ext>
            </a:extLst>
          </p:cNvPr>
          <p:cNvSpPr>
            <a:spLocks noGrp="1"/>
          </p:cNvSpPr>
          <p:nvPr>
            <p:ph type="ctrTitle"/>
          </p:nvPr>
        </p:nvSpPr>
        <p:spPr>
          <a:xfrm>
            <a:off x="1429732" y="2117355"/>
            <a:ext cx="9144000" cy="2478024"/>
          </a:xfrm>
        </p:spPr>
        <p:txBody>
          <a:bodyPr/>
          <a:lstStyle/>
          <a:p>
            <a:pPr algn="l"/>
            <a:r>
              <a:rPr lang="en-US" sz="2800" dirty="0"/>
              <a:t>2) Experiment overview</a:t>
            </a:r>
          </a:p>
        </p:txBody>
      </p:sp>
    </p:spTree>
    <p:extLst>
      <p:ext uri="{BB962C8B-B14F-4D97-AF65-F5344CB8AC3E}">
        <p14:creationId xmlns:p14="http://schemas.microsoft.com/office/powerpoint/2010/main" val="218031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856A-DD39-43BA-A4F1-24FF57DCA9BF}"/>
              </a:ext>
            </a:extLst>
          </p:cNvPr>
          <p:cNvSpPr>
            <a:spLocks noGrp="1"/>
          </p:cNvSpPr>
          <p:nvPr>
            <p:ph type="title"/>
          </p:nvPr>
        </p:nvSpPr>
        <p:spPr/>
        <p:txBody>
          <a:bodyPr/>
          <a:lstStyle/>
          <a:p>
            <a:r>
              <a:rPr lang="en-US" dirty="0"/>
              <a:t>Current state vs. experiment</a:t>
            </a:r>
          </a:p>
        </p:txBody>
      </p:sp>
      <p:sp>
        <p:nvSpPr>
          <p:cNvPr id="3" name="Content Placeholder 2">
            <a:extLst>
              <a:ext uri="{FF2B5EF4-FFF2-40B4-BE49-F238E27FC236}">
                <a16:creationId xmlns:a16="http://schemas.microsoft.com/office/drawing/2014/main" id="{06ECBF99-5C35-4B61-B8DE-DB00ECDB778F}"/>
              </a:ext>
            </a:extLst>
          </p:cNvPr>
          <p:cNvSpPr>
            <a:spLocks noGrp="1"/>
          </p:cNvSpPr>
          <p:nvPr>
            <p:ph idx="1"/>
          </p:nvPr>
        </p:nvSpPr>
        <p:spPr>
          <a:xfrm>
            <a:off x="1023620" y="1742197"/>
            <a:ext cx="4237347" cy="3959352"/>
          </a:xfrm>
        </p:spPr>
        <p:txBody>
          <a:bodyPr>
            <a:noAutofit/>
          </a:bodyPr>
          <a:lstStyle/>
          <a:p>
            <a:pPr marL="0" indent="0">
              <a:buNone/>
            </a:pPr>
            <a:r>
              <a:rPr lang="en-US" sz="1600" b="1" dirty="0"/>
              <a:t>Current Experience</a:t>
            </a:r>
          </a:p>
          <a:p>
            <a:r>
              <a:rPr lang="en-US" sz="1600" dirty="0"/>
              <a:t>On the Udacity course overview page, there are two options: 1) "start free trial", and 2) "access course materials". </a:t>
            </a:r>
          </a:p>
          <a:p>
            <a:r>
              <a:rPr lang="en-US" sz="1600" dirty="0"/>
              <a:t>If user clicks "start free trial", they are asked for credit card information, and then enrolled in free trial of paid version. </a:t>
            </a:r>
          </a:p>
          <a:p>
            <a:r>
              <a:rPr lang="en-US" sz="1600" dirty="0"/>
              <a:t>If user clicks "access course materials", they access the free version.</a:t>
            </a:r>
          </a:p>
        </p:txBody>
      </p:sp>
      <p:sp>
        <p:nvSpPr>
          <p:cNvPr id="9" name="TextBox 8">
            <a:extLst>
              <a:ext uri="{FF2B5EF4-FFF2-40B4-BE49-F238E27FC236}">
                <a16:creationId xmlns:a16="http://schemas.microsoft.com/office/drawing/2014/main" id="{58103C18-BA64-4264-B0AE-3C9A3D5B68E8}"/>
              </a:ext>
            </a:extLst>
          </p:cNvPr>
          <p:cNvSpPr txBox="1"/>
          <p:nvPr/>
        </p:nvSpPr>
        <p:spPr>
          <a:xfrm>
            <a:off x="6367155" y="1742197"/>
            <a:ext cx="5369190" cy="2196499"/>
          </a:xfrm>
          <a:prstGeom prst="rect">
            <a:avLst/>
          </a:prstGeom>
          <a:noFill/>
        </p:spPr>
        <p:txBody>
          <a:bodyPr wrap="square">
            <a:spAutoFit/>
          </a:bodyPr>
          <a:lstStyle/>
          <a:p>
            <a:r>
              <a:rPr lang="en-US" sz="1600" b="1" dirty="0"/>
              <a:t>Experiment Experience</a:t>
            </a:r>
            <a:endParaRPr lang="en-US" sz="1600" dirty="0"/>
          </a:p>
          <a:p>
            <a:pPr marL="228600" indent="-228600">
              <a:lnSpc>
                <a:spcPct val="120000"/>
              </a:lnSpc>
              <a:spcBef>
                <a:spcPts val="1000"/>
              </a:spcBef>
              <a:buFont typeface="Arial" panose="020B0604020202020204" pitchFamily="34" charset="0"/>
              <a:buChar char="•"/>
            </a:pPr>
            <a:r>
              <a:rPr lang="en-US" sz="1600" dirty="0"/>
              <a:t>If user clicks "start free trial", a pop-up will appear asking how much time they plan to commit. </a:t>
            </a:r>
          </a:p>
          <a:p>
            <a:pPr marL="742950" lvl="2" indent="-285750">
              <a:spcBef>
                <a:spcPts val="600"/>
              </a:spcBef>
              <a:buFont typeface="Courier New" panose="02070309020205020404" pitchFamily="49" charset="0"/>
              <a:buChar char="o"/>
            </a:pPr>
            <a:r>
              <a:rPr lang="en-US" sz="1600" dirty="0"/>
              <a:t>If 5 + hours / week, user enrolls BAU.</a:t>
            </a:r>
          </a:p>
          <a:p>
            <a:pPr marL="742950" lvl="2" indent="-285750">
              <a:spcBef>
                <a:spcPts val="600"/>
              </a:spcBef>
              <a:buFont typeface="Courier New" panose="02070309020205020404" pitchFamily="49" charset="0"/>
              <a:buChar char="o"/>
            </a:pPr>
            <a:r>
              <a:rPr lang="en-US" sz="1600" dirty="0"/>
              <a:t>If &lt; 5 hours / week, the pop-up suggests the free option. Then, the student can continue to enroll, or access the free course instead. </a:t>
            </a:r>
          </a:p>
        </p:txBody>
      </p:sp>
      <p:pic>
        <p:nvPicPr>
          <p:cNvPr id="11" name="Picture 10">
            <a:extLst>
              <a:ext uri="{FF2B5EF4-FFF2-40B4-BE49-F238E27FC236}">
                <a16:creationId xmlns:a16="http://schemas.microsoft.com/office/drawing/2014/main" id="{14D871DE-4D64-4025-B03F-FDE70E8E1DA6}"/>
              </a:ext>
            </a:extLst>
          </p:cNvPr>
          <p:cNvPicPr>
            <a:picLocks noChangeAspect="1"/>
          </p:cNvPicPr>
          <p:nvPr/>
        </p:nvPicPr>
        <p:blipFill>
          <a:blip r:embed="rId2"/>
          <a:stretch>
            <a:fillRect/>
          </a:stretch>
        </p:blipFill>
        <p:spPr>
          <a:xfrm>
            <a:off x="7321624" y="3989496"/>
            <a:ext cx="3562626" cy="2317912"/>
          </a:xfrm>
          <a:prstGeom prst="rect">
            <a:avLst/>
          </a:prstGeom>
        </p:spPr>
      </p:pic>
      <p:cxnSp>
        <p:nvCxnSpPr>
          <p:cNvPr id="13" name="Straight Connector 12">
            <a:extLst>
              <a:ext uri="{FF2B5EF4-FFF2-40B4-BE49-F238E27FC236}">
                <a16:creationId xmlns:a16="http://schemas.microsoft.com/office/drawing/2014/main" id="{24D50564-BF56-4FA3-B524-AF60534BA4D2}"/>
              </a:ext>
            </a:extLst>
          </p:cNvPr>
          <p:cNvCxnSpPr/>
          <p:nvPr/>
        </p:nvCxnSpPr>
        <p:spPr>
          <a:xfrm>
            <a:off x="5880100" y="2021597"/>
            <a:ext cx="0" cy="347472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47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18CF-DE71-4DBF-91EE-3C5FCE4F64AC}"/>
              </a:ext>
            </a:extLst>
          </p:cNvPr>
          <p:cNvSpPr>
            <a:spLocks noGrp="1"/>
          </p:cNvSpPr>
          <p:nvPr>
            <p:ph type="title"/>
          </p:nvPr>
        </p:nvSpPr>
        <p:spPr/>
        <p:txBody>
          <a:bodyPr/>
          <a:lstStyle/>
          <a:p>
            <a:r>
              <a:rPr lang="en-US" dirty="0"/>
              <a:t>The hypothesis</a:t>
            </a:r>
          </a:p>
        </p:txBody>
      </p:sp>
      <p:sp>
        <p:nvSpPr>
          <p:cNvPr id="3" name="Content Placeholder 2">
            <a:extLst>
              <a:ext uri="{FF2B5EF4-FFF2-40B4-BE49-F238E27FC236}">
                <a16:creationId xmlns:a16="http://schemas.microsoft.com/office/drawing/2014/main" id="{416F1197-FD07-40A7-B406-4949896661D4}"/>
              </a:ext>
            </a:extLst>
          </p:cNvPr>
          <p:cNvSpPr>
            <a:spLocks noGrp="1"/>
          </p:cNvSpPr>
          <p:nvPr>
            <p:ph idx="1"/>
          </p:nvPr>
        </p:nvSpPr>
        <p:spPr/>
        <p:txBody>
          <a:bodyPr/>
          <a:lstStyle/>
          <a:p>
            <a:r>
              <a:rPr lang="en-US" dirty="0"/>
              <a:t>By setting clearer expectations on time commitment upfront, Udacity will:</a:t>
            </a:r>
          </a:p>
          <a:p>
            <a:pPr marL="800100" lvl="1" indent="-342900">
              <a:buFont typeface="+mj-lt"/>
              <a:buAutoNum type="arabicParenR"/>
            </a:pPr>
            <a:r>
              <a:rPr lang="en-US" dirty="0"/>
              <a:t>Reduce the number of students enroll and leave the free trial because they didn't have enough time, </a:t>
            </a:r>
            <a:r>
              <a:rPr lang="en-US" u="sng" dirty="0"/>
              <a:t>and</a:t>
            </a:r>
          </a:p>
          <a:p>
            <a:pPr marL="800100" lvl="1" indent="-342900">
              <a:buFont typeface="+mj-lt"/>
              <a:buAutoNum type="arabicParenR"/>
            </a:pPr>
            <a:r>
              <a:rPr lang="en-US" dirty="0"/>
              <a:t>Not change the number of students to continue past the free trial and eventually complete the course.</a:t>
            </a:r>
          </a:p>
        </p:txBody>
      </p:sp>
    </p:spTree>
    <p:extLst>
      <p:ext uri="{BB962C8B-B14F-4D97-AF65-F5344CB8AC3E}">
        <p14:creationId xmlns:p14="http://schemas.microsoft.com/office/powerpoint/2010/main" val="120534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26A56-B23D-4EFF-AA47-7DF453A8A8F8}"/>
              </a:ext>
            </a:extLst>
          </p:cNvPr>
          <p:cNvSpPr>
            <a:spLocks noGrp="1"/>
          </p:cNvSpPr>
          <p:nvPr>
            <p:ph type="ctrTitle"/>
          </p:nvPr>
        </p:nvSpPr>
        <p:spPr>
          <a:xfrm>
            <a:off x="1429732" y="2117355"/>
            <a:ext cx="9144000" cy="2478024"/>
          </a:xfrm>
        </p:spPr>
        <p:txBody>
          <a:bodyPr/>
          <a:lstStyle/>
          <a:p>
            <a:pPr algn="l"/>
            <a:r>
              <a:rPr lang="en-US" sz="2800" dirty="0"/>
              <a:t>3) Experiment design</a:t>
            </a:r>
          </a:p>
        </p:txBody>
      </p:sp>
    </p:spTree>
    <p:extLst>
      <p:ext uri="{BB962C8B-B14F-4D97-AF65-F5344CB8AC3E}">
        <p14:creationId xmlns:p14="http://schemas.microsoft.com/office/powerpoint/2010/main" val="2115231571"/>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201B38"/>
      </a:dk2>
      <a:lt2>
        <a:srgbClr val="E4E8E2"/>
      </a:lt2>
      <a:accent1>
        <a:srgbClr val="944DC3"/>
      </a:accent1>
      <a:accent2>
        <a:srgbClr val="503BB1"/>
      </a:accent2>
      <a:accent3>
        <a:srgbClr val="4D68C3"/>
      </a:accent3>
      <a:accent4>
        <a:srgbClr val="3B88B1"/>
      </a:accent4>
      <a:accent5>
        <a:srgbClr val="46B3AB"/>
      </a:accent5>
      <a:accent6>
        <a:srgbClr val="3BB178"/>
      </a:accent6>
      <a:hlink>
        <a:srgbClr val="338F9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543</TotalTime>
  <Words>1661</Words>
  <Application>Microsoft Office PowerPoint</Application>
  <PresentationFormat>Widescreen</PresentationFormat>
  <Paragraphs>228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Avenir Next LT Pro</vt:lpstr>
      <vt:lpstr>Courier New</vt:lpstr>
      <vt:lpstr>GradientRiseVTI</vt:lpstr>
      <vt:lpstr>Udacity  A/B test  overview</vt:lpstr>
      <vt:lpstr>Table of contents</vt:lpstr>
      <vt:lpstr>1) Background &amp; business need</vt:lpstr>
      <vt:lpstr>background</vt:lpstr>
      <vt:lpstr>Udacity’s Business need</vt:lpstr>
      <vt:lpstr>2) Experiment overview</vt:lpstr>
      <vt:lpstr>Current state vs. experiment</vt:lpstr>
      <vt:lpstr>The hypothesis</vt:lpstr>
      <vt:lpstr>3) Experiment design</vt:lpstr>
      <vt:lpstr>Evaluation Metrics</vt:lpstr>
      <vt:lpstr>Invariant metrics</vt:lpstr>
      <vt:lpstr>Sample size &amp; duration</vt:lpstr>
      <vt:lpstr>4) Data analysis &amp; Results</vt:lpstr>
      <vt:lpstr>Control and Experiment data</vt:lpstr>
      <vt:lpstr>Sanity checks</vt:lpstr>
      <vt:lpstr>Hypotheses testing</vt:lpstr>
      <vt:lpstr>Testing results</vt:lpstr>
      <vt:lpstr>5) Summary &amp; recommendations</vt:lpstr>
      <vt:lpstr>Summary &amp; recommendation</vt:lpstr>
      <vt:lpstr>Other potential experiments</vt:lpstr>
      <vt:lpstr>Appendix</vt:lpstr>
      <vt:lpstr>Data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Workforce Planning</dc:title>
  <dc:creator>joun bae</dc:creator>
  <cp:lastModifiedBy>joun bae</cp:lastModifiedBy>
  <cp:revision>45</cp:revision>
  <dcterms:created xsi:type="dcterms:W3CDTF">2021-01-27T15:16:04Z</dcterms:created>
  <dcterms:modified xsi:type="dcterms:W3CDTF">2021-04-17T12:45:54Z</dcterms:modified>
</cp:coreProperties>
</file>