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sldIdLst>
    <p:sldId id="256" r:id="rId2"/>
    <p:sldId id="258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90" r:id="rId13"/>
    <p:sldId id="300" r:id="rId14"/>
    <p:sldId id="270" r:id="rId15"/>
    <p:sldId id="288" r:id="rId16"/>
    <p:sldId id="284" r:id="rId17"/>
    <p:sldId id="285" r:id="rId18"/>
    <p:sldId id="286" r:id="rId19"/>
    <p:sldId id="281" r:id="rId20"/>
  </p:sldIdLst>
  <p:sldSz cx="12192000" cy="6858000"/>
  <p:notesSz cx="6858000" cy="9144000"/>
  <p:embeddedFontLst>
    <p:embeddedFont>
      <p:font typeface="나눔고딕" panose="020B0600000101010101" charset="-127"/>
      <p:regular r:id="rId21"/>
      <p:bold r:id="rId22"/>
    </p:embeddedFont>
    <p:embeddedFont>
      <p:font typeface="Press Start" panose="020B0600000101010101" charset="0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FFFF"/>
    <a:srgbClr val="FF1D1D"/>
    <a:srgbClr val="00FF00"/>
    <a:srgbClr val="0000FF"/>
    <a:srgbClr val="FF898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61C2A-4861-4884-961C-1CB515CDA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40764-F09E-401F-B6B1-83DCF155F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B289-7E06-4160-9C6B-EBC951C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37FA4-D123-4DE8-BDD8-E7F45050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7FFEE-0B44-4E6A-A92C-A8834CC2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8EA5-E1F8-4F16-8F5A-9856B8E7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0DF46-086A-4E6D-A0DE-A3FAF8F79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3235B-B453-4645-BD96-1B34F23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4ED7-B02A-402D-A575-67CE7E7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DD77-4647-4E2E-8125-7050D0C8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07A246-8B51-434C-A8DB-EF7B54CD5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95618-94D2-43D4-BB7E-3DB9A1E2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DC664-AA6C-4B01-8DBB-8936727B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5C22A-F5F2-4F1E-B52F-4B4F9DE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9CD95-5CD4-4577-950C-F558CA0E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DF15-DA05-4AD2-91AB-E5972088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53C48-5CCF-4900-9C60-213F133E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CC7FA-DDAD-4B91-A2FD-11D55CE3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97264-BE1F-40D2-9DB1-1A965A3E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C9D71-C5A7-466D-9B04-F3CAEEF6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1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0CD82-64AD-485F-9882-7D8E6DF6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8D49A-B3E1-48B8-BB27-49A4EA94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0BA3E-9D1D-49EE-84EE-4BBA13CA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38B62-39D8-4449-884C-C6F4A0F8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D06B8-864C-4212-9547-68F07BF3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8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60D5-2BEE-4D3E-8242-62890661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068FB-22F8-406F-8646-BD90E9EB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85D86-AE11-49D8-A78E-BD277604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80B72-9774-45CB-A45B-C1E44613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2249B-3BAE-4F3D-9DCE-0CB0B11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A3D8D-A90D-4BCD-BCBB-BE60AB6F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EE79-CF33-42B3-B944-74288A07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25E79-06F0-40F0-AF4E-CF7BA0C9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EA7F6-79ED-4B2C-AD80-C457CB5E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17DD4-2729-498F-9145-D2395922B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072EA-F011-43D7-B23E-B3EAB74F5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3742C4-A734-4315-BDD6-B26BF3B8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71553-C0E0-45D0-B091-9B3D429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CF909-1EA0-448F-A92E-121A6F8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0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C1C0-CEB1-4558-A626-3EBB6318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1E875-0BD3-4572-9831-B812BCB8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DBADB8-5F2D-4CCA-B6FC-E8E3B38E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25279E-1ED8-40B4-B8A7-C5B02919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222B0-FAEF-4C1A-BB12-47E9A2B8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77BBB7-378E-4250-8891-456220D5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DC502-BFA2-49A2-8BAC-06A8C13B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AC80-25A9-4EFD-BAC0-FCD0355D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C053D-81B8-4FE3-AA3F-BC71E965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3E931-66BA-4CB6-9DBD-B18B80D9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80C94-A8DE-4CD2-992C-0A78D83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F4330-80B8-4961-B14F-64AA3BF0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01B63-290E-487A-B53E-C6A7DDB9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201BE-D4AE-4805-A67A-8671E39E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FC8381-ADE1-49BE-BDA0-61808DC2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EFFFD-51EB-4487-9984-372AEA17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32C27-F120-48DE-9B5C-14145EE8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4896A-0C4B-4922-B29C-59151714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74B87-8567-4697-8374-6ABD0390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68E475-4F02-496B-BA82-0FE768BD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BF066-B0B4-4988-B93B-CE5EE63F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F25FE-A21A-499E-A43B-19EB04388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E4BE6-97FD-49AD-853B-79237D4B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7FCDA-BDE1-4E17-9608-19CA965E6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5.wdp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microsoft.com/office/2007/relationships/hdphoto" Target="../media/hdphoto6.wdp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621E3E-A5E8-4781-9BCF-0F95A024CF7C}"/>
              </a:ext>
            </a:extLst>
          </p:cNvPr>
          <p:cNvSpPr txBox="1"/>
          <p:nvPr/>
        </p:nvSpPr>
        <p:spPr>
          <a:xfrm>
            <a:off x="3206115" y="942975"/>
            <a:ext cx="577977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Press Start" panose="02000009000000000000" pitchFamily="49" charset="0"/>
              </a:rPr>
              <a:t>Chapter </a:t>
            </a:r>
            <a:r>
              <a:rPr lang="en-US" altLang="ko-KR" sz="4800" dirty="0">
                <a:solidFill>
                  <a:srgbClr val="FFFF00"/>
                </a:solidFill>
                <a:latin typeface="Press Start" panose="02000009000000000000" pitchFamily="49" charset="0"/>
              </a:rPr>
              <a:t>1</a:t>
            </a:r>
            <a:endParaRPr lang="ko-KR" altLang="en-US" sz="48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6B09D-C696-4036-B5A8-DEFC3649B7F6}"/>
              </a:ext>
            </a:extLst>
          </p:cNvPr>
          <p:cNvSpPr txBox="1"/>
          <p:nvPr/>
        </p:nvSpPr>
        <p:spPr>
          <a:xfrm>
            <a:off x="2149475" y="2251710"/>
            <a:ext cx="78924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>
                <a:solidFill>
                  <a:srgbClr val="00FFFF"/>
                </a:solidFill>
                <a:latin typeface="Press Start" panose="02000009000000000000" pitchFamily="49" charset="0"/>
              </a:rPr>
              <a:t>게임만들기</a:t>
            </a:r>
            <a:endParaRPr lang="ko-KR" altLang="en-US" sz="7200" dirty="0">
              <a:solidFill>
                <a:srgbClr val="00FFFF"/>
              </a:solidFill>
              <a:latin typeface="Press Start" panose="02000009000000000000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DDDA5D-DEE9-4874-97F4-659A5FD5417E}"/>
              </a:ext>
            </a:extLst>
          </p:cNvPr>
          <p:cNvSpPr/>
          <p:nvPr/>
        </p:nvSpPr>
        <p:spPr>
          <a:xfrm>
            <a:off x="5249545" y="3606165"/>
            <a:ext cx="1569720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Press Start" panose="02000009000000000000" pitchFamily="49" charset="0"/>
              </a:rPr>
              <a:t>김여원</a:t>
            </a:r>
            <a:endParaRPr lang="en-US" altLang="ko-KR" sz="3600" dirty="0">
              <a:solidFill>
                <a:schemeClr val="bg1"/>
              </a:solidFill>
              <a:latin typeface="Press Start" panose="02000009000000000000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72205C-6957-4946-B37E-CEE16B360E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90" y="3437255"/>
            <a:ext cx="1187450" cy="959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654BB4-D6EB-47AB-BB79-223C0FC4D3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90" y="4252595"/>
            <a:ext cx="1187450" cy="9594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DF2CB0-4B8B-435F-93E7-E75484E1B547}"/>
              </a:ext>
            </a:extLst>
          </p:cNvPr>
          <p:cNvSpPr/>
          <p:nvPr/>
        </p:nvSpPr>
        <p:spPr>
          <a:xfrm>
            <a:off x="5249545" y="4409440"/>
            <a:ext cx="1569720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Press Start" panose="02000009000000000000" pitchFamily="49" charset="0"/>
              </a:rPr>
              <a:t>나혜림</a:t>
            </a:r>
            <a:endParaRPr lang="en-US" altLang="ko-KR" sz="3600" dirty="0">
              <a:solidFill>
                <a:schemeClr val="bg1"/>
              </a:solidFill>
              <a:latin typeface="Press Star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181100" y="602615"/>
            <a:ext cx="9144635" cy="59099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find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if e1.get() in inf.keys():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a = inf[e1.get()]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messagebox.showinfo(title="비밀번호 알림", message=a["Password"])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else 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login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click1()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b1 = Button(window2, text="확인",command=find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b1.grid(row=2, column=1)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window2.mainloop()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5770" y="1280795"/>
            <a:ext cx="1778000" cy="1819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40" y="18542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065" y="850265"/>
            <a:ext cx="2763520" cy="1370965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1020" y="565150"/>
            <a:ext cx="2991485" cy="2162810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00695" y="697865"/>
            <a:ext cx="2512695" cy="1830705"/>
          </a:xfrm>
          <a:prstGeom prst="rect">
            <a:avLst/>
          </a:prstGeom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37880" y="3612515"/>
            <a:ext cx="3066415" cy="1876425"/>
          </a:xfrm>
          <a:prstGeom prst="rect">
            <a:avLst/>
          </a:prstGeom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3570" y="4995545"/>
            <a:ext cx="2915285" cy="895985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3655" y="4849495"/>
            <a:ext cx="1465580" cy="149987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0360" y="3238500"/>
            <a:ext cx="2763520" cy="1370965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230" y="3888105"/>
            <a:ext cx="2743835" cy="178181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0324465" y="2308860"/>
            <a:ext cx="289560" cy="301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276860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70" y="2844800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3044190" y="2767330"/>
            <a:ext cx="8397875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00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 피하기 게임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91FE66-B4FA-4DA5-9D21-B889CDC696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75" y="2875280"/>
            <a:ext cx="820420" cy="8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05105"/>
            <a:ext cx="12192635" cy="601789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895475" y="1114425"/>
            <a:ext cx="568007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solidFill>
                <a:srgbClr val="FF1D1D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MASTER/AppData/Roaming/PolarisOffice/ETemp/9672_3980712/image16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145" y="699135"/>
            <a:ext cx="5292090" cy="5245100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2827655" y="850900"/>
            <a:ext cx="812165" cy="746760"/>
          </a:xfrm>
          <a:prstGeom prst="ellipse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2893695" y="5066030"/>
            <a:ext cx="812165" cy="746760"/>
          </a:xfrm>
          <a:prstGeom prst="ellipse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639820" y="1008380"/>
            <a:ext cx="2907030" cy="300990"/>
          </a:xfrm>
          <a:prstGeom prst="rightArrow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20580000">
            <a:off x="3613785" y="4712970"/>
            <a:ext cx="2907030" cy="300990"/>
          </a:xfrm>
          <a:prstGeom prst="rightArrow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7242175" y="824865"/>
            <a:ext cx="456565" cy="720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적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6912610" y="812165"/>
            <a:ext cx="102171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적</a:t>
            </a:r>
            <a:endParaRPr lang="ko-KR" altLang="en-US" sz="4000" b="0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6558915" y="4058285"/>
            <a:ext cx="166306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먹이</a:t>
            </a:r>
            <a:endParaRPr lang="ko-KR" altLang="en-US" sz="4000" b="0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249555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2009140" y="1046480"/>
            <a:ext cx="8397875" cy="398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turtle as t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random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score = 0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초기화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playing = False </a:t>
            </a:r>
          </a:p>
          <a:p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게임이 플레이 중인지 확인하는 함수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t.Turtle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te.color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("red")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te.speed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(150)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te.up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te.goto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(0,200)</a:t>
            </a:r>
            <a:endParaRPr lang="ko-KR" altLang="en-US" sz="23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CECB1-5476-4727-BC1F-ABA246FF64C8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1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7254-7192-4811-8845-188825C4A8B1}"/>
              </a:ext>
            </a:extLst>
          </p:cNvPr>
          <p:cNvSpPr txBox="1"/>
          <p:nvPr/>
        </p:nvSpPr>
        <p:spPr>
          <a:xfrm>
            <a:off x="7615555" y="3050540"/>
            <a:ext cx="2644775" cy="193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00FF00"/>
                </a:solidFill>
              </a:rPr>
              <a:t>ts</a:t>
            </a:r>
            <a:r>
              <a:rPr lang="en-US" altLang="ko-KR" sz="2400" dirty="0">
                <a:solidFill>
                  <a:srgbClr val="00FF00"/>
                </a:solidFill>
              </a:rPr>
              <a:t> = </a:t>
            </a:r>
            <a:r>
              <a:rPr lang="en-US" altLang="ko-KR" sz="2400" dirty="0" err="1">
                <a:solidFill>
                  <a:srgbClr val="00FF00"/>
                </a:solidFill>
              </a:rPr>
              <a:t>t.Turtle</a:t>
            </a:r>
            <a:r>
              <a:rPr lang="en-US" altLang="ko-KR" sz="2400" dirty="0">
                <a:solidFill>
                  <a:srgbClr val="00FF00"/>
                </a:solidFill>
              </a:rPr>
              <a:t>()</a:t>
            </a:r>
          </a:p>
          <a:p>
            <a:r>
              <a:rPr lang="en-US" altLang="ko-KR" sz="2400" dirty="0" err="1">
                <a:solidFill>
                  <a:srgbClr val="00FF00"/>
                </a:solidFill>
              </a:rPr>
              <a:t>ts.color</a:t>
            </a:r>
            <a:r>
              <a:rPr lang="en-US" altLang="ko-KR" sz="2400" dirty="0">
                <a:solidFill>
                  <a:srgbClr val="00FF00"/>
                </a:solidFill>
              </a:rPr>
              <a:t>("green")</a:t>
            </a:r>
          </a:p>
          <a:p>
            <a:r>
              <a:rPr lang="en-US" altLang="ko-KR" sz="2400" dirty="0" err="1">
                <a:solidFill>
                  <a:srgbClr val="00FF00"/>
                </a:solidFill>
              </a:rPr>
              <a:t>ts.speed</a:t>
            </a:r>
            <a:r>
              <a:rPr lang="en-US" altLang="ko-KR" sz="2400" dirty="0">
                <a:solidFill>
                  <a:srgbClr val="00FF00"/>
                </a:solidFill>
              </a:rPr>
              <a:t>(20)</a:t>
            </a:r>
          </a:p>
          <a:p>
            <a:r>
              <a:rPr lang="en-US" altLang="ko-KR" sz="2400" dirty="0" err="1">
                <a:solidFill>
                  <a:srgbClr val="00FF00"/>
                </a:solidFill>
              </a:rPr>
              <a:t>ts.up</a:t>
            </a:r>
            <a:r>
              <a:rPr lang="en-US" altLang="ko-KR" sz="2400" dirty="0">
                <a:solidFill>
                  <a:srgbClr val="00FF00"/>
                </a:solidFill>
              </a:rPr>
              <a:t>()</a:t>
            </a:r>
          </a:p>
          <a:p>
            <a:r>
              <a:rPr lang="en-US" altLang="ko-KR" sz="2400" dirty="0" err="1">
                <a:solidFill>
                  <a:srgbClr val="00FF00"/>
                </a:solidFill>
              </a:rPr>
              <a:t>ts.goto</a:t>
            </a:r>
            <a:r>
              <a:rPr lang="en-US" altLang="ko-KR" sz="2400" dirty="0">
                <a:solidFill>
                  <a:srgbClr val="00FF00"/>
                </a:solidFill>
              </a:rPr>
              <a:t>(0,-200)</a:t>
            </a:r>
            <a:endParaRPr lang="ko-KR" altLang="en-US" sz="2400" dirty="0">
              <a:solidFill>
                <a:srgbClr val="00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8F856-AD99-4B29-8ADF-D87C4F2D1DFD}"/>
              </a:ext>
            </a:extLst>
          </p:cNvPr>
          <p:cNvSpPr txBox="1"/>
          <p:nvPr/>
        </p:nvSpPr>
        <p:spPr>
          <a:xfrm>
            <a:off x="10314940" y="4318000"/>
            <a:ext cx="19507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1D1D"/>
                </a:solidFill>
              </a:rPr>
              <a:t>#</a:t>
            </a:r>
            <a:r>
              <a:rPr lang="ko-KR" altLang="en-US" sz="2400" dirty="0">
                <a:solidFill>
                  <a:srgbClr val="FF1D1D"/>
                </a:solidFill>
              </a:rPr>
              <a:t>먹이생성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4A9DB-2CB5-4143-9860-7CFA12BC6CC8}"/>
              </a:ext>
            </a:extLst>
          </p:cNvPr>
          <p:cNvSpPr txBox="1"/>
          <p:nvPr/>
        </p:nvSpPr>
        <p:spPr>
          <a:xfrm>
            <a:off x="4948555" y="4388485"/>
            <a:ext cx="251904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1D1D"/>
                </a:solidFill>
              </a:rPr>
              <a:t>#</a:t>
            </a:r>
            <a:r>
              <a:rPr lang="ko-KR" altLang="en-US" sz="2400" dirty="0">
                <a:solidFill>
                  <a:srgbClr val="FF1D1D"/>
                </a:solidFill>
              </a:rPr>
              <a:t>적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2192C-3FF0-4BE0-A29F-04716CC11409}"/>
              </a:ext>
            </a:extLst>
          </p:cNvPr>
          <p:cNvSpPr txBox="1"/>
          <p:nvPr/>
        </p:nvSpPr>
        <p:spPr>
          <a:xfrm>
            <a:off x="229870" y="1852295"/>
            <a:ext cx="17976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게임초기설정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8010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205105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1895475" y="1114425"/>
            <a:ext cx="5679440" cy="440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t.title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("Turtle Run")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t.setup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(500,500)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t.bgcolor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("orange")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t.speed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t.up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t.color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("white")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turn_right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"Right")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방향키 오른쪽 화살표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turn_up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"Up")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turn_left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"Left")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turn_down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"Down")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(start, "space")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t.listen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message("Turtle Run", "[space]")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CECB1-5476-4727-BC1F-ABA246FF64C8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2</a:t>
            </a:r>
            <a:endParaRPr lang="ko-KR" alt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8BB0AF-C65F-4FA7-8D07-026754F93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040" y="1419225"/>
            <a:ext cx="3651885" cy="3627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5EDCA2-3AE4-41D1-80CC-7FD769818B2F}"/>
              </a:ext>
            </a:extLst>
          </p:cNvPr>
          <p:cNvSpPr txBox="1"/>
          <p:nvPr/>
        </p:nvSpPr>
        <p:spPr>
          <a:xfrm>
            <a:off x="229870" y="1852295"/>
            <a:ext cx="17976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게임화면출력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10628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313055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2009140" y="1046480"/>
            <a:ext cx="8397875" cy="504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turn_right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turn_up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(90)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turn_left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(180)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turn_down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(270)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start(): </a:t>
            </a:r>
            <a:r>
              <a:rPr lang="en-US" altLang="ko-KR" sz="23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3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시작하는 함수</a:t>
            </a:r>
          </a:p>
          <a:p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playing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if playing ==False: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playing =True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t.clear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#</a:t>
            </a:r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지움</a:t>
            </a:r>
          </a:p>
          <a:p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play()</a:t>
            </a:r>
            <a:endParaRPr lang="ko-KR" altLang="en-US" sz="23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0098E-D68F-4F47-B6E4-6FE73F2DE498}"/>
              </a:ext>
            </a:extLst>
          </p:cNvPr>
          <p:cNvSpPr txBox="1"/>
          <p:nvPr/>
        </p:nvSpPr>
        <p:spPr>
          <a:xfrm>
            <a:off x="5486400" y="2200910"/>
            <a:ext cx="35947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1D1D"/>
                </a:solidFill>
              </a:rPr>
              <a:t>#</a:t>
            </a:r>
            <a:r>
              <a:rPr lang="ko-KR" altLang="en-US" sz="2400" dirty="0">
                <a:solidFill>
                  <a:srgbClr val="FF1D1D"/>
                </a:solidFill>
              </a:rPr>
              <a:t>캐릭터 움직이는 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5A34E-FA97-4286-8302-F38FB8F2DFAC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3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EF1C8-5AD6-4223-9D6C-F5A9CA02171C}"/>
              </a:ext>
            </a:extLst>
          </p:cNvPr>
          <p:cNvSpPr txBox="1"/>
          <p:nvPr/>
        </p:nvSpPr>
        <p:spPr>
          <a:xfrm>
            <a:off x="229870" y="1852295"/>
            <a:ext cx="179768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방향키 설정 </a:t>
            </a:r>
            <a:r>
              <a:rPr lang="en-US" altLang="ko-KR" dirty="0">
                <a:solidFill>
                  <a:srgbClr val="FF0000"/>
                </a:solidFill>
              </a:rPr>
              <a:t>&amp;</a:t>
            </a:r>
            <a:r>
              <a:rPr lang="ko-KR" altLang="en-US" dirty="0">
                <a:solidFill>
                  <a:srgbClr val="FF0000"/>
                </a:solidFill>
              </a:rPr>
              <a:t>게임 시작함수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64797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348615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1757045" y="1046480"/>
            <a:ext cx="9636760" cy="469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3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play():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global score 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global playing 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t.fd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(20) 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if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random.randint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(1,5) == 3: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#1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임의수를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뽑는건데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임의수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		=3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이면의 가정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(20%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확률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ang =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te.towards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t.pos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 #position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(ang)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speed = score + 25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점수가 올라가면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빨라짐</a:t>
            </a:r>
            <a:endParaRPr lang="ko-KR" altLang="en-US" sz="2300" dirty="0">
              <a:solidFill>
                <a:srgbClr val="FF33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speed &gt; 115: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속도가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115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넘지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않게함</a:t>
            </a:r>
            <a:endParaRPr lang="ko-KR" altLang="en-US" sz="2300" dirty="0">
              <a:solidFill>
                <a:srgbClr val="FF33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speed = 15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te.forward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(speed)</a:t>
            </a:r>
            <a:endParaRPr lang="ko-KR" altLang="en-US" sz="23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CECB1-5476-4727-BC1F-ABA246FF64C8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4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E70C7-8B9E-453A-974E-0D8194319825}"/>
              </a:ext>
            </a:extLst>
          </p:cNvPr>
          <p:cNvSpPr txBox="1"/>
          <p:nvPr/>
        </p:nvSpPr>
        <p:spPr>
          <a:xfrm>
            <a:off x="220980" y="1852295"/>
            <a:ext cx="179768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 동작 함수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10162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276860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2009140" y="1046480"/>
            <a:ext cx="5297170" cy="467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t.distance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&lt; 12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주인공과 적의 거리가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작으면 게임을 종료함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 = "Score:" +str(score)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message("Game Over", text)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playing = False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score = 0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if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t.distance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&lt; 12: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주인공과 먹이의 거리가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작으면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score = score + 1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점수를 올림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t.write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(score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점수를 화면에 표시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star_x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random.randint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(-230, 230)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star_y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random.randint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(-230, 230)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ts.goto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star_x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star_y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먹이를 옮김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playing: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t.ontimer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(play, 100)</a:t>
            </a:r>
            <a:endParaRPr lang="ko-KR" altLang="en-US" sz="20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CECB1-5476-4727-BC1F-ABA246FF64C8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4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2F318-74A3-4B99-B75B-87F7DD5DA1FE}"/>
              </a:ext>
            </a:extLst>
          </p:cNvPr>
          <p:cNvSpPr txBox="1"/>
          <p:nvPr/>
        </p:nvSpPr>
        <p:spPr>
          <a:xfrm>
            <a:off x="220980" y="1852295"/>
            <a:ext cx="179768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 동작 함수</a:t>
            </a:r>
            <a:r>
              <a:rPr lang="ko-KR" altLang="en-US" dirty="0"/>
              <a:t>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DDB46-EF8B-4CFC-ABD8-459106D6C1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80" y="3652520"/>
            <a:ext cx="3021330" cy="30213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FCF9F2-FEB0-4D5F-AF41-7A272CE853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70" y="299085"/>
            <a:ext cx="3025140" cy="30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0000"/>
                    </a14:imgEffect>
                    <a14:imgEffect>
                      <a14:sharpenSoften amount="-5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670560"/>
            <a:ext cx="12192635" cy="553529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flat" cmpd="sng">
                <a:prstDash/>
              </a:ln>
              <a:solidFill>
                <a:srgbClr val="FFFFFF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018155" y="2711450"/>
            <a:ext cx="615188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8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t="-31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02BDEF-7046-49C1-BAD1-AAC64ABBF0CD}"/>
              </a:ext>
            </a:extLst>
          </p:cNvPr>
          <p:cNvSpPr txBox="1"/>
          <p:nvPr/>
        </p:nvSpPr>
        <p:spPr>
          <a:xfrm>
            <a:off x="673735" y="2536190"/>
            <a:ext cx="1102614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 </a:t>
            </a:r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–</a:t>
            </a:r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창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0331F-3BF6-43F7-A9F5-7F17F210E5A9}"/>
              </a:ext>
            </a:extLst>
          </p:cNvPr>
          <p:cNvSpPr txBox="1"/>
          <p:nvPr/>
        </p:nvSpPr>
        <p:spPr>
          <a:xfrm>
            <a:off x="864235" y="4114165"/>
            <a:ext cx="1078103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 </a:t>
            </a:r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2FCBA-FA52-4420-889F-1CE1C148B636}"/>
              </a:ext>
            </a:extLst>
          </p:cNvPr>
          <p:cNvSpPr txBox="1"/>
          <p:nvPr/>
        </p:nvSpPr>
        <p:spPr>
          <a:xfrm>
            <a:off x="3772535" y="357505"/>
            <a:ext cx="464693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목차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08F16F-AC48-45DF-BDF7-8B908A2B4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65" y1="67949" x2="72794" y2="85897"/>
                        <a14:backgroundMark x1="53676" y1="19231" x2="53676" y2="19231"/>
                        <a14:backgroundMark x1="72059" y1="29487" x2="72059" y2="29487"/>
                        <a14:backgroundMark x1="44853" y1="25641" x2="44853" y2="25641"/>
                        <a14:backgroundMark x1="37500" y1="27564" x2="37500" y2="27564"/>
                        <a14:backgroundMark x1="26471" y1="28205" x2="26471" y2="28205"/>
                        <a14:backgroundMark x1="28676" y1="37179" x2="28676" y2="37179"/>
                        <a14:backgroundMark x1="77941" y1="32692" x2="77941" y2="32692"/>
                        <a14:backgroundMark x1="83824" y1="38462" x2="83824" y2="38462"/>
                        <a14:backgroundMark x1="88235" y1="53205" x2="88235" y2="53205"/>
                        <a14:backgroundMark x1="22059" y1="41026" x2="22059" y2="41026"/>
                        <a14:backgroundMark x1="19118" y1="48718" x2="19118" y2="48718"/>
                        <a14:backgroundMark x1="22794" y1="53846" x2="22794" y2="53846"/>
                        <a14:backgroundMark x1="22794" y1="54487" x2="22794" y2="54487"/>
                        <a14:backgroundMark x1="85294" y1="83974" x2="85294" y2="83974"/>
                        <a14:backgroundMark x1="83088" y1="77564" x2="83088" y2="77564"/>
                        <a14:backgroundMark x1="86029" y1="68590" x2="86029" y2="68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983355"/>
            <a:ext cx="899160" cy="1031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4C6F1B-BF52-4269-AB93-D26A0C75D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618" y1="51923" x2="56618" y2="51923"/>
                        <a14:foregroundMark x1="79412" y1="49359" x2="79412" y2="49359"/>
                        <a14:foregroundMark x1="62500" y1="57051" x2="55882" y2="53205"/>
                        <a14:foregroundMark x1="73529" y1="38462" x2="69853" y2="69231"/>
                        <a14:foregroundMark x1="65441" y1="39744" x2="50735" y2="67308"/>
                        <a14:foregroundMark x1="80882" y1="58333" x2="60294" y2="67949"/>
                        <a14:foregroundMark x1="56618" y1="71154" x2="55147" y2="84615"/>
                        <a14:foregroundMark x1="67647" y1="78846" x2="83824" y2="85256"/>
                        <a14:backgroundMark x1="22794" y1="33974" x2="22794" y2="33974"/>
                        <a14:backgroundMark x1="23529" y1="32692" x2="23529" y2="32692"/>
                        <a14:backgroundMark x1="23529" y1="30769" x2="23529" y2="30769"/>
                        <a14:backgroundMark x1="23529" y1="29487" x2="23529" y2="29487"/>
                        <a14:backgroundMark x1="25735" y1="28205" x2="25735" y2="28205"/>
                        <a14:backgroundMark x1="42647" y1="26923" x2="42647" y2="26923"/>
                        <a14:backgroundMark x1="46324" y1="22436" x2="46324" y2="22436"/>
                        <a14:backgroundMark x1="50000" y1="19872" x2="55882" y2="18590"/>
                        <a14:backgroundMark x1="58088" y1="18590" x2="56618" y2="18590"/>
                        <a14:backgroundMark x1="56618" y1="18590" x2="56618" y2="18590"/>
                        <a14:backgroundMark x1="54412" y1="18590" x2="54412" y2="18590"/>
                        <a14:backgroundMark x1="69853" y1="26923" x2="69853" y2="26923"/>
                        <a14:backgroundMark x1="77941" y1="33974" x2="77941" y2="33974"/>
                        <a14:backgroundMark x1="82353" y1="36538" x2="82353" y2="36538"/>
                        <a14:backgroundMark x1="18382" y1="46795" x2="18382" y2="46795"/>
                        <a14:backgroundMark x1="18382" y1="43590" x2="18382" y2="43590"/>
                        <a14:backgroundMark x1="17647" y1="59615" x2="17647" y2="59615"/>
                        <a14:backgroundMark x1="18382" y1="55769" x2="18382" y2="55769"/>
                        <a14:backgroundMark x1="25735" y1="67949" x2="25735" y2="67949"/>
                        <a14:backgroundMark x1="91176" y1="80769" x2="91176" y2="80769"/>
                        <a14:backgroundMark x1="88235" y1="80769" x2="88235" y2="80769"/>
                        <a14:backgroundMark x1="82353" y1="75641" x2="82353" y2="75641"/>
                        <a14:backgroundMark x1="84559" y1="73718" x2="84559" y2="73718"/>
                        <a14:backgroundMark x1="85294" y1="71154" x2="85294" y2="71154"/>
                        <a14:backgroundMark x1="85294" y1="68590" x2="85294" y2="68590"/>
                        <a14:backgroundMark x1="86765" y1="67308" x2="86765" y2="67308"/>
                        <a14:backgroundMark x1="88235" y1="66667" x2="88235" y2="66667"/>
                        <a14:backgroundMark x1="88971" y1="65385" x2="88971" y2="6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359025"/>
            <a:ext cx="899160" cy="10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7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28321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from tkinter import *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from tkinter.messagebox import *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from tkinter import ttk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Inf={} #회원정보를 저장할 딕셔너리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6463030" y="2364740"/>
            <a:ext cx="5652135" cy="34143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b1 = Button(window, text="로그인",command=login)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b2 = Button(window, text="회원가입",command=entry)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b3 = Button(window, text="Password 찾기",command=find)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b1.grid(row=2,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b2.grid(row=2, column=1)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b3.grid(row=2, column=3)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window.mainloop()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1556385" y="1530350"/>
            <a:ext cx="4027805" cy="5075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window  = Tk()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l1 = Label(window , text="ID")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l2 = Label(window, text="Password")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l1.grid(row=0,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l2.grid(row=1,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e1 = Entry(window, bg="skyblue",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e2 = Entry(window, bg="skyblue",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e1.grid(row=0,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e2.grid(row=1,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06335" y="595630"/>
            <a:ext cx="2763520" cy="1370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597660" y="302895"/>
            <a:ext cx="9589135" cy="67367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entry():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window1 = Tk()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window1.title("회원가입")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strs = StringVar()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strs2 = StringVar() 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l1 = Label(window1 ,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text="회원 정보를 입력 및 선택 하시오.",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font="helvetica 10")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l1.grid(row=0, column=1)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l2 = Label(window1, text="ID")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l2.grid(row=1,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l3 = Label(window1, text="Password")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l3.grid(row=2,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l4 = Label(window1, text="name")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l4.grid(row=3,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l5 = Label(window1, text="age")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l5.grid(row=4,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l6 = Label(window1, text="gender")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l6.grid(row=5,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4885" y="1750060"/>
            <a:ext cx="2991485" cy="2162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381125" y="1296670"/>
            <a:ext cx="6780530" cy="5352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e1 = Entry(window1, bg="white",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e1.grid(row=1,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 = Entry(window1, bg="white",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e2.grid(row=2,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e3 = Entry(window1, bg="white",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e3.grid(row=3,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com1 = ttk.Combobox(window1, textvariable=strs, width = 18)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com1['value'] = ('나이를 선택하시오.','10대','20대','30대','40대')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com1.current(0)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com1.grid(row=4,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com2 = ttk.Combobox(window1, textvariable=strs2, width = 18)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com2['value'] = ('성별을 선택하시오.','남성','여성')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com2.current(0)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com2.grid(row=5,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7590" y="986155"/>
            <a:ext cx="3039110" cy="2572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673100" y="457200"/>
            <a:ext cx="9066530" cy="61829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def entry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ID = e1.get()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Password = e2.get()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name = e3.get()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age = com1.get()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gender = com2.get()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information = {'Password':Password,'name':name,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'age':age,'gender':gender}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inf[ID] = information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print(inf)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messagebox.showinfo(title="회원가입 성공",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message="회원가입이 완료되었습니다.")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com1.current(0)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com2.current(0)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e2.delete(0,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e3.delete(0,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5044440" y="1036320"/>
            <a:ext cx="6187440" cy="14763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b1 = Button(window1, text="입력완료",command=entry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b1.grid(row=6, column=1)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    window1.mainloop()</a:t>
            </a:r>
            <a:endParaRPr lang="ko-KR" altLang="en-US" sz="18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9220" y="2548255"/>
            <a:ext cx="2743835" cy="1781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383665" y="0"/>
            <a:ext cx="4638040" cy="6463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login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click1():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messagebox.showinfo(title="알림", message="존재하지 않는 아이디 입니다. 회원가입을 해주세요.")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login-click2():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a = inf[e1.get()]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messagebox.showinfo(title="알림", message=a["age"]+" "+a["gender"]+" "+a["name"]+" 님 환영합니다.")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login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click3():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messagebox.showinfo(title="알림", message="비밀번호가 일치하지 않습니다.")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e2.delete(0, END)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6995795" y="982345"/>
            <a:ext cx="4779010" cy="52571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login():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if e1.get() not in inf.keys():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login</a:t>
            </a:r>
            <a:r>
              <a:rPr lang="en-US" altLang="ko-KR" sz="24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click1()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elif e1.get() in inf.keys():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a = inf[e1.get()]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if a["Password"] == e2.get():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login</a:t>
            </a:r>
            <a:r>
              <a:rPr lang="en-US" altLang="ko-KR" sz="24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click2()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else 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login</a:t>
            </a:r>
            <a:r>
              <a:rPr lang="en-US" altLang="ko-KR" sz="24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click3()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9085" y="3298825"/>
            <a:ext cx="3066415" cy="1876425"/>
          </a:xfrm>
          <a:prstGeom prst="rect">
            <a:avLst/>
          </a:prstGeom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9630" y="1411605"/>
            <a:ext cx="4432935" cy="21990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735455" y="920750"/>
            <a:ext cx="9568815" cy="5017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find():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window2 = Tk()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window2.title("비밀번호 찾기")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l1 = Label(window2 , text="ID를 입력하세요 :")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l1.grid(row=0, column=0)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 = Entry(window2, bg="pink", fg="white")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e1.grid(row=0, column=1,columnspan=3)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3890" y="793115"/>
            <a:ext cx="2763520" cy="137096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3890" y="2621280"/>
            <a:ext cx="2915285" cy="89598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9836150" y="1767840"/>
            <a:ext cx="1046480" cy="395605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Rix전자오락 Bold"/>
        <a:cs typeface=""/>
      </a:majorFont>
      <a:minorFont>
        <a:latin typeface="맑은 고딕"/>
        <a:ea typeface="Rix전자오락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19</Pages>
  <Words>1734</Words>
  <Characters>0</Characters>
  <Application>Microsoft Office PowerPoint</Application>
  <DocSecurity>0</DocSecurity>
  <PresentationFormat>와이드스크린</PresentationFormat>
  <Lines>0</Lines>
  <Paragraphs>244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Press Start</vt:lpstr>
      <vt:lpstr>나눔고딕</vt:lpstr>
      <vt:lpstr>Rix전자오락 Bold</vt:lpstr>
      <vt:lpstr>Arial</vt:lpstr>
      <vt:lpstr>Rix전자오락 3D</vt:lpstr>
      <vt:lpstr>모리스9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서우석</dc:creator>
  <cp:lastModifiedBy>정유민</cp:lastModifiedBy>
  <cp:revision>3</cp:revision>
  <dcterms:modified xsi:type="dcterms:W3CDTF">2020-02-27T07:22:23Z</dcterms:modified>
</cp:coreProperties>
</file>