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5026-37AD-49E5-99DA-DA3E4290E41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44201-7697-4B72-8057-F4E6AC1E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44201-7697-4B72-8057-F4E6AC1EE3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67891" y="3601656"/>
            <a:ext cx="5808217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87039" y="4826317"/>
            <a:ext cx="316992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7359" y="2710179"/>
            <a:ext cx="2161540" cy="358140"/>
          </a:xfrm>
          <a:custGeom>
            <a:avLst/>
            <a:gdLst/>
            <a:ahLst/>
            <a:cxnLst/>
            <a:rect l="l" t="t" r="r" b="b"/>
            <a:pathLst>
              <a:path w="2161540" h="358139">
                <a:moveTo>
                  <a:pt x="2101850" y="0"/>
                </a:moveTo>
                <a:lnTo>
                  <a:pt x="59690" y="0"/>
                </a:lnTo>
                <a:lnTo>
                  <a:pt x="36454" y="4683"/>
                </a:lnTo>
                <a:lnTo>
                  <a:pt x="17481" y="17462"/>
                </a:lnTo>
                <a:lnTo>
                  <a:pt x="4690" y="36433"/>
                </a:lnTo>
                <a:lnTo>
                  <a:pt x="0" y="59690"/>
                </a:lnTo>
                <a:lnTo>
                  <a:pt x="0" y="298450"/>
                </a:lnTo>
                <a:lnTo>
                  <a:pt x="4690" y="321706"/>
                </a:lnTo>
                <a:lnTo>
                  <a:pt x="17481" y="340677"/>
                </a:lnTo>
                <a:lnTo>
                  <a:pt x="36454" y="353456"/>
                </a:lnTo>
                <a:lnTo>
                  <a:pt x="59690" y="358140"/>
                </a:lnTo>
                <a:lnTo>
                  <a:pt x="2101850" y="358140"/>
                </a:lnTo>
                <a:lnTo>
                  <a:pt x="2125106" y="353456"/>
                </a:lnTo>
                <a:lnTo>
                  <a:pt x="2144077" y="340677"/>
                </a:lnTo>
                <a:lnTo>
                  <a:pt x="2156856" y="321706"/>
                </a:lnTo>
                <a:lnTo>
                  <a:pt x="2161540" y="298450"/>
                </a:lnTo>
                <a:lnTo>
                  <a:pt x="2161540" y="59690"/>
                </a:lnTo>
                <a:lnTo>
                  <a:pt x="2156856" y="36433"/>
                </a:lnTo>
                <a:lnTo>
                  <a:pt x="2144077" y="17462"/>
                </a:lnTo>
                <a:lnTo>
                  <a:pt x="2125106" y="4683"/>
                </a:lnTo>
                <a:lnTo>
                  <a:pt x="210185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7359" y="2710179"/>
            <a:ext cx="2161540" cy="358140"/>
          </a:xfrm>
          <a:custGeom>
            <a:avLst/>
            <a:gdLst/>
            <a:ahLst/>
            <a:cxnLst/>
            <a:rect l="l" t="t" r="r" b="b"/>
            <a:pathLst>
              <a:path w="2161540" h="358139">
                <a:moveTo>
                  <a:pt x="0" y="59690"/>
                </a:moveTo>
                <a:lnTo>
                  <a:pt x="4690" y="36433"/>
                </a:lnTo>
                <a:lnTo>
                  <a:pt x="17481" y="17462"/>
                </a:lnTo>
                <a:lnTo>
                  <a:pt x="36454" y="4683"/>
                </a:lnTo>
                <a:lnTo>
                  <a:pt x="59690" y="0"/>
                </a:lnTo>
                <a:lnTo>
                  <a:pt x="2101850" y="0"/>
                </a:lnTo>
                <a:lnTo>
                  <a:pt x="2125106" y="4683"/>
                </a:lnTo>
                <a:lnTo>
                  <a:pt x="2144077" y="17462"/>
                </a:lnTo>
                <a:lnTo>
                  <a:pt x="2156856" y="36433"/>
                </a:lnTo>
                <a:lnTo>
                  <a:pt x="2161540" y="59690"/>
                </a:lnTo>
                <a:lnTo>
                  <a:pt x="2161540" y="298450"/>
                </a:lnTo>
                <a:lnTo>
                  <a:pt x="2156856" y="321706"/>
                </a:lnTo>
                <a:lnTo>
                  <a:pt x="2144077" y="340677"/>
                </a:lnTo>
                <a:lnTo>
                  <a:pt x="2125106" y="353456"/>
                </a:lnTo>
                <a:lnTo>
                  <a:pt x="2101850" y="358140"/>
                </a:lnTo>
                <a:lnTo>
                  <a:pt x="59690" y="358140"/>
                </a:lnTo>
                <a:lnTo>
                  <a:pt x="36454" y="353456"/>
                </a:lnTo>
                <a:lnTo>
                  <a:pt x="17481" y="340677"/>
                </a:lnTo>
                <a:lnTo>
                  <a:pt x="4690" y="321706"/>
                </a:lnTo>
                <a:lnTo>
                  <a:pt x="0" y="298450"/>
                </a:lnTo>
                <a:lnTo>
                  <a:pt x="0" y="596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67359" y="548640"/>
            <a:ext cx="2161540" cy="431800"/>
          </a:xfrm>
          <a:custGeom>
            <a:avLst/>
            <a:gdLst/>
            <a:ahLst/>
            <a:cxnLst/>
            <a:rect l="l" t="t" r="r" b="b"/>
            <a:pathLst>
              <a:path w="2161540" h="431800">
                <a:moveTo>
                  <a:pt x="2089531" y="0"/>
                </a:moveTo>
                <a:lnTo>
                  <a:pt x="71970" y="0"/>
                </a:lnTo>
                <a:lnTo>
                  <a:pt x="43955" y="5661"/>
                </a:lnTo>
                <a:lnTo>
                  <a:pt x="21078" y="21097"/>
                </a:lnTo>
                <a:lnTo>
                  <a:pt x="5655" y="43987"/>
                </a:lnTo>
                <a:lnTo>
                  <a:pt x="0" y="72009"/>
                </a:lnTo>
                <a:lnTo>
                  <a:pt x="0" y="359790"/>
                </a:lnTo>
                <a:lnTo>
                  <a:pt x="5655" y="387812"/>
                </a:lnTo>
                <a:lnTo>
                  <a:pt x="21078" y="410702"/>
                </a:lnTo>
                <a:lnTo>
                  <a:pt x="43955" y="426138"/>
                </a:lnTo>
                <a:lnTo>
                  <a:pt x="71970" y="431800"/>
                </a:lnTo>
                <a:lnTo>
                  <a:pt x="2089531" y="431800"/>
                </a:lnTo>
                <a:lnTo>
                  <a:pt x="2117552" y="426138"/>
                </a:lnTo>
                <a:lnTo>
                  <a:pt x="2140442" y="410702"/>
                </a:lnTo>
                <a:lnTo>
                  <a:pt x="2155878" y="387812"/>
                </a:lnTo>
                <a:lnTo>
                  <a:pt x="2161540" y="359790"/>
                </a:lnTo>
                <a:lnTo>
                  <a:pt x="2161540" y="72009"/>
                </a:lnTo>
                <a:lnTo>
                  <a:pt x="2155878" y="43987"/>
                </a:lnTo>
                <a:lnTo>
                  <a:pt x="2140442" y="21097"/>
                </a:lnTo>
                <a:lnTo>
                  <a:pt x="2117552" y="5661"/>
                </a:lnTo>
                <a:lnTo>
                  <a:pt x="2089531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67359" y="548640"/>
            <a:ext cx="2161540" cy="431800"/>
          </a:xfrm>
          <a:custGeom>
            <a:avLst/>
            <a:gdLst/>
            <a:ahLst/>
            <a:cxnLst/>
            <a:rect l="l" t="t" r="r" b="b"/>
            <a:pathLst>
              <a:path w="2161540" h="431800">
                <a:moveTo>
                  <a:pt x="0" y="72009"/>
                </a:moveTo>
                <a:lnTo>
                  <a:pt x="5655" y="43987"/>
                </a:lnTo>
                <a:lnTo>
                  <a:pt x="21078" y="21097"/>
                </a:lnTo>
                <a:lnTo>
                  <a:pt x="43955" y="5661"/>
                </a:lnTo>
                <a:lnTo>
                  <a:pt x="71970" y="0"/>
                </a:lnTo>
                <a:lnTo>
                  <a:pt x="2089531" y="0"/>
                </a:lnTo>
                <a:lnTo>
                  <a:pt x="2117552" y="5661"/>
                </a:lnTo>
                <a:lnTo>
                  <a:pt x="2140442" y="21097"/>
                </a:lnTo>
                <a:lnTo>
                  <a:pt x="2155878" y="43987"/>
                </a:lnTo>
                <a:lnTo>
                  <a:pt x="2161540" y="72009"/>
                </a:lnTo>
                <a:lnTo>
                  <a:pt x="2161540" y="359790"/>
                </a:lnTo>
                <a:lnTo>
                  <a:pt x="2155878" y="387812"/>
                </a:lnTo>
                <a:lnTo>
                  <a:pt x="2140442" y="410702"/>
                </a:lnTo>
                <a:lnTo>
                  <a:pt x="2117552" y="426138"/>
                </a:lnTo>
                <a:lnTo>
                  <a:pt x="2089531" y="431800"/>
                </a:lnTo>
                <a:lnTo>
                  <a:pt x="71970" y="431800"/>
                </a:lnTo>
                <a:lnTo>
                  <a:pt x="43955" y="426138"/>
                </a:lnTo>
                <a:lnTo>
                  <a:pt x="21078" y="410702"/>
                </a:lnTo>
                <a:lnTo>
                  <a:pt x="5655" y="387812"/>
                </a:lnTo>
                <a:lnTo>
                  <a:pt x="0" y="359790"/>
                </a:lnTo>
                <a:lnTo>
                  <a:pt x="0" y="7200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465" y="689609"/>
            <a:ext cx="31019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465" y="2419920"/>
            <a:ext cx="7365365" cy="254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image" Target="../media/image5.png"/><Relationship Id="rId7" Type="http://schemas.openxmlformats.org/officeDocument/2006/relationships/image" Target="../media/image7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jpg"/><Relationship Id="rId11" Type="http://schemas.openxmlformats.org/officeDocument/2006/relationships/image" Target="../media/image74.png"/><Relationship Id="rId5" Type="http://schemas.openxmlformats.org/officeDocument/2006/relationships/image" Target="../media/image68.jpg"/><Relationship Id="rId10" Type="http://schemas.openxmlformats.org/officeDocument/2006/relationships/image" Target="../media/image73.png"/><Relationship Id="rId4" Type="http://schemas.openxmlformats.org/officeDocument/2006/relationships/image" Target="../media/image4.jpg"/><Relationship Id="rId9" Type="http://schemas.openxmlformats.org/officeDocument/2006/relationships/image" Target="../media/image7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g"/><Relationship Id="rId4" Type="http://schemas.openxmlformats.org/officeDocument/2006/relationships/image" Target="../media/image8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jp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9800" y="2610320"/>
            <a:ext cx="652415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30" dirty="0">
                <a:latin typeface="Calibri"/>
                <a:cs typeface="Calibri"/>
              </a:rPr>
              <a:t>PT. </a:t>
            </a:r>
            <a:r>
              <a:rPr sz="4500" b="1" spc="-20" dirty="0" err="1">
                <a:latin typeface="Calibri"/>
                <a:cs typeface="Calibri"/>
              </a:rPr>
              <a:t>Metalurgi</a:t>
            </a:r>
            <a:r>
              <a:rPr sz="4500" b="1" spc="-20" dirty="0">
                <a:latin typeface="Calibri"/>
                <a:cs typeface="Calibri"/>
              </a:rPr>
              <a:t> </a:t>
            </a:r>
            <a:r>
              <a:rPr sz="4500" b="1" spc="-25" dirty="0" err="1">
                <a:latin typeface="Calibri"/>
                <a:cs typeface="Calibri"/>
              </a:rPr>
              <a:t>Mitra</a:t>
            </a:r>
            <a:r>
              <a:rPr sz="4500" b="1" spc="135" dirty="0">
                <a:latin typeface="Calibri"/>
                <a:cs typeface="Calibri"/>
              </a:rPr>
              <a:t> </a:t>
            </a:r>
            <a:r>
              <a:rPr sz="4500" b="1" dirty="0" err="1">
                <a:latin typeface="Calibri"/>
                <a:cs typeface="Calibri"/>
              </a:rPr>
              <a:t>Abadi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789" y="4356100"/>
            <a:ext cx="640778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888888"/>
                </a:solidFill>
                <a:latin typeface="Calibri"/>
                <a:cs typeface="Calibri"/>
              </a:rPr>
              <a:t>Kawasan </a:t>
            </a:r>
            <a:r>
              <a:rPr sz="2600" spc="-20" dirty="0">
                <a:solidFill>
                  <a:srgbClr val="888888"/>
                </a:solidFill>
                <a:latin typeface="Calibri"/>
                <a:cs typeface="Calibri"/>
              </a:rPr>
              <a:t>Graha </a:t>
            </a:r>
            <a:r>
              <a:rPr sz="2600" spc="-10" dirty="0">
                <a:solidFill>
                  <a:srgbClr val="888888"/>
                </a:solidFill>
                <a:latin typeface="Calibri"/>
                <a:cs typeface="Calibri"/>
              </a:rPr>
              <a:t>Balaraja </a:t>
            </a: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Industrial </a:t>
            </a:r>
            <a:r>
              <a:rPr sz="2600" spc="-20" dirty="0">
                <a:solidFill>
                  <a:srgbClr val="888888"/>
                </a:solidFill>
                <a:latin typeface="Calibri"/>
                <a:cs typeface="Calibri"/>
              </a:rPr>
              <a:t>Estate </a:t>
            </a:r>
            <a:r>
              <a:rPr sz="2600" spc="-25" dirty="0">
                <a:solidFill>
                  <a:srgbClr val="888888"/>
                </a:solidFill>
                <a:latin typeface="Calibri"/>
                <a:cs typeface="Calibri"/>
              </a:rPr>
              <a:t>Kav </a:t>
            </a: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F7  Jl. </a:t>
            </a:r>
            <a:r>
              <a:rPr sz="2600" spc="-20" dirty="0">
                <a:solidFill>
                  <a:srgbClr val="888888"/>
                </a:solidFill>
                <a:latin typeface="Calibri"/>
                <a:cs typeface="Calibri"/>
              </a:rPr>
              <a:t>Raya </a:t>
            </a:r>
            <a:r>
              <a:rPr sz="2600" spc="-15" dirty="0">
                <a:solidFill>
                  <a:srgbClr val="888888"/>
                </a:solidFill>
                <a:latin typeface="Calibri"/>
                <a:cs typeface="Calibri"/>
              </a:rPr>
              <a:t>Balaraja </a:t>
            </a:r>
            <a:r>
              <a:rPr sz="2600" spc="-20" dirty="0">
                <a:solidFill>
                  <a:srgbClr val="888888"/>
                </a:solidFill>
                <a:latin typeface="Calibri"/>
                <a:cs typeface="Calibri"/>
              </a:rPr>
              <a:t>Km </a:t>
            </a:r>
            <a:r>
              <a:rPr sz="2600" dirty="0">
                <a:solidFill>
                  <a:srgbClr val="888888"/>
                </a:solidFill>
                <a:latin typeface="Calibri"/>
                <a:cs typeface="Calibri"/>
              </a:rPr>
              <a:t>20, </a:t>
            </a:r>
            <a:r>
              <a:rPr sz="2600" spc="-10" dirty="0">
                <a:solidFill>
                  <a:srgbClr val="888888"/>
                </a:solidFill>
                <a:latin typeface="Calibri"/>
                <a:cs typeface="Calibri"/>
              </a:rPr>
              <a:t>Balaraja, </a:t>
            </a:r>
            <a:r>
              <a:rPr sz="2600" spc="-40" dirty="0">
                <a:solidFill>
                  <a:srgbClr val="888888"/>
                </a:solidFill>
                <a:latin typeface="Calibri"/>
                <a:cs typeface="Calibri"/>
              </a:rPr>
              <a:t>Tangerang  </a:t>
            </a:r>
            <a:r>
              <a:rPr sz="2600" spc="-50" dirty="0">
                <a:solidFill>
                  <a:srgbClr val="888888"/>
                </a:solidFill>
                <a:latin typeface="Calibri"/>
                <a:cs typeface="Calibri"/>
              </a:rPr>
              <a:t>Telp.</a:t>
            </a:r>
            <a:r>
              <a:rPr sz="2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021-29385380</a:t>
            </a:r>
            <a:endParaRPr sz="26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2600" spc="-30" dirty="0">
                <a:solidFill>
                  <a:srgbClr val="888888"/>
                </a:solidFill>
                <a:latin typeface="Calibri"/>
                <a:cs typeface="Calibri"/>
              </a:rPr>
              <a:t>Fax. </a:t>
            </a: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021-</a:t>
            </a:r>
            <a:r>
              <a:rPr sz="26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88888"/>
                </a:solidFill>
                <a:latin typeface="Calibri"/>
                <a:cs typeface="Calibri"/>
              </a:rPr>
              <a:t>29382717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610319"/>
            <a:ext cx="1083380" cy="705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836" y="202184"/>
            <a:ext cx="8079806" cy="6270235"/>
            <a:chOff x="351472" y="202184"/>
            <a:chExt cx="3482975" cy="4482773"/>
          </a:xfrm>
        </p:grpSpPr>
        <p:sp>
          <p:nvSpPr>
            <p:cNvPr id="5" name="object 6"/>
            <p:cNvSpPr/>
            <p:nvPr/>
          </p:nvSpPr>
          <p:spPr>
            <a:xfrm>
              <a:off x="364172" y="202184"/>
              <a:ext cx="2722499" cy="279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364172" y="446023"/>
              <a:ext cx="2156968" cy="279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364172" y="689673"/>
              <a:ext cx="2091817" cy="2797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 txBox="1"/>
            <p:nvPr/>
          </p:nvSpPr>
          <p:spPr>
            <a:xfrm>
              <a:off x="351472" y="1135379"/>
              <a:ext cx="3482975" cy="8013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19050" algn="just">
                <a:lnSpc>
                  <a:spcPct val="100000"/>
                </a:lnSpc>
                <a:spcBef>
                  <a:spcPts val="100"/>
                </a:spcBef>
              </a:pP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Synthetic products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will ensure no residue and stain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on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the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aluminum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surface 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after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annealing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and will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then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leave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a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very clean surface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while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semi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synthetic  products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will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provide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high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lubricating properties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as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well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as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long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life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in service  due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to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high level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of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additivation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and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strong detergent</a:t>
              </a:r>
              <a:r>
                <a:rPr sz="1200" spc="155" dirty="0">
                  <a:solidFill>
                    <a:srgbClr val="666666"/>
                  </a:solidFill>
                  <a:latin typeface="Arial"/>
                  <a:cs typeface="Arial"/>
                </a:rPr>
                <a:t>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properties.</a:t>
              </a:r>
              <a:endParaRPr sz="12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200" dirty="0">
                <a:latin typeface="Times New Roman"/>
                <a:cs typeface="Times New Roman"/>
              </a:endParaRPr>
            </a:p>
            <a:p>
              <a:pPr marL="12700" marR="5080" algn="just">
                <a:lnSpc>
                  <a:spcPct val="100000"/>
                </a:lnSpc>
              </a:pP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A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large spectrum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of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viscosity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enables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us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to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cover all customers requirements 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from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large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to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small</a:t>
              </a:r>
              <a:r>
                <a:rPr sz="1200" spc="65" dirty="0">
                  <a:solidFill>
                    <a:srgbClr val="666666"/>
                  </a:solidFill>
                  <a:latin typeface="Arial"/>
                  <a:cs typeface="Arial"/>
                </a:rPr>
                <a:t>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diameters.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9" name="object 10"/>
            <p:cNvSpPr/>
            <p:nvPr/>
          </p:nvSpPr>
          <p:spPr>
            <a:xfrm>
              <a:off x="351472" y="1855397"/>
              <a:ext cx="3482975" cy="2829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878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220" y="261620"/>
            <a:ext cx="4823460" cy="734060"/>
          </a:xfrm>
          <a:custGeom>
            <a:avLst/>
            <a:gdLst/>
            <a:ahLst/>
            <a:cxnLst/>
            <a:rect l="l" t="t" r="r" b="b"/>
            <a:pathLst>
              <a:path w="4823459" h="734060">
                <a:moveTo>
                  <a:pt x="4701158" y="0"/>
                </a:moveTo>
                <a:lnTo>
                  <a:pt x="122300" y="0"/>
                </a:lnTo>
                <a:lnTo>
                  <a:pt x="74687" y="9608"/>
                </a:lnTo>
                <a:lnTo>
                  <a:pt x="35813" y="35813"/>
                </a:lnTo>
                <a:lnTo>
                  <a:pt x="9608" y="74687"/>
                </a:lnTo>
                <a:lnTo>
                  <a:pt x="0" y="122300"/>
                </a:lnTo>
                <a:lnTo>
                  <a:pt x="0" y="611758"/>
                </a:lnTo>
                <a:lnTo>
                  <a:pt x="9608" y="659372"/>
                </a:lnTo>
                <a:lnTo>
                  <a:pt x="35813" y="698245"/>
                </a:lnTo>
                <a:lnTo>
                  <a:pt x="74687" y="724451"/>
                </a:lnTo>
                <a:lnTo>
                  <a:pt x="122300" y="734059"/>
                </a:lnTo>
                <a:lnTo>
                  <a:pt x="4701158" y="734059"/>
                </a:lnTo>
                <a:lnTo>
                  <a:pt x="4748772" y="724451"/>
                </a:lnTo>
                <a:lnTo>
                  <a:pt x="4787646" y="698245"/>
                </a:lnTo>
                <a:lnTo>
                  <a:pt x="4813851" y="659372"/>
                </a:lnTo>
                <a:lnTo>
                  <a:pt x="4823459" y="611758"/>
                </a:lnTo>
                <a:lnTo>
                  <a:pt x="4823459" y="122300"/>
                </a:lnTo>
                <a:lnTo>
                  <a:pt x="4813851" y="74687"/>
                </a:lnTo>
                <a:lnTo>
                  <a:pt x="4787646" y="35813"/>
                </a:lnTo>
                <a:lnTo>
                  <a:pt x="4748772" y="9608"/>
                </a:lnTo>
                <a:lnTo>
                  <a:pt x="470115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220" y="261620"/>
            <a:ext cx="4823460" cy="734060"/>
          </a:xfrm>
          <a:custGeom>
            <a:avLst/>
            <a:gdLst/>
            <a:ahLst/>
            <a:cxnLst/>
            <a:rect l="l" t="t" r="r" b="b"/>
            <a:pathLst>
              <a:path w="4823459" h="734060">
                <a:moveTo>
                  <a:pt x="0" y="122300"/>
                </a:moveTo>
                <a:lnTo>
                  <a:pt x="9608" y="74687"/>
                </a:lnTo>
                <a:lnTo>
                  <a:pt x="35813" y="35813"/>
                </a:lnTo>
                <a:lnTo>
                  <a:pt x="74687" y="9608"/>
                </a:lnTo>
                <a:lnTo>
                  <a:pt x="122300" y="0"/>
                </a:lnTo>
                <a:lnTo>
                  <a:pt x="4701158" y="0"/>
                </a:lnTo>
                <a:lnTo>
                  <a:pt x="4748772" y="9608"/>
                </a:lnTo>
                <a:lnTo>
                  <a:pt x="4787646" y="35813"/>
                </a:lnTo>
                <a:lnTo>
                  <a:pt x="4813851" y="74687"/>
                </a:lnTo>
                <a:lnTo>
                  <a:pt x="4823459" y="122300"/>
                </a:lnTo>
                <a:lnTo>
                  <a:pt x="4823459" y="611758"/>
                </a:lnTo>
                <a:lnTo>
                  <a:pt x="4813851" y="659372"/>
                </a:lnTo>
                <a:lnTo>
                  <a:pt x="4787646" y="698245"/>
                </a:lnTo>
                <a:lnTo>
                  <a:pt x="4748772" y="724451"/>
                </a:lnTo>
                <a:lnTo>
                  <a:pt x="4701158" y="734059"/>
                </a:lnTo>
                <a:lnTo>
                  <a:pt x="122300" y="734059"/>
                </a:lnTo>
                <a:lnTo>
                  <a:pt x="74687" y="724451"/>
                </a:lnTo>
                <a:lnTo>
                  <a:pt x="35813" y="698245"/>
                </a:lnTo>
                <a:lnTo>
                  <a:pt x="9608" y="659372"/>
                </a:lnTo>
                <a:lnTo>
                  <a:pt x="0" y="611758"/>
                </a:lnTo>
                <a:lnTo>
                  <a:pt x="0" y="122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40710" y="277495"/>
            <a:ext cx="3077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OUR</a:t>
            </a:r>
            <a:r>
              <a:rPr sz="4000" spc="-100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STORAGE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683259" y="1146302"/>
            <a:ext cx="3817620" cy="2569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7900" y="1150619"/>
            <a:ext cx="3959859" cy="2565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259" y="3863340"/>
            <a:ext cx="3817620" cy="266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3825240"/>
            <a:ext cx="3985259" cy="2661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960" y="909319"/>
            <a:ext cx="2087879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5980" y="909319"/>
            <a:ext cx="1310639" cy="668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343153"/>
            <a:ext cx="3782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0305" algn="l"/>
              </a:tabLst>
            </a:pPr>
            <a:r>
              <a:rPr spc="-5" dirty="0"/>
              <a:t>OU</a:t>
            </a:r>
            <a:r>
              <a:rPr dirty="0"/>
              <a:t>R</a:t>
            </a:r>
            <a:r>
              <a:rPr spc="-15" dirty="0"/>
              <a:t> </a:t>
            </a:r>
            <a:r>
              <a:rPr spc="5" dirty="0"/>
              <a:t>P</a:t>
            </a:r>
            <a:r>
              <a:rPr dirty="0"/>
              <a:t>RI</a:t>
            </a:r>
            <a:r>
              <a:rPr spc="-10" dirty="0"/>
              <a:t>N</a:t>
            </a:r>
            <a:r>
              <a:rPr spc="-5" dirty="0"/>
              <a:t>C</a:t>
            </a:r>
            <a:r>
              <a:rPr spc="-10" dirty="0"/>
              <a:t>I</a:t>
            </a:r>
            <a:r>
              <a:rPr spc="5" dirty="0"/>
              <a:t>P</a:t>
            </a:r>
            <a:r>
              <a:rPr dirty="0"/>
              <a:t>LE	</a:t>
            </a:r>
            <a:r>
              <a:rPr spc="-160" dirty="0"/>
              <a:t>F</a:t>
            </a:r>
            <a:r>
              <a:rPr spc="-40" dirty="0"/>
              <a:t>A</a:t>
            </a:r>
            <a:r>
              <a:rPr spc="15" dirty="0"/>
              <a:t>C</a:t>
            </a:r>
            <a:r>
              <a:rPr spc="-90" dirty="0"/>
              <a:t>T</a:t>
            </a:r>
            <a:r>
              <a:rPr spc="-5" dirty="0"/>
              <a:t>O</a:t>
            </a:r>
            <a:r>
              <a:rPr spc="-55" dirty="0"/>
              <a:t>R</a:t>
            </a:r>
            <a:r>
              <a:rPr dirty="0"/>
              <a:t>Y</a:t>
            </a:r>
          </a:p>
        </p:txBody>
      </p:sp>
      <p:sp>
        <p:nvSpPr>
          <p:cNvPr id="8" name="object 8"/>
          <p:cNvSpPr/>
          <p:nvPr/>
        </p:nvSpPr>
        <p:spPr>
          <a:xfrm>
            <a:off x="5601970" y="3852922"/>
            <a:ext cx="1978660" cy="47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1113791" y="3795560"/>
            <a:ext cx="2593338" cy="528319"/>
            <a:chOff x="1259841" y="4124959"/>
            <a:chExt cx="2593338" cy="528319"/>
          </a:xfrm>
        </p:grpSpPr>
        <p:sp>
          <p:nvSpPr>
            <p:cNvPr id="10" name="object 10"/>
            <p:cNvSpPr/>
            <p:nvPr/>
          </p:nvSpPr>
          <p:spPr>
            <a:xfrm>
              <a:off x="1259841" y="4127498"/>
              <a:ext cx="576579" cy="525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6420" y="4124959"/>
              <a:ext cx="2016759" cy="5283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1" y="1587244"/>
            <a:ext cx="3246118" cy="20942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87243"/>
            <a:ext cx="4495800" cy="2094271"/>
          </a:xfrm>
          <a:prstGeom prst="rect">
            <a:avLst/>
          </a:prstGeom>
        </p:spPr>
      </p:pic>
      <p:sp>
        <p:nvSpPr>
          <p:cNvPr id="20" name="AutoShape 2" descr="Vesuvius GmbH Foseco Foundry Division of Borken at GIFA 2019 in Düsseldorf  -- Trade F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01" y="4482842"/>
            <a:ext cx="3251199" cy="19162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495287"/>
            <a:ext cx="4495801" cy="19038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65" y="278765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 INDEX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65" y="1642681"/>
            <a:ext cx="1200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200" algn="l"/>
              </a:tabLst>
            </a:pPr>
            <a:r>
              <a:rPr spc="-5" dirty="0"/>
              <a:t>I</a:t>
            </a:r>
            <a:r>
              <a:rPr dirty="0"/>
              <a:t>.	F</a:t>
            </a:r>
            <a:r>
              <a:rPr spc="-20" dirty="0"/>
              <a:t>l</a:t>
            </a:r>
            <a:r>
              <a:rPr dirty="0"/>
              <a:t>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465" y="1942901"/>
            <a:ext cx="7392034" cy="349122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10" dirty="0">
                <a:latin typeface="Calibri"/>
                <a:cs typeface="Calibri"/>
              </a:rPr>
              <a:t>Environmentally </a:t>
            </a:r>
            <a:r>
              <a:rPr sz="2400" b="1" spc="-20" dirty="0">
                <a:latin typeface="Calibri"/>
                <a:cs typeface="Calibri"/>
              </a:rPr>
              <a:t>Friendly, </a:t>
            </a:r>
            <a:r>
              <a:rPr sz="2400" b="1" spc="-5" dirty="0">
                <a:latin typeface="Calibri"/>
                <a:cs typeface="Calibri"/>
              </a:rPr>
              <a:t>Small addition </a:t>
            </a:r>
            <a:r>
              <a:rPr sz="2400" b="1" spc="-25" dirty="0">
                <a:latin typeface="Calibri"/>
                <a:cs typeface="Calibri"/>
              </a:rPr>
              <a:t>rate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(ISO14000)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latin typeface="Calibri"/>
                <a:cs typeface="Calibri"/>
              </a:rPr>
              <a:t>Covering </a:t>
            </a:r>
            <a:r>
              <a:rPr sz="2200" b="1" dirty="0">
                <a:latin typeface="Calibri"/>
                <a:cs typeface="Calibri"/>
              </a:rPr>
              <a:t>, </a:t>
            </a:r>
            <a:r>
              <a:rPr sz="2200" b="1" spc="-15" dirty="0">
                <a:latin typeface="Calibri"/>
                <a:cs typeface="Calibri"/>
              </a:rPr>
              <a:t>Refining </a:t>
            </a:r>
            <a:r>
              <a:rPr sz="2200" b="1" dirty="0">
                <a:latin typeface="Calibri"/>
                <a:cs typeface="Calibri"/>
              </a:rPr>
              <a:t>/ Cleaning, </a:t>
            </a:r>
            <a:r>
              <a:rPr sz="2200" b="1" spc="-5" dirty="0">
                <a:latin typeface="Calibri"/>
                <a:cs typeface="Calibri"/>
              </a:rPr>
              <a:t>Drossing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Off</a:t>
            </a:r>
            <a:endParaRPr sz="2200">
              <a:latin typeface="Calibri"/>
              <a:cs typeface="Calibri"/>
            </a:endParaRPr>
          </a:p>
          <a:p>
            <a:pPr marL="607060" lvl="1" indent="-150495">
              <a:lnSpc>
                <a:spcPct val="100000"/>
              </a:lnSpc>
              <a:spcBef>
                <a:spcPts val="1320"/>
              </a:spcBef>
              <a:buChar char="-"/>
              <a:tabLst>
                <a:tab pos="607695" algn="l"/>
              </a:tabLst>
            </a:pPr>
            <a:r>
              <a:rPr sz="2200" b="1" spc="-15" dirty="0">
                <a:latin typeface="Calibri"/>
                <a:cs typeface="Calibri"/>
              </a:rPr>
              <a:t>Available </a:t>
            </a:r>
            <a:r>
              <a:rPr sz="2200" b="1" dirty="0">
                <a:latin typeface="Calibri"/>
                <a:cs typeface="Calibri"/>
              </a:rPr>
              <a:t>in </a:t>
            </a:r>
            <a:r>
              <a:rPr sz="2200" b="1" spc="-15" dirty="0">
                <a:latin typeface="Calibri"/>
                <a:cs typeface="Calibri"/>
              </a:rPr>
              <a:t>Powder </a:t>
            </a:r>
            <a:r>
              <a:rPr sz="2200" b="1" spc="-5" dirty="0">
                <a:latin typeface="Calibri"/>
                <a:cs typeface="Calibri"/>
              </a:rPr>
              <a:t>and </a:t>
            </a:r>
            <a:r>
              <a:rPr sz="2200" b="1" spc="-10" dirty="0">
                <a:latin typeface="Calibri"/>
                <a:cs typeface="Calibri"/>
              </a:rPr>
              <a:t>Granular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Type</a:t>
            </a:r>
            <a:endParaRPr sz="2200">
              <a:latin typeface="Calibri"/>
              <a:cs typeface="Calibri"/>
            </a:endParaRPr>
          </a:p>
          <a:p>
            <a:pPr marL="607060" lvl="1" indent="-150495">
              <a:lnSpc>
                <a:spcPct val="100000"/>
              </a:lnSpc>
              <a:spcBef>
                <a:spcPts val="1325"/>
              </a:spcBef>
              <a:buChar char="-"/>
              <a:tabLst>
                <a:tab pos="607695" algn="l"/>
              </a:tabLst>
            </a:pPr>
            <a:r>
              <a:rPr sz="2200" b="1" spc="-5" dirty="0">
                <a:latin typeface="Calibri"/>
                <a:cs typeface="Calibri"/>
              </a:rPr>
              <a:t>Special Flux </a:t>
            </a:r>
            <a:r>
              <a:rPr sz="2200" b="1" spc="-10" dirty="0">
                <a:latin typeface="Calibri"/>
                <a:cs typeface="Calibri"/>
              </a:rPr>
              <a:t>contains </a:t>
            </a:r>
            <a:r>
              <a:rPr sz="2200" b="1" spc="-5" dirty="0">
                <a:latin typeface="Calibri"/>
                <a:cs typeface="Calibri"/>
              </a:rPr>
              <a:t>with </a:t>
            </a:r>
            <a:r>
              <a:rPr sz="2200" b="1" dirty="0">
                <a:latin typeface="Calibri"/>
                <a:cs typeface="Calibri"/>
              </a:rPr>
              <a:t>Low </a:t>
            </a:r>
            <a:r>
              <a:rPr sz="2200" b="1" spc="-5" dirty="0">
                <a:latin typeface="Calibri"/>
                <a:cs typeface="Calibri"/>
              </a:rPr>
              <a:t>Sodium </a:t>
            </a:r>
            <a:r>
              <a:rPr sz="2200" b="1" dirty="0">
                <a:latin typeface="Calibri"/>
                <a:cs typeface="Calibri"/>
              </a:rPr>
              <a:t>or </a:t>
            </a:r>
            <a:r>
              <a:rPr sz="2200" b="1" spc="-5" dirty="0">
                <a:latin typeface="Calibri"/>
                <a:cs typeface="Calibri"/>
              </a:rPr>
              <a:t>Sodium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Free</a:t>
            </a:r>
            <a:endParaRPr sz="220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83234" algn="l"/>
                <a:tab pos="484505" algn="l"/>
              </a:tabLst>
            </a:pPr>
            <a:r>
              <a:rPr sz="2200" b="1" spc="-5" dirty="0">
                <a:latin typeface="Calibri"/>
                <a:cs typeface="Calibri"/>
              </a:rPr>
              <a:t>Cleaning Furnace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Wall</a:t>
            </a:r>
            <a:endParaRPr sz="2200">
              <a:latin typeface="Calibri"/>
              <a:cs typeface="Calibri"/>
            </a:endParaRPr>
          </a:p>
          <a:p>
            <a:pPr marL="607060" lvl="1" indent="-150495">
              <a:lnSpc>
                <a:spcPct val="100000"/>
              </a:lnSpc>
              <a:spcBef>
                <a:spcPts val="1320"/>
              </a:spcBef>
              <a:buChar char="-"/>
              <a:tabLst>
                <a:tab pos="607695" algn="l"/>
              </a:tabLst>
            </a:pPr>
            <a:r>
              <a:rPr sz="2200" b="1" spc="-5" dirty="0">
                <a:latin typeface="Calibri"/>
                <a:cs typeface="Calibri"/>
              </a:rPr>
              <a:t>Special Flux </a:t>
            </a:r>
            <a:r>
              <a:rPr sz="2200" b="1" spc="-10" dirty="0">
                <a:latin typeface="Calibri"/>
                <a:cs typeface="Calibri"/>
              </a:rPr>
              <a:t>to </a:t>
            </a:r>
            <a:r>
              <a:rPr sz="2200" b="1" spc="-15" dirty="0">
                <a:latin typeface="Calibri"/>
                <a:cs typeface="Calibri"/>
              </a:rPr>
              <a:t>remove </a:t>
            </a:r>
            <a:r>
              <a:rPr sz="2200" b="1" spc="-5" dirty="0">
                <a:latin typeface="Calibri"/>
                <a:cs typeface="Calibri"/>
              </a:rPr>
              <a:t>and </a:t>
            </a:r>
            <a:r>
              <a:rPr sz="2200" b="1" spc="-10" dirty="0">
                <a:latin typeface="Calibri"/>
                <a:cs typeface="Calibri"/>
              </a:rPr>
              <a:t>clean </a:t>
            </a:r>
            <a:r>
              <a:rPr sz="2200" b="1" dirty="0">
                <a:latin typeface="Calibri"/>
                <a:cs typeface="Calibri"/>
              </a:rPr>
              <a:t>thick </a:t>
            </a:r>
            <a:r>
              <a:rPr sz="2200" b="1" spc="-20" dirty="0">
                <a:latin typeface="Calibri"/>
                <a:cs typeface="Calibri"/>
              </a:rPr>
              <a:t>layers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11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aluminium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1320"/>
              </a:spcBef>
            </a:pPr>
            <a:r>
              <a:rPr sz="2200" b="1" spc="-10" dirty="0">
                <a:latin typeface="Calibri"/>
                <a:cs typeface="Calibri"/>
              </a:rPr>
              <a:t>oxide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(Al2O3)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" y="703580"/>
            <a:ext cx="2303780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72" y="278765"/>
            <a:ext cx="171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 INDEX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272" y="1642681"/>
            <a:ext cx="1200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200" algn="l"/>
              </a:tabLst>
            </a:pPr>
            <a:r>
              <a:rPr spc="-10" dirty="0"/>
              <a:t>I</a:t>
            </a:r>
            <a:r>
              <a:rPr dirty="0"/>
              <a:t>.	F</a:t>
            </a:r>
            <a:r>
              <a:rPr spc="-20" dirty="0"/>
              <a:t>l</a:t>
            </a:r>
            <a:r>
              <a:rPr dirty="0"/>
              <a:t>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272" y="1942901"/>
            <a:ext cx="8060055" cy="29883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10" dirty="0">
                <a:latin typeface="Calibri"/>
                <a:cs typeface="Calibri"/>
              </a:rPr>
              <a:t>Environmentally </a:t>
            </a:r>
            <a:r>
              <a:rPr sz="2400" b="1" spc="-20" dirty="0">
                <a:latin typeface="Calibri"/>
                <a:cs typeface="Calibri"/>
              </a:rPr>
              <a:t>Friendly, </a:t>
            </a:r>
            <a:r>
              <a:rPr sz="2400" b="1" spc="-5" dirty="0">
                <a:latin typeface="Calibri"/>
                <a:cs typeface="Calibri"/>
              </a:rPr>
              <a:t>Small addition </a:t>
            </a:r>
            <a:r>
              <a:rPr sz="2400" b="1" spc="-25" dirty="0">
                <a:latin typeface="Calibri"/>
                <a:cs typeface="Calibri"/>
              </a:rPr>
              <a:t>rate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(ISO14000)</a:t>
            </a:r>
            <a:endParaRPr sz="2400">
              <a:latin typeface="Calibri"/>
              <a:cs typeface="Calibri"/>
            </a:endParaRPr>
          </a:p>
          <a:p>
            <a:pPr marL="482600" indent="-470534">
              <a:lnSpc>
                <a:spcPct val="100000"/>
              </a:lnSpc>
              <a:spcBef>
                <a:spcPts val="940"/>
              </a:spcBef>
              <a:buAutoNum type="arabicPeriod" startAt="3"/>
              <a:tabLst>
                <a:tab pos="482600" algn="l"/>
                <a:tab pos="483234" algn="l"/>
              </a:tabLst>
            </a:pPr>
            <a:r>
              <a:rPr sz="2200" b="1" spc="-5" dirty="0">
                <a:latin typeface="Calibri"/>
                <a:cs typeface="Calibri"/>
              </a:rPr>
              <a:t>Non </a:t>
            </a:r>
            <a:r>
              <a:rPr sz="2200" b="1" spc="-10" dirty="0">
                <a:latin typeface="Calibri"/>
                <a:cs typeface="Calibri"/>
              </a:rPr>
              <a:t>Metallic </a:t>
            </a:r>
            <a:r>
              <a:rPr sz="2200" b="1" spc="-15" dirty="0">
                <a:latin typeface="Calibri"/>
                <a:cs typeface="Calibri"/>
              </a:rPr>
              <a:t>Removal </a:t>
            </a:r>
            <a:r>
              <a:rPr sz="2200" b="1" spc="-5" dirty="0">
                <a:latin typeface="Calibri"/>
                <a:cs typeface="Calibri"/>
              </a:rPr>
              <a:t>(Calcium, </a:t>
            </a:r>
            <a:r>
              <a:rPr sz="2200" b="1" spc="-10" dirty="0">
                <a:latin typeface="Calibri"/>
                <a:cs typeface="Calibri"/>
              </a:rPr>
              <a:t>Natrium, </a:t>
            </a:r>
            <a:r>
              <a:rPr sz="2200" b="1" dirty="0">
                <a:latin typeface="Calibri"/>
                <a:cs typeface="Calibri"/>
              </a:rPr>
              <a:t>Lithium or</a:t>
            </a:r>
            <a:r>
              <a:rPr sz="2200" b="1" spc="1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Magnesium)</a:t>
            </a:r>
            <a:endParaRPr sz="2200">
              <a:latin typeface="Calibri"/>
              <a:cs typeface="Calibri"/>
            </a:endParaRPr>
          </a:p>
          <a:p>
            <a:pPr marL="670560" lvl="1" indent="-150495">
              <a:lnSpc>
                <a:spcPct val="100000"/>
              </a:lnSpc>
              <a:spcBef>
                <a:spcPts val="1320"/>
              </a:spcBef>
              <a:buChar char="-"/>
              <a:tabLst>
                <a:tab pos="671195" algn="l"/>
              </a:tabLst>
            </a:pPr>
            <a:r>
              <a:rPr sz="2200" b="1" spc="-10" dirty="0">
                <a:latin typeface="Calibri"/>
                <a:cs typeface="Calibri"/>
              </a:rPr>
              <a:t>Reduce Castability </a:t>
            </a:r>
            <a:r>
              <a:rPr sz="2200" b="1" spc="-5" dirty="0">
                <a:latin typeface="Calibri"/>
                <a:cs typeface="Calibri"/>
              </a:rPr>
              <a:t>and </a:t>
            </a:r>
            <a:r>
              <a:rPr sz="2200" b="1" spc="-10" dirty="0">
                <a:latin typeface="Calibri"/>
                <a:cs typeface="Calibri"/>
              </a:rPr>
              <a:t>Homogeneous alloy</a:t>
            </a:r>
            <a:r>
              <a:rPr sz="2200" b="1" spc="9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structure</a:t>
            </a:r>
            <a:endParaRPr sz="2200">
              <a:latin typeface="Calibri"/>
              <a:cs typeface="Calibri"/>
            </a:endParaRPr>
          </a:p>
          <a:p>
            <a:pPr marL="670560" lvl="1" indent="-150495">
              <a:lnSpc>
                <a:spcPct val="100000"/>
              </a:lnSpc>
              <a:spcBef>
                <a:spcPts val="1325"/>
              </a:spcBef>
              <a:buChar char="-"/>
              <a:tabLst>
                <a:tab pos="671195" algn="l"/>
              </a:tabLst>
            </a:pPr>
            <a:r>
              <a:rPr sz="2200" b="1" spc="-15" dirty="0">
                <a:latin typeface="Calibri"/>
                <a:cs typeface="Calibri"/>
              </a:rPr>
              <a:t>Available </a:t>
            </a:r>
            <a:r>
              <a:rPr sz="2200" b="1" dirty="0">
                <a:latin typeface="Calibri"/>
                <a:cs typeface="Calibri"/>
              </a:rPr>
              <a:t>in </a:t>
            </a:r>
            <a:r>
              <a:rPr sz="2200" b="1" spc="-15" dirty="0">
                <a:latin typeface="Calibri"/>
                <a:cs typeface="Calibri"/>
              </a:rPr>
              <a:t>Powder </a:t>
            </a:r>
            <a:r>
              <a:rPr sz="2200" b="1" dirty="0">
                <a:latin typeface="Calibri"/>
                <a:cs typeface="Calibri"/>
              </a:rPr>
              <a:t>or </a:t>
            </a:r>
            <a:r>
              <a:rPr sz="2200" b="1" spc="-10" dirty="0">
                <a:latin typeface="Calibri"/>
                <a:cs typeface="Calibri"/>
              </a:rPr>
              <a:t>Granular</a:t>
            </a:r>
            <a:r>
              <a:rPr sz="2200" b="1" spc="6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type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200" b="1" spc="-10" dirty="0">
                <a:latin typeface="Calibri"/>
                <a:cs typeface="Calibri"/>
              </a:rPr>
              <a:t>Covering </a:t>
            </a:r>
            <a:r>
              <a:rPr sz="2200" b="1" spc="-5" dirty="0">
                <a:latin typeface="Calibri"/>
                <a:cs typeface="Calibri"/>
              </a:rPr>
              <a:t>and Cleaning </a:t>
            </a:r>
            <a:r>
              <a:rPr sz="2200" b="1" dirty="0">
                <a:latin typeface="Calibri"/>
                <a:cs typeface="Calibri"/>
              </a:rPr>
              <a:t>Zinc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Alloy</a:t>
            </a:r>
            <a:endParaRPr sz="2200">
              <a:latin typeface="Calibri"/>
              <a:cs typeface="Calibri"/>
            </a:endParaRPr>
          </a:p>
          <a:p>
            <a:pPr marL="670560" lvl="1" indent="-150495">
              <a:lnSpc>
                <a:spcPct val="100000"/>
              </a:lnSpc>
              <a:spcBef>
                <a:spcPts val="1320"/>
              </a:spcBef>
              <a:buChar char="-"/>
              <a:tabLst>
                <a:tab pos="671195" algn="l"/>
              </a:tabLst>
            </a:pPr>
            <a:r>
              <a:rPr sz="2200" b="1" spc="-10" dirty="0">
                <a:latin typeface="Calibri"/>
                <a:cs typeface="Calibri"/>
              </a:rPr>
              <a:t>Reduce </a:t>
            </a:r>
            <a:r>
              <a:rPr sz="2200" b="1" spc="-15" dirty="0">
                <a:latin typeface="Calibri"/>
                <a:cs typeface="Calibri"/>
              </a:rPr>
              <a:t>formation </a:t>
            </a:r>
            <a:r>
              <a:rPr sz="2200" b="1" dirty="0">
                <a:latin typeface="Calibri"/>
                <a:cs typeface="Calibri"/>
              </a:rPr>
              <a:t>Zinc </a:t>
            </a:r>
            <a:r>
              <a:rPr sz="2200" b="1" spc="-5" dirty="0">
                <a:latin typeface="Calibri"/>
                <a:cs typeface="Calibri"/>
              </a:rPr>
              <a:t>Oxide and </a:t>
            </a:r>
            <a:r>
              <a:rPr sz="2200" b="1" spc="-15" dirty="0">
                <a:latin typeface="Calibri"/>
                <a:cs typeface="Calibri"/>
              </a:rPr>
              <a:t>Metal</a:t>
            </a:r>
            <a:r>
              <a:rPr sz="2200" b="1" spc="9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Losses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" y="703580"/>
            <a:ext cx="2303780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65" y="278765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 INDEX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65" y="1368678"/>
            <a:ext cx="2272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II. </a:t>
            </a:r>
            <a:r>
              <a:rPr spc="-15" dirty="0"/>
              <a:t>Master</a:t>
            </a:r>
            <a:r>
              <a:rPr spc="-5" dirty="0"/>
              <a:t> </a:t>
            </a:r>
            <a:r>
              <a:rPr spc="-10" dirty="0"/>
              <a:t>Alloy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7382" y="1802828"/>
            <a:ext cx="50279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1. </a:t>
            </a:r>
            <a:r>
              <a:rPr sz="2000" b="1" spc="-10" dirty="0">
                <a:latin typeface="Calibri"/>
                <a:cs typeface="Calibri"/>
              </a:rPr>
              <a:t>Grain Refiner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20" dirty="0">
                <a:latin typeface="Calibri"/>
                <a:cs typeface="Calibri"/>
              </a:rPr>
              <a:t>ALTi5B1 </a:t>
            </a:r>
            <a:r>
              <a:rPr sz="2000" b="1" dirty="0">
                <a:latin typeface="Calibri"/>
                <a:cs typeface="Calibri"/>
              </a:rPr>
              <a:t>, AlTi5B0.2</a:t>
            </a:r>
            <a:endParaRPr sz="2000" dirty="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libri"/>
                <a:cs typeface="Calibri"/>
              </a:rPr>
              <a:t>Type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Grain Refiner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 marL="641985">
              <a:lnSpc>
                <a:spcPct val="100000"/>
              </a:lnSpc>
              <a:tabLst>
                <a:tab pos="2667000" algn="l"/>
                <a:tab pos="4064635" algn="l"/>
              </a:tabLst>
            </a:pPr>
            <a:r>
              <a:rPr sz="2000" spc="-20" dirty="0">
                <a:latin typeface="Calibri"/>
                <a:cs typeface="Calibri"/>
              </a:rPr>
              <a:t>Rod </a:t>
            </a:r>
            <a:r>
              <a:rPr sz="2000" spc="-5" dirty="0">
                <a:latin typeface="Calibri"/>
                <a:cs typeface="Calibri"/>
              </a:rPr>
              <a:t>Stick	Coils	Conti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2" y="4242117"/>
            <a:ext cx="33578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2. Modifier : </a:t>
            </a:r>
            <a:r>
              <a:rPr sz="2000" b="1" spc="-5" dirty="0">
                <a:latin typeface="Calibri"/>
                <a:cs typeface="Calibri"/>
              </a:rPr>
              <a:t>AlSr </a:t>
            </a:r>
            <a:r>
              <a:rPr sz="2000" b="1" dirty="0">
                <a:latin typeface="Calibri"/>
                <a:cs typeface="Calibri"/>
              </a:rPr>
              <a:t>10%</a:t>
            </a:r>
            <a:endParaRPr sz="2000" dirty="0">
              <a:latin typeface="Calibri"/>
              <a:cs typeface="Calibri"/>
            </a:endParaRPr>
          </a:p>
          <a:p>
            <a:pPr marL="29654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libri"/>
                <a:cs typeface="Calibri"/>
              </a:rPr>
              <a:t>Type </a:t>
            </a:r>
            <a:r>
              <a:rPr sz="2000" dirty="0">
                <a:latin typeface="Calibri"/>
                <a:cs typeface="Calibri"/>
              </a:rPr>
              <a:t>of Modifier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 marL="583565">
              <a:lnSpc>
                <a:spcPct val="100000"/>
              </a:lnSpc>
              <a:tabLst>
                <a:tab pos="2379345" algn="l"/>
              </a:tabLst>
            </a:pPr>
            <a:r>
              <a:rPr sz="2000" spc="-20" dirty="0">
                <a:latin typeface="Calibri"/>
                <a:cs typeface="Calibri"/>
              </a:rPr>
              <a:t>Rod </a:t>
            </a:r>
            <a:r>
              <a:rPr sz="2000" spc="-5" dirty="0">
                <a:latin typeface="Calibri"/>
                <a:cs typeface="Calibri"/>
              </a:rPr>
              <a:t>Stick	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6860" y="607059"/>
            <a:ext cx="1732279" cy="84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139" y="2781300"/>
            <a:ext cx="1292860" cy="1173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3079" y="2781300"/>
            <a:ext cx="1015999" cy="1173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6759" y="2781300"/>
            <a:ext cx="1239519" cy="1173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3160" y="5207000"/>
            <a:ext cx="1292860" cy="1173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7859" y="607059"/>
            <a:ext cx="2321560" cy="86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65" y="278765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 INDEX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65" y="1795779"/>
            <a:ext cx="2272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II. </a:t>
            </a:r>
            <a:r>
              <a:rPr spc="-15" dirty="0"/>
              <a:t>Master</a:t>
            </a:r>
            <a:r>
              <a:rPr spc="-5" dirty="0"/>
              <a:t> </a:t>
            </a:r>
            <a:r>
              <a:rPr spc="-10" dirty="0"/>
              <a:t>Alloy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7382" y="2656522"/>
            <a:ext cx="23514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3. Other </a:t>
            </a:r>
            <a:r>
              <a:rPr sz="2000" b="1" spc="-15" dirty="0">
                <a:latin typeface="Calibri"/>
                <a:cs typeface="Calibri"/>
              </a:rPr>
              <a:t>Master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Alloy</a:t>
            </a:r>
            <a:endParaRPr sz="2000">
              <a:latin typeface="Calibri"/>
              <a:cs typeface="Calibri"/>
            </a:endParaRPr>
          </a:p>
          <a:p>
            <a:pPr marL="5283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AL 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584" y="2974657"/>
            <a:ext cx="10426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AL </a:t>
            </a:r>
            <a:r>
              <a:rPr sz="2000" spc="-5" dirty="0">
                <a:latin typeface="Calibri"/>
                <a:cs typeface="Calibri"/>
              </a:rPr>
              <a:t>Zr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93873" y="2962021"/>
            <a:ext cx="160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AL P 3,5% /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5%</a:t>
            </a:r>
          </a:p>
        </p:txBody>
      </p:sp>
      <p:sp>
        <p:nvSpPr>
          <p:cNvPr id="8" name="object 8"/>
          <p:cNvSpPr/>
          <p:nvPr/>
        </p:nvSpPr>
        <p:spPr>
          <a:xfrm>
            <a:off x="927100" y="637540"/>
            <a:ext cx="1475739" cy="84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6000" y="3550920"/>
            <a:ext cx="1879600" cy="20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7278" y="3550920"/>
            <a:ext cx="1849122" cy="20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2200" y="3586478"/>
            <a:ext cx="1841500" cy="1976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2479" y="675640"/>
            <a:ext cx="952500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78765"/>
            <a:ext cx="160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INDEX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59801"/>
            <a:ext cx="3161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III. </a:t>
            </a:r>
            <a:r>
              <a:rPr spc="-10" dirty="0"/>
              <a:t>Alloying Element</a:t>
            </a:r>
            <a:r>
              <a:rPr spc="30" dirty="0"/>
              <a:t> </a:t>
            </a:r>
            <a:r>
              <a:rPr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17" y="1894840"/>
            <a:ext cx="7693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High </a:t>
            </a:r>
            <a:r>
              <a:rPr sz="2000" b="1" spc="-10" dirty="0">
                <a:latin typeface="Calibri"/>
                <a:cs typeface="Calibri"/>
              </a:rPr>
              <a:t>Concentrate </a:t>
            </a:r>
            <a:r>
              <a:rPr sz="2000" b="1" dirty="0">
                <a:latin typeface="Calibri"/>
                <a:cs typeface="Calibri"/>
              </a:rPr>
              <a:t>Aluminium </a:t>
            </a:r>
            <a:r>
              <a:rPr sz="2000" b="1" spc="-5" dirty="0">
                <a:latin typeface="Calibri"/>
                <a:cs typeface="Calibri"/>
              </a:rPr>
              <a:t>Alloying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Element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65" dirty="0">
                <a:latin typeface="Calibri"/>
                <a:cs typeface="Calibri"/>
              </a:rPr>
              <a:t>ALTab </a:t>
            </a:r>
            <a:r>
              <a:rPr sz="2000" b="1" spc="-10" dirty="0">
                <a:latin typeface="Calibri"/>
                <a:cs typeface="Calibri"/>
              </a:rPr>
              <a:t>Fe </a:t>
            </a:r>
            <a:r>
              <a:rPr sz="2000" b="1" dirty="0">
                <a:latin typeface="Calibri"/>
                <a:cs typeface="Calibri"/>
              </a:rPr>
              <a:t>80%, </a:t>
            </a:r>
            <a:r>
              <a:rPr sz="2000" b="1" spc="-65" dirty="0">
                <a:latin typeface="Calibri"/>
                <a:cs typeface="Calibri"/>
              </a:rPr>
              <a:t>ALTab </a:t>
            </a:r>
            <a:r>
              <a:rPr sz="2000" b="1" spc="-5" dirty="0">
                <a:latin typeface="Calibri"/>
                <a:cs typeface="Calibri"/>
              </a:rPr>
              <a:t>Mn </a:t>
            </a:r>
            <a:r>
              <a:rPr sz="2000" b="1" dirty="0">
                <a:latin typeface="Calibri"/>
                <a:cs typeface="Calibri"/>
              </a:rPr>
              <a:t>80%, </a:t>
            </a:r>
            <a:r>
              <a:rPr sz="2000" b="1" spc="-65" dirty="0">
                <a:latin typeface="Calibri"/>
                <a:cs typeface="Calibri"/>
              </a:rPr>
              <a:t>ALTab </a:t>
            </a:r>
            <a:r>
              <a:rPr sz="2000" b="1" dirty="0">
                <a:latin typeface="Calibri"/>
                <a:cs typeface="Calibri"/>
              </a:rPr>
              <a:t>Ti 80%, </a:t>
            </a:r>
            <a:r>
              <a:rPr sz="2000" b="1" spc="-65" dirty="0">
                <a:latin typeface="Calibri"/>
                <a:cs typeface="Calibri"/>
              </a:rPr>
              <a:t>ALTab </a:t>
            </a:r>
            <a:r>
              <a:rPr sz="2000" b="1" spc="-5" dirty="0">
                <a:latin typeface="Calibri"/>
                <a:cs typeface="Calibri"/>
              </a:rPr>
              <a:t>Cu </a:t>
            </a:r>
            <a:r>
              <a:rPr sz="2000" b="1" dirty="0">
                <a:latin typeface="Calibri"/>
                <a:cs typeface="Calibri"/>
              </a:rPr>
              <a:t>80%, </a:t>
            </a:r>
            <a:r>
              <a:rPr sz="2000" b="1" spc="-65" dirty="0">
                <a:latin typeface="Calibri"/>
                <a:cs typeface="Calibri"/>
              </a:rPr>
              <a:t>ALTab </a:t>
            </a:r>
            <a:r>
              <a:rPr sz="2000" b="1" spc="-5" dirty="0">
                <a:latin typeface="Calibri"/>
                <a:cs typeface="Calibri"/>
              </a:rPr>
              <a:t>Cr</a:t>
            </a:r>
            <a:r>
              <a:rPr sz="2000" b="1" spc="2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417948"/>
            <a:ext cx="305498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0" dirty="0">
                <a:latin typeface="Calibri"/>
                <a:cs typeface="Calibri"/>
              </a:rPr>
              <a:t>IV. </a:t>
            </a:r>
            <a:r>
              <a:rPr sz="2800" b="1" spc="-5" dirty="0">
                <a:latin typeface="Calibri"/>
                <a:cs typeface="Calibri"/>
              </a:rPr>
              <a:t>Magnesium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Ingot</a:t>
            </a:r>
            <a:endParaRPr lang="en-US" sz="28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65" dirty="0" err="1">
                <a:cs typeface="Calibri"/>
              </a:rPr>
              <a:t>ALTab</a:t>
            </a:r>
            <a:r>
              <a:rPr lang="en-US" sz="2000" b="1" spc="-65" dirty="0">
                <a:cs typeface="Calibri"/>
              </a:rPr>
              <a:t> </a:t>
            </a:r>
            <a:r>
              <a:rPr lang="en-US" sz="2000" b="1" spc="-10" dirty="0">
                <a:cs typeface="Calibri"/>
              </a:rPr>
              <a:t>Fe </a:t>
            </a:r>
            <a:r>
              <a:rPr lang="en-US" sz="2000" b="1" dirty="0">
                <a:cs typeface="Calibri"/>
              </a:rPr>
              <a:t>80%, </a:t>
            </a:r>
            <a:r>
              <a:rPr lang="en-US" sz="2000" b="1" spc="-65" dirty="0" err="1">
                <a:cs typeface="Calibri"/>
              </a:rPr>
              <a:t>ALTab</a:t>
            </a:r>
            <a:r>
              <a:rPr lang="en-US" sz="2000" b="1" spc="-65" dirty="0">
                <a:cs typeface="Calibri"/>
              </a:rPr>
              <a:t> </a:t>
            </a:r>
            <a:r>
              <a:rPr lang="en-US" sz="2000" b="1" spc="-5" dirty="0" err="1">
                <a:cs typeface="Calibri"/>
              </a:rPr>
              <a:t>Mn</a:t>
            </a:r>
            <a:r>
              <a:rPr lang="en-US" sz="2000" b="1" spc="-5" dirty="0">
                <a:cs typeface="Calibri"/>
              </a:rPr>
              <a:t> </a:t>
            </a:r>
            <a:r>
              <a:rPr lang="en-US" sz="2000" b="1" dirty="0">
                <a:cs typeface="Calibri"/>
              </a:rPr>
              <a:t>80%,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5120" y="2565400"/>
            <a:ext cx="2644139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8950" y="5182259"/>
            <a:ext cx="2212340" cy="139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359" y="693419"/>
            <a:ext cx="331216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5182260"/>
            <a:ext cx="2161539" cy="1399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65" y="278765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 INDEX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65" y="2047240"/>
            <a:ext cx="402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/>
              <a:t>V. </a:t>
            </a:r>
            <a:r>
              <a:rPr sz="2400" spc="-35" dirty="0"/>
              <a:t>COATING </a:t>
            </a:r>
            <a:r>
              <a:rPr sz="2400" spc="-5" dirty="0"/>
              <a:t>and </a:t>
            </a:r>
            <a:r>
              <a:rPr sz="2400" dirty="0"/>
              <a:t>DIE</a:t>
            </a:r>
            <a:r>
              <a:rPr sz="2400" spc="65" dirty="0"/>
              <a:t> </a:t>
            </a:r>
            <a:r>
              <a:rPr sz="2400" spc="-10" dirty="0"/>
              <a:t>LUBRICANT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10" dirty="0"/>
              <a:t>Coating </a:t>
            </a:r>
            <a:r>
              <a:rPr spc="-15" dirty="0"/>
              <a:t>For </a:t>
            </a:r>
            <a:r>
              <a:rPr dirty="0"/>
              <a:t>Ladle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Mould</a:t>
            </a:r>
          </a:p>
          <a:p>
            <a:pPr marL="607060" lvl="1" indent="-150495">
              <a:lnSpc>
                <a:spcPct val="100000"/>
              </a:lnSpc>
              <a:spcBef>
                <a:spcPts val="1320"/>
              </a:spcBef>
              <a:buChar char="-"/>
              <a:tabLst>
                <a:tab pos="607695" algn="l"/>
              </a:tabLst>
            </a:pPr>
            <a:r>
              <a:rPr sz="2200" b="1" spc="-5" dirty="0">
                <a:latin typeface="Calibri"/>
                <a:cs typeface="Calibri"/>
              </a:rPr>
              <a:t>Special Non </a:t>
            </a:r>
            <a:r>
              <a:rPr sz="2200" b="1" spc="-20" dirty="0">
                <a:latin typeface="Calibri"/>
                <a:cs typeface="Calibri"/>
              </a:rPr>
              <a:t>Wetting </a:t>
            </a:r>
            <a:r>
              <a:rPr sz="2200" b="1" spc="-15" dirty="0">
                <a:latin typeface="Calibri"/>
                <a:cs typeface="Calibri"/>
              </a:rPr>
              <a:t>Coat </a:t>
            </a:r>
            <a:r>
              <a:rPr sz="2200" b="1" spc="-5" dirty="0">
                <a:latin typeface="Calibri"/>
                <a:cs typeface="Calibri"/>
              </a:rPr>
              <a:t>with </a:t>
            </a:r>
            <a:r>
              <a:rPr sz="2200" b="1" spc="-10" dirty="0">
                <a:latin typeface="Calibri"/>
                <a:cs typeface="Calibri"/>
              </a:rPr>
              <a:t>Titanium </a:t>
            </a:r>
            <a:r>
              <a:rPr sz="2200" b="1" dirty="0">
                <a:latin typeface="Calibri"/>
                <a:cs typeface="Calibri"/>
              </a:rPr>
              <a:t>or </a:t>
            </a:r>
            <a:r>
              <a:rPr sz="2200" b="1" spc="-15" dirty="0">
                <a:latin typeface="Calibri"/>
                <a:cs typeface="Calibri"/>
              </a:rPr>
              <a:t>Zircon</a:t>
            </a:r>
            <a:r>
              <a:rPr sz="2200" b="1" spc="1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material</a:t>
            </a:r>
            <a:endParaRPr sz="2200">
              <a:latin typeface="Calibri"/>
              <a:cs typeface="Calibri"/>
            </a:endParaRPr>
          </a:p>
          <a:p>
            <a:pPr marL="607060" lvl="1" indent="-150495">
              <a:lnSpc>
                <a:spcPct val="100000"/>
              </a:lnSpc>
              <a:spcBef>
                <a:spcPts val="1325"/>
              </a:spcBef>
              <a:buChar char="-"/>
              <a:tabLst>
                <a:tab pos="607695" algn="l"/>
              </a:tabLst>
            </a:pPr>
            <a:r>
              <a:rPr sz="2200" b="1" spc="-15" dirty="0">
                <a:latin typeface="Calibri"/>
                <a:cs typeface="Calibri"/>
              </a:rPr>
              <a:t>Avaiable </a:t>
            </a:r>
            <a:r>
              <a:rPr sz="2200" b="1" spc="-30" dirty="0">
                <a:latin typeface="Calibri"/>
                <a:cs typeface="Calibri"/>
              </a:rPr>
              <a:t>Water </a:t>
            </a:r>
            <a:r>
              <a:rPr sz="2200" b="1" spc="-5" dirty="0">
                <a:latin typeface="Calibri"/>
                <a:cs typeface="Calibri"/>
              </a:rPr>
              <a:t>base </a:t>
            </a:r>
            <a:r>
              <a:rPr sz="2200" b="1" dirty="0">
                <a:latin typeface="Calibri"/>
                <a:cs typeface="Calibri"/>
              </a:rPr>
              <a:t>or </a:t>
            </a:r>
            <a:r>
              <a:rPr sz="2200" b="1" spc="-5" dirty="0">
                <a:latin typeface="Calibri"/>
                <a:cs typeface="Calibri"/>
              </a:rPr>
              <a:t>Oil</a:t>
            </a:r>
            <a:r>
              <a:rPr sz="2200" b="1" spc="9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base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/>
              <a:t>Die</a:t>
            </a:r>
            <a:r>
              <a:rPr spc="5" dirty="0"/>
              <a:t> </a:t>
            </a:r>
            <a:r>
              <a:rPr spc="-10" dirty="0"/>
              <a:t>Lubricant</a:t>
            </a:r>
          </a:p>
          <a:p>
            <a:pPr marL="607060" lvl="1" indent="-150495">
              <a:lnSpc>
                <a:spcPct val="100000"/>
              </a:lnSpc>
              <a:spcBef>
                <a:spcPts val="1320"/>
              </a:spcBef>
              <a:buChar char="-"/>
              <a:tabLst>
                <a:tab pos="607695" algn="l"/>
              </a:tabLst>
            </a:pPr>
            <a:r>
              <a:rPr sz="2200" b="1" spc="-5" dirty="0">
                <a:latin typeface="Calibri"/>
                <a:cs typeface="Calibri"/>
              </a:rPr>
              <a:t>Special </a:t>
            </a:r>
            <a:r>
              <a:rPr sz="2200" b="1" spc="-10" dirty="0">
                <a:latin typeface="Calibri"/>
                <a:cs typeface="Calibri"/>
              </a:rPr>
              <a:t>Lubricant </a:t>
            </a:r>
            <a:r>
              <a:rPr sz="2200" b="1" spc="-1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protect </a:t>
            </a:r>
            <a:r>
              <a:rPr sz="2200" b="1" spc="-5" dirty="0">
                <a:latin typeface="Calibri"/>
                <a:cs typeface="Calibri"/>
              </a:rPr>
              <a:t>and </a:t>
            </a:r>
            <a:r>
              <a:rPr sz="2200" b="1" spc="-10" dirty="0">
                <a:latin typeface="Calibri"/>
                <a:cs typeface="Calibri"/>
              </a:rPr>
              <a:t>lubricate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6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359" y="619759"/>
            <a:ext cx="1153160" cy="122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65" y="422211"/>
            <a:ext cx="1720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 INDEX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65" y="963612"/>
            <a:ext cx="26003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VI. Silicone</a:t>
            </a:r>
            <a:r>
              <a:rPr spc="-40" dirty="0"/>
              <a:t> </a:t>
            </a:r>
            <a:r>
              <a:rPr spc="-10" dirty="0"/>
              <a:t>Metal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465" y="2613025"/>
            <a:ext cx="571627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0025" algn="l"/>
              </a:tabLst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	of Silicone </a:t>
            </a:r>
            <a:r>
              <a:rPr sz="2400" spc="-10" dirty="0">
                <a:latin typeface="Calibri"/>
                <a:cs typeface="Calibri"/>
              </a:rPr>
              <a:t>Metal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Non </a:t>
            </a:r>
            <a:r>
              <a:rPr sz="2400" spc="-15" dirty="0">
                <a:latin typeface="Calibri"/>
                <a:cs typeface="Calibri"/>
              </a:rPr>
              <a:t>Ferrous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Silicone </a:t>
            </a:r>
            <a:r>
              <a:rPr sz="2400" spc="-10" dirty="0">
                <a:latin typeface="Calibri"/>
                <a:cs typeface="Calibri"/>
              </a:rPr>
              <a:t>Metal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2502</a:t>
            </a:r>
            <a:endParaRPr sz="240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Silicone </a:t>
            </a:r>
            <a:r>
              <a:rPr sz="2400" spc="-10" dirty="0">
                <a:latin typeface="Calibri"/>
                <a:cs typeface="Calibri"/>
              </a:rPr>
              <a:t>Metal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3303</a:t>
            </a:r>
            <a:endParaRPr sz="240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Silicone </a:t>
            </a:r>
            <a:r>
              <a:rPr sz="2400" spc="-10" dirty="0">
                <a:latin typeface="Calibri"/>
                <a:cs typeface="Calibri"/>
              </a:rPr>
              <a:t>Metal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441</a:t>
            </a:r>
            <a:endParaRPr sz="240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Silicone </a:t>
            </a:r>
            <a:r>
              <a:rPr sz="2400" spc="-10" dirty="0">
                <a:latin typeface="Calibri"/>
                <a:cs typeface="Calibri"/>
              </a:rPr>
              <a:t>Metal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553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559" y="1488439"/>
            <a:ext cx="1940560" cy="1076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6150" y="2853689"/>
            <a:ext cx="3827779" cy="1800860"/>
          </a:xfrm>
          <a:prstGeom prst="rect">
            <a:avLst/>
          </a:prstGeom>
          <a:solidFill>
            <a:srgbClr val="C4BC96"/>
          </a:solidFill>
          <a:ln w="27940">
            <a:solidFill>
              <a:srgbClr val="943735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Alloy Wheel</a:t>
            </a:r>
            <a:endParaRPr sz="22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84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Prima </a:t>
            </a:r>
            <a:r>
              <a:rPr sz="1400" dirty="0">
                <a:latin typeface="Calibri"/>
                <a:cs typeface="Calibri"/>
              </a:rPr>
              <a:t>Alloy </a:t>
            </a:r>
            <a:r>
              <a:rPr sz="1400" spc="-10" dirty="0">
                <a:latin typeface="Calibri"/>
                <a:cs typeface="Calibri"/>
              </a:rPr>
              <a:t>Steel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Universal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dirty="0">
                <a:latin typeface="Calibri"/>
                <a:cs typeface="Calibri"/>
              </a:rPr>
              <a:t>Bangun </a:t>
            </a:r>
            <a:r>
              <a:rPr sz="1400" spc="-5" dirty="0">
                <a:latin typeface="Calibri"/>
                <a:cs typeface="Calibri"/>
              </a:rPr>
              <a:t>Sarana </a:t>
            </a:r>
            <a:r>
              <a:rPr sz="1400" dirty="0">
                <a:latin typeface="Calibri"/>
                <a:cs typeface="Calibri"/>
              </a:rPr>
              <a:t>Alloy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5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Meshindo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Alloy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Enkei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Indonesia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Pakoakuina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90" y="3862070"/>
            <a:ext cx="4056379" cy="2735580"/>
          </a:xfrm>
          <a:prstGeom prst="rect">
            <a:avLst/>
          </a:prstGeom>
          <a:solidFill>
            <a:srgbClr val="E6DFEB"/>
          </a:solidFill>
          <a:ln w="27940">
            <a:solidFill>
              <a:srgbClr val="4F6128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25"/>
              </a:spcBef>
            </a:pP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Aluminum</a:t>
            </a:r>
            <a:r>
              <a:rPr sz="22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Smelter</a:t>
            </a:r>
            <a:endParaRPr sz="22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8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dirty="0">
                <a:latin typeface="Calibri"/>
                <a:cs typeface="Calibri"/>
              </a:rPr>
              <a:t>Indonesia Asahan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Aluminium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5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Sinar </a:t>
            </a:r>
            <a:r>
              <a:rPr sz="1400" dirty="0">
                <a:latin typeface="Calibri"/>
                <a:cs typeface="Calibri"/>
              </a:rPr>
              <a:t>Alindo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Metal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United </a:t>
            </a:r>
            <a:r>
              <a:rPr sz="1400" spc="-5" dirty="0">
                <a:latin typeface="Calibri"/>
                <a:cs typeface="Calibri"/>
              </a:rPr>
              <a:t>Metal</a:t>
            </a:r>
            <a:r>
              <a:rPr sz="1400" dirty="0">
                <a:latin typeface="Calibri"/>
                <a:cs typeface="Calibri"/>
              </a:rPr>
              <a:t> Indonesia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Berkah </a:t>
            </a:r>
            <a:r>
              <a:rPr sz="1400" spc="-10" dirty="0">
                <a:latin typeface="Calibri"/>
                <a:cs typeface="Calibri"/>
              </a:rPr>
              <a:t>Logam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Makmur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5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Molten </a:t>
            </a:r>
            <a:r>
              <a:rPr sz="1400" dirty="0">
                <a:latin typeface="Calibri"/>
                <a:cs typeface="Calibri"/>
              </a:rPr>
              <a:t>Aluminium </a:t>
            </a:r>
            <a:r>
              <a:rPr sz="1400" spc="-5" dirty="0">
                <a:latin typeface="Calibri"/>
                <a:cs typeface="Calibri"/>
              </a:rPr>
              <a:t>Producer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Indonesia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25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dirty="0">
                <a:latin typeface="Calibri"/>
                <a:cs typeface="Calibri"/>
              </a:rPr>
              <a:t>Daiki Aluminium </a:t>
            </a:r>
            <a:r>
              <a:rPr sz="1400" spc="-10" dirty="0">
                <a:latin typeface="Calibri"/>
                <a:cs typeface="Calibri"/>
              </a:rPr>
              <a:t>Industry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Indonesia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dirty="0">
                <a:latin typeface="Calibri"/>
                <a:cs typeface="Calibri"/>
              </a:rPr>
              <a:t>HP </a:t>
            </a:r>
            <a:r>
              <a:rPr sz="1400" spc="-5" dirty="0">
                <a:latin typeface="Calibri"/>
                <a:cs typeface="Calibri"/>
              </a:rPr>
              <a:t>Metal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Indonesia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5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Kairos Logam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Makmur</a:t>
            </a:r>
            <a:endParaRPr sz="140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1800" algn="l"/>
                <a:tab pos="432434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Sumi Win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Mukti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150" y="4799329"/>
            <a:ext cx="3827779" cy="1798320"/>
          </a:xfrm>
          <a:prstGeom prst="rect">
            <a:avLst/>
          </a:prstGeom>
          <a:solidFill>
            <a:srgbClr val="EBF0DE"/>
          </a:solidFill>
          <a:ln w="27940">
            <a:solidFill>
              <a:srgbClr val="00AF5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Al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Sheet 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/ Al 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Foil 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2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Extrusion</a:t>
            </a:r>
            <a:endParaRPr sz="22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85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Mitra </a:t>
            </a:r>
            <a:r>
              <a:rPr sz="1400" dirty="0">
                <a:latin typeface="Calibri"/>
                <a:cs typeface="Calibri"/>
              </a:rPr>
              <a:t>Alumindo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Selaras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Inkasa </a:t>
            </a:r>
            <a:r>
              <a:rPr sz="1400" spc="-10" dirty="0">
                <a:latin typeface="Calibri"/>
                <a:cs typeface="Calibri"/>
              </a:rPr>
              <a:t>Jaya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Aluminium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dirty="0">
                <a:latin typeface="Calibri"/>
                <a:cs typeface="Calibri"/>
              </a:rPr>
              <a:t>Alumindo </a:t>
            </a:r>
            <a:r>
              <a:rPr sz="1400" spc="-10" dirty="0">
                <a:latin typeface="Calibri"/>
                <a:cs typeface="Calibri"/>
              </a:rPr>
              <a:t>Light </a:t>
            </a:r>
            <a:r>
              <a:rPr sz="1400" spc="-5" dirty="0">
                <a:latin typeface="Calibri"/>
                <a:cs typeface="Calibri"/>
              </a:rPr>
              <a:t>Metal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Indonesia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Evanindo </a:t>
            </a:r>
            <a:r>
              <a:rPr sz="1400" spc="-5" dirty="0">
                <a:latin typeface="Calibri"/>
                <a:cs typeface="Calibri"/>
              </a:rPr>
              <a:t>Mega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Persada</a:t>
            </a:r>
            <a:endParaRPr sz="14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340"/>
              </a:spcBef>
              <a:buChar char="-"/>
              <a:tabLst>
                <a:tab pos="434340" algn="l"/>
                <a:tab pos="434975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65" dirty="0">
                <a:latin typeface="Calibri"/>
                <a:cs typeface="Calibri"/>
              </a:rPr>
              <a:t>ATA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International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670" y="349250"/>
            <a:ext cx="3858260" cy="2369820"/>
          </a:xfrm>
          <a:prstGeom prst="rect">
            <a:avLst/>
          </a:prstGeom>
          <a:solidFill>
            <a:srgbClr val="FBD4B5"/>
          </a:solidFill>
          <a:ln w="27940">
            <a:solidFill>
              <a:srgbClr val="548ED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Cable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Manufacturer</a:t>
            </a:r>
            <a:endParaRPr sz="2200">
              <a:latin typeface="Calibri"/>
              <a:cs typeface="Calibri"/>
            </a:endParaRPr>
          </a:p>
          <a:p>
            <a:pPr marL="383540" indent="-292735">
              <a:lnSpc>
                <a:spcPct val="100000"/>
              </a:lnSpc>
              <a:spcBef>
                <a:spcPts val="60"/>
              </a:spcBef>
              <a:buChar char="-"/>
              <a:tabLst>
                <a:tab pos="382905" algn="l"/>
                <a:tab pos="383540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20" dirty="0">
                <a:latin typeface="Calibri"/>
                <a:cs typeface="Calibri"/>
              </a:rPr>
              <a:t>Tembaga </a:t>
            </a:r>
            <a:r>
              <a:rPr sz="1400" dirty="0">
                <a:latin typeface="Calibri"/>
                <a:cs typeface="Calibri"/>
              </a:rPr>
              <a:t>Mulia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Semanan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Nusantara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Electric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dirty="0">
                <a:latin typeface="Calibri"/>
                <a:cs typeface="Calibri"/>
              </a:rPr>
              <a:t>Alumina </a:t>
            </a:r>
            <a:r>
              <a:rPr sz="1400" spc="-5" dirty="0">
                <a:latin typeface="Calibri"/>
                <a:cs typeface="Calibri"/>
              </a:rPr>
              <a:t>Metal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Utama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400" spc="-55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Walsin </a:t>
            </a:r>
            <a:r>
              <a:rPr sz="1400" dirty="0">
                <a:latin typeface="Calibri"/>
                <a:cs typeface="Calibri"/>
              </a:rPr>
              <a:t>Lippo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Industries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Char char="-"/>
              <a:tabLst>
                <a:tab pos="377825" algn="l"/>
                <a:tab pos="378460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15" dirty="0">
                <a:latin typeface="Calibri"/>
                <a:cs typeface="Calibri"/>
              </a:rPr>
              <a:t>Voksel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Electric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5" dirty="0">
                <a:latin typeface="Calibri"/>
                <a:cs typeface="Calibri"/>
              </a:rPr>
              <a:t>ZTT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Cable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10" dirty="0">
                <a:latin typeface="Calibri"/>
                <a:cs typeface="Calibri"/>
              </a:rPr>
              <a:t>Sutra </a:t>
            </a:r>
            <a:r>
              <a:rPr sz="1400" spc="-5" dirty="0">
                <a:latin typeface="Calibri"/>
                <a:cs typeface="Calibri"/>
              </a:rPr>
              <a:t>Kabel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Intimandiri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400" spc="-55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Prima </a:t>
            </a:r>
            <a:r>
              <a:rPr sz="1400" dirty="0">
                <a:latin typeface="Calibri"/>
                <a:cs typeface="Calibri"/>
              </a:rPr>
              <a:t>Indah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Lestari</a:t>
            </a:r>
            <a:endParaRPr sz="14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Char char="-"/>
              <a:tabLst>
                <a:tab pos="377825" algn="l"/>
                <a:tab pos="378460" algn="l"/>
              </a:tabLst>
            </a:pPr>
            <a:r>
              <a:rPr sz="1400" spc="-50" dirty="0">
                <a:latin typeface="Calibri"/>
                <a:cs typeface="Calibri"/>
              </a:rPr>
              <a:t>PT. </a:t>
            </a:r>
            <a:r>
              <a:rPr sz="1400" spc="-5" dirty="0">
                <a:latin typeface="Calibri"/>
                <a:cs typeface="Calibri"/>
              </a:rPr>
              <a:t>Citramahasurya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Industry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480" y="320040"/>
            <a:ext cx="3314700" cy="548640"/>
          </a:xfrm>
          <a:custGeom>
            <a:avLst/>
            <a:gdLst/>
            <a:ahLst/>
            <a:cxnLst/>
            <a:rect l="l" t="t" r="r" b="b"/>
            <a:pathLst>
              <a:path w="3314700" h="548640">
                <a:moveTo>
                  <a:pt x="322326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3223260" y="548639"/>
                </a:lnTo>
                <a:lnTo>
                  <a:pt x="3258871" y="541460"/>
                </a:lnTo>
                <a:lnTo>
                  <a:pt x="3287934" y="521874"/>
                </a:lnTo>
                <a:lnTo>
                  <a:pt x="3307520" y="492811"/>
                </a:lnTo>
                <a:lnTo>
                  <a:pt x="3314700" y="457199"/>
                </a:lnTo>
                <a:lnTo>
                  <a:pt x="3314700" y="91439"/>
                </a:lnTo>
                <a:lnTo>
                  <a:pt x="3307520" y="55828"/>
                </a:lnTo>
                <a:lnTo>
                  <a:pt x="3287934" y="26765"/>
                </a:lnTo>
                <a:lnTo>
                  <a:pt x="3258871" y="7179"/>
                </a:lnTo>
                <a:lnTo>
                  <a:pt x="32232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480" y="320040"/>
            <a:ext cx="3314700" cy="548640"/>
          </a:xfrm>
          <a:custGeom>
            <a:avLst/>
            <a:gdLst/>
            <a:ahLst/>
            <a:cxnLst/>
            <a:rect l="l" t="t" r="r" b="b"/>
            <a:pathLst>
              <a:path w="3314700" h="548640">
                <a:moveTo>
                  <a:pt x="0" y="91439"/>
                </a:moveTo>
                <a:lnTo>
                  <a:pt x="7186" y="55828"/>
                </a:lnTo>
                <a:lnTo>
                  <a:pt x="26784" y="26765"/>
                </a:lnTo>
                <a:lnTo>
                  <a:pt x="55849" y="7179"/>
                </a:lnTo>
                <a:lnTo>
                  <a:pt x="91440" y="0"/>
                </a:lnTo>
                <a:lnTo>
                  <a:pt x="3223260" y="0"/>
                </a:lnTo>
                <a:lnTo>
                  <a:pt x="3258871" y="7179"/>
                </a:lnTo>
                <a:lnTo>
                  <a:pt x="3287934" y="26765"/>
                </a:lnTo>
                <a:lnTo>
                  <a:pt x="3307520" y="55828"/>
                </a:lnTo>
                <a:lnTo>
                  <a:pt x="3314700" y="91439"/>
                </a:lnTo>
                <a:lnTo>
                  <a:pt x="3314700" y="457199"/>
                </a:lnTo>
                <a:lnTo>
                  <a:pt x="3307520" y="492811"/>
                </a:lnTo>
                <a:lnTo>
                  <a:pt x="3287934" y="521874"/>
                </a:lnTo>
                <a:lnTo>
                  <a:pt x="3258871" y="541460"/>
                </a:lnTo>
                <a:lnTo>
                  <a:pt x="3223260" y="548639"/>
                </a:lnTo>
                <a:lnTo>
                  <a:pt x="91440" y="548639"/>
                </a:lnTo>
                <a:lnTo>
                  <a:pt x="55849" y="541460"/>
                </a:lnTo>
                <a:lnTo>
                  <a:pt x="26784" y="521874"/>
                </a:lnTo>
                <a:lnTo>
                  <a:pt x="7186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4773" y="378840"/>
            <a:ext cx="328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OUR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spc="-15" dirty="0">
                <a:solidFill>
                  <a:srgbClr val="FFFFFF"/>
                </a:solidFill>
              </a:rPr>
              <a:t>CUSTOMERS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331470" y="981710"/>
            <a:ext cx="4025900" cy="2735580"/>
          </a:xfrm>
          <a:prstGeom prst="rect">
            <a:avLst/>
          </a:prstGeom>
          <a:solidFill>
            <a:srgbClr val="DCE6F1"/>
          </a:solidFill>
          <a:ln w="27940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555"/>
              </a:lnSpc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Automotive</a:t>
            </a:r>
            <a:endParaRPr sz="24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spcBef>
                <a:spcPts val="40"/>
              </a:spcBef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5" dirty="0">
                <a:latin typeface="Calibri"/>
                <a:cs typeface="Calibri"/>
              </a:rPr>
              <a:t>Suma </a:t>
            </a:r>
            <a:r>
              <a:rPr sz="1500" spc="-10" dirty="0">
                <a:latin typeface="Calibri"/>
                <a:cs typeface="Calibri"/>
              </a:rPr>
              <a:t>Adikarya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Cemerlang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15" dirty="0">
                <a:latin typeface="Calibri"/>
                <a:cs typeface="Calibri"/>
              </a:rPr>
              <a:t>Federal </a:t>
            </a:r>
            <a:r>
              <a:rPr sz="1500" spc="-5" dirty="0">
                <a:latin typeface="Calibri"/>
                <a:cs typeface="Calibri"/>
              </a:rPr>
              <a:t>Izumi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Manufacturing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20" dirty="0">
                <a:latin typeface="Calibri"/>
                <a:cs typeface="Calibri"/>
              </a:rPr>
              <a:t>Astra </a:t>
            </a:r>
            <a:r>
              <a:rPr sz="1500" spc="-5" dirty="0">
                <a:latin typeface="Calibri"/>
                <a:cs typeface="Calibri"/>
              </a:rPr>
              <a:t>Otoparts </a:t>
            </a:r>
            <a:r>
              <a:rPr sz="1500" spc="-35" dirty="0">
                <a:latin typeface="Calibri"/>
                <a:cs typeface="Calibri"/>
              </a:rPr>
              <a:t>Div.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Nusametal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spcBef>
                <a:spcPts val="5"/>
              </a:spcBef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10" dirty="0">
                <a:latin typeface="Calibri"/>
                <a:cs typeface="Calibri"/>
              </a:rPr>
              <a:t>Mitsuba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Indonesia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10" dirty="0">
                <a:latin typeface="Calibri"/>
                <a:cs typeface="Calibri"/>
              </a:rPr>
              <a:t>Progress </a:t>
            </a:r>
            <a:r>
              <a:rPr sz="1500" spc="-5" dirty="0">
                <a:latin typeface="Calibri"/>
                <a:cs typeface="Calibri"/>
              </a:rPr>
              <a:t>Die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Cast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10" dirty="0">
                <a:latin typeface="Calibri"/>
                <a:cs typeface="Calibri"/>
              </a:rPr>
              <a:t>Delta </a:t>
            </a:r>
            <a:r>
              <a:rPr sz="1500" spc="-5" dirty="0">
                <a:latin typeface="Calibri"/>
                <a:cs typeface="Calibri"/>
              </a:rPr>
              <a:t>Logam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Makmur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10" dirty="0">
                <a:latin typeface="Calibri"/>
                <a:cs typeface="Calibri"/>
              </a:rPr>
              <a:t>Edico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Utama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10" dirty="0">
                <a:latin typeface="Calibri"/>
                <a:cs typeface="Calibri"/>
              </a:rPr>
              <a:t>Nakakin </a:t>
            </a:r>
            <a:r>
              <a:rPr sz="1500" spc="-5" dirty="0">
                <a:latin typeface="Calibri"/>
                <a:cs typeface="Calibri"/>
              </a:rPr>
              <a:t>Indonesia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10" dirty="0">
                <a:latin typeface="Calibri"/>
                <a:cs typeface="Calibri"/>
              </a:rPr>
              <a:t>Nusa Keihin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Indonesia</a:t>
            </a:r>
            <a:endParaRPr sz="1500">
              <a:latin typeface="Calibri"/>
              <a:cs typeface="Calibri"/>
            </a:endParaRPr>
          </a:p>
          <a:p>
            <a:pPr marL="432434" indent="-343535">
              <a:lnSpc>
                <a:spcPct val="100000"/>
              </a:lnSpc>
              <a:buChar char="-"/>
              <a:tabLst>
                <a:tab pos="431800" algn="l"/>
                <a:tab pos="432434" algn="l"/>
              </a:tabLst>
            </a:pPr>
            <a:r>
              <a:rPr sz="1500" spc="-45" dirty="0">
                <a:latin typeface="Calibri"/>
                <a:cs typeface="Calibri"/>
              </a:rPr>
              <a:t>PT. </a:t>
            </a:r>
            <a:r>
              <a:rPr sz="1500" spc="-20" dirty="0">
                <a:latin typeface="Calibri"/>
                <a:cs typeface="Calibri"/>
              </a:rPr>
              <a:t>Astra </a:t>
            </a:r>
            <a:r>
              <a:rPr sz="1500" spc="-5" dirty="0">
                <a:latin typeface="Calibri"/>
                <a:cs typeface="Calibri"/>
              </a:rPr>
              <a:t>Honda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Motor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65" y="334898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PRODUCT INDEX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65" y="2125916"/>
            <a:ext cx="2142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VII.</a:t>
            </a:r>
            <a:r>
              <a:rPr spc="-40" dirty="0"/>
              <a:t> </a:t>
            </a:r>
            <a:r>
              <a:rPr spc="-15" dirty="0"/>
              <a:t>Refractory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982" y="2604134"/>
            <a:ext cx="6950075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High </a:t>
            </a:r>
            <a:r>
              <a:rPr sz="2400" b="1" spc="-10" dirty="0">
                <a:latin typeface="Calibri"/>
                <a:cs typeface="Calibri"/>
              </a:rPr>
              <a:t>Quality </a:t>
            </a:r>
            <a:r>
              <a:rPr sz="2400" b="1" spc="-15" dirty="0">
                <a:latin typeface="Calibri"/>
                <a:cs typeface="Calibri"/>
              </a:rPr>
              <a:t>Refractory </a:t>
            </a:r>
            <a:r>
              <a:rPr sz="2400" b="1" spc="-5" dirty="0">
                <a:latin typeface="Calibri"/>
                <a:cs typeface="Calibri"/>
              </a:rPr>
              <a:t>From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Vesuvius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265" indent="-457200">
              <a:lnSpc>
                <a:spcPts val="288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Special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Castable</a:t>
            </a:r>
            <a:endParaRPr sz="2400" dirty="0">
              <a:latin typeface="Calibri"/>
              <a:cs typeface="Calibri"/>
            </a:endParaRPr>
          </a:p>
          <a:p>
            <a:pPr marL="695325" marR="5080" indent="-20574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- </a:t>
            </a:r>
            <a:r>
              <a:rPr sz="2400" b="1" spc="5" dirty="0">
                <a:latin typeface="Calibri"/>
                <a:cs typeface="Calibri"/>
              </a:rPr>
              <a:t>Low </a:t>
            </a:r>
            <a:r>
              <a:rPr sz="2400" b="1" spc="-10" dirty="0">
                <a:latin typeface="Calibri"/>
                <a:cs typeface="Calibri"/>
              </a:rPr>
              <a:t>Cement Castable, </a:t>
            </a:r>
            <a:r>
              <a:rPr sz="2400" b="1" spc="-15" dirty="0">
                <a:latin typeface="Calibri"/>
                <a:cs typeface="Calibri"/>
              </a:rPr>
              <a:t>Ultra </a:t>
            </a:r>
            <a:r>
              <a:rPr sz="2400" b="1" dirty="0">
                <a:latin typeface="Calibri"/>
                <a:cs typeface="Calibri"/>
              </a:rPr>
              <a:t>Low </a:t>
            </a:r>
            <a:r>
              <a:rPr sz="2400" b="1" spc="-10" dirty="0">
                <a:latin typeface="Calibri"/>
                <a:cs typeface="Calibri"/>
              </a:rPr>
              <a:t>Cement </a:t>
            </a:r>
            <a:r>
              <a:rPr sz="2400" b="1" spc="-5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Non  </a:t>
            </a:r>
            <a:r>
              <a:rPr sz="2400" b="1" spc="-20" dirty="0">
                <a:latin typeface="Calibri"/>
                <a:cs typeface="Calibri"/>
              </a:rPr>
              <a:t>Wetting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Material</a:t>
            </a:r>
            <a:endParaRPr sz="2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Special </a:t>
            </a:r>
            <a:r>
              <a:rPr sz="2400" b="1" spc="-5" dirty="0" err="1">
                <a:latin typeface="Calibri"/>
                <a:cs typeface="Calibri"/>
              </a:rPr>
              <a:t>Phos</a:t>
            </a:r>
            <a:r>
              <a:rPr sz="2400" b="1" dirty="0">
                <a:latin typeface="Calibri"/>
                <a:cs typeface="Calibri"/>
              </a:rPr>
              <a:t> Bond</a:t>
            </a:r>
            <a:r>
              <a:rPr lang="en-US" sz="2400" b="1" dirty="0">
                <a:latin typeface="Calibri"/>
                <a:cs typeface="Calibri"/>
              </a:rPr>
              <a:t> (</a:t>
            </a:r>
            <a:r>
              <a:rPr lang="en-US" sz="2400" b="1" dirty="0" err="1">
                <a:latin typeface="Calibri"/>
                <a:cs typeface="Calibri"/>
              </a:rPr>
              <a:t>Bluram</a:t>
            </a:r>
            <a:r>
              <a:rPr lang="en-US" sz="2400" b="1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Special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Mortar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359" y="833119"/>
            <a:ext cx="211074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65" y="422211"/>
            <a:ext cx="1683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PRODUCT INDEX</a:t>
            </a:r>
            <a:r>
              <a:rPr sz="1800" b="0" spc="-4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465" y="689609"/>
            <a:ext cx="3804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Calibri"/>
                <a:cs typeface="Calibri"/>
              </a:rPr>
              <a:t>VIII</a:t>
            </a:r>
            <a:r>
              <a:rPr sz="2800" b="1" dirty="0">
                <a:latin typeface="Calibri"/>
                <a:cs typeface="Calibri"/>
              </a:rPr>
              <a:t>. </a:t>
            </a:r>
            <a:r>
              <a:rPr lang="en-US" sz="2800" b="1" spc="-5" dirty="0">
                <a:latin typeface="Calibri"/>
                <a:cs typeface="Calibri"/>
              </a:rPr>
              <a:t>Furnace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Fabrication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465" y="3687381"/>
            <a:ext cx="32010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Central </a:t>
            </a:r>
            <a:r>
              <a:rPr sz="1600" b="1" dirty="0">
                <a:latin typeface="Calibri"/>
                <a:cs typeface="Calibri"/>
              </a:rPr>
              <a:t>Melting Furnace (Tilting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Type)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877" y="3687381"/>
            <a:ext cx="15951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Annealing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Furnace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8034" y="3687381"/>
            <a:ext cx="20993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Holding Melting</a:t>
            </a:r>
            <a:r>
              <a:rPr sz="1600" b="1" spc="-10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Furnace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2478" y="6401752"/>
            <a:ext cx="1294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Furnace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Repair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2382" y="6401752"/>
            <a:ext cx="274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Hardening </a:t>
            </a:r>
            <a:r>
              <a:rPr sz="1600" b="1" dirty="0">
                <a:latin typeface="Calibri"/>
                <a:cs typeface="Calibri"/>
              </a:rPr>
              <a:t>&amp; </a:t>
            </a:r>
            <a:r>
              <a:rPr sz="1600" b="1" spc="-20" dirty="0">
                <a:latin typeface="Calibri"/>
                <a:cs typeface="Calibri"/>
              </a:rPr>
              <a:t>Tempering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Furnace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4993" y="6401752"/>
            <a:ext cx="2272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Calibri"/>
                <a:cs typeface="Calibri"/>
              </a:rPr>
              <a:t>Central </a:t>
            </a:r>
            <a:r>
              <a:rPr sz="1600" b="1" dirty="0">
                <a:latin typeface="Calibri"/>
                <a:cs typeface="Calibri"/>
              </a:rPr>
              <a:t>Melting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1,000Kg/H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359" y="1242060"/>
            <a:ext cx="3075940" cy="230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4740" y="1242060"/>
            <a:ext cx="265938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8579" y="1242060"/>
            <a:ext cx="2522220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59" y="4005579"/>
            <a:ext cx="3075940" cy="2306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8400" y="4005579"/>
            <a:ext cx="2644140" cy="2306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9540" y="4005579"/>
            <a:ext cx="2512060" cy="2306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039" y="4826317"/>
            <a:ext cx="2877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>
                <a:latin typeface="Calibri"/>
                <a:cs typeface="Calibri"/>
              </a:rPr>
              <a:t>Terima</a:t>
            </a:r>
            <a:r>
              <a:rPr sz="4400" spc="-25" dirty="0">
                <a:latin typeface="Calibri"/>
                <a:cs typeface="Calibri"/>
              </a:rPr>
              <a:t> Kasih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7891" y="3601656"/>
            <a:ext cx="580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60" dirty="0">
                <a:latin typeface="Calibri"/>
                <a:cs typeface="Calibri"/>
              </a:rPr>
              <a:t>PT. </a:t>
            </a:r>
            <a:r>
              <a:rPr sz="4400" spc="-20" dirty="0">
                <a:latin typeface="Calibri"/>
                <a:cs typeface="Calibri"/>
              </a:rPr>
              <a:t>Metalurgi </a:t>
            </a:r>
            <a:r>
              <a:rPr sz="4400" spc="-25" dirty="0">
                <a:latin typeface="Calibri"/>
                <a:cs typeface="Calibri"/>
              </a:rPr>
              <a:t>Mitra</a:t>
            </a:r>
            <a:r>
              <a:rPr sz="4400" spc="17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Abadi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700" y="782319"/>
            <a:ext cx="3528060" cy="237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44" y="513131"/>
            <a:ext cx="8086725" cy="44450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5"/>
              </a:spcBef>
              <a:buFont typeface="Wingdings"/>
              <a:buChar char=""/>
              <a:tabLst>
                <a:tab pos="356235" algn="l"/>
              </a:tabLst>
            </a:pPr>
            <a:r>
              <a:rPr sz="2100" b="1" spc="-5" dirty="0">
                <a:latin typeface="Calibri"/>
                <a:cs typeface="Calibri"/>
              </a:rPr>
              <a:t>Business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b="1" spc="25" dirty="0">
                <a:latin typeface="Calibri"/>
                <a:cs typeface="Calibri"/>
              </a:rPr>
              <a:t>Line: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100" spc="-10" dirty="0">
                <a:latin typeface="Calibri"/>
                <a:cs typeface="Calibri"/>
              </a:rPr>
              <a:t>Complete Range Chemicals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Metals </a:t>
            </a:r>
            <a:r>
              <a:rPr sz="2100" spc="-5" dirty="0">
                <a:latin typeface="Calibri"/>
                <a:cs typeface="Calibri"/>
              </a:rPr>
              <a:t>melt </a:t>
            </a:r>
            <a:r>
              <a:rPr sz="2100" spc="-10" dirty="0">
                <a:latin typeface="Calibri"/>
                <a:cs typeface="Calibri"/>
              </a:rPr>
              <a:t>treatments, </a:t>
            </a:r>
            <a:r>
              <a:rPr sz="2100" spc="-5" dirty="0">
                <a:latin typeface="Calibri"/>
                <a:cs typeface="Calibri"/>
              </a:rPr>
              <a:t>Alloying </a:t>
            </a:r>
            <a:r>
              <a:rPr sz="2100" spc="-10" dirty="0">
                <a:latin typeface="Calibri"/>
                <a:cs typeface="Calibri"/>
              </a:rPr>
              <a:t>Materials,  </a:t>
            </a:r>
            <a:r>
              <a:rPr sz="2100" spc="-15" dirty="0">
                <a:latin typeface="Calibri"/>
                <a:cs typeface="Calibri"/>
              </a:rPr>
              <a:t>Master </a:t>
            </a:r>
            <a:r>
              <a:rPr sz="2100" spc="-30" dirty="0">
                <a:latin typeface="Calibri"/>
                <a:cs typeface="Calibri"/>
              </a:rPr>
              <a:t>Alloy, </a:t>
            </a:r>
            <a:r>
              <a:rPr sz="2100" spc="-10" dirty="0">
                <a:latin typeface="Calibri"/>
                <a:cs typeface="Calibri"/>
              </a:rPr>
              <a:t>Silicone </a:t>
            </a:r>
            <a:r>
              <a:rPr sz="2100" spc="-15" dirty="0">
                <a:latin typeface="Calibri"/>
                <a:cs typeface="Calibri"/>
              </a:rPr>
              <a:t>Metal, </a:t>
            </a:r>
            <a:r>
              <a:rPr sz="2100" spc="-5" dirty="0">
                <a:latin typeface="Calibri"/>
                <a:cs typeface="Calibri"/>
              </a:rPr>
              <a:t>Magnesium, </a:t>
            </a:r>
            <a:r>
              <a:rPr sz="2100" spc="-10" dirty="0">
                <a:latin typeface="Calibri"/>
                <a:cs typeface="Calibri"/>
              </a:rPr>
              <a:t>Blasting </a:t>
            </a:r>
            <a:r>
              <a:rPr sz="2100" spc="-5" dirty="0">
                <a:latin typeface="Calibri"/>
                <a:cs typeface="Calibri"/>
              </a:rPr>
              <a:t>Media, Crucible, </a:t>
            </a:r>
            <a:r>
              <a:rPr sz="2100" dirty="0">
                <a:latin typeface="Calibri"/>
                <a:cs typeface="Calibri"/>
              </a:rPr>
              <a:t>Die  </a:t>
            </a:r>
            <a:r>
              <a:rPr sz="2100" spc="-10" dirty="0">
                <a:latin typeface="Calibri"/>
                <a:cs typeface="Calibri"/>
              </a:rPr>
              <a:t>Lubricant, Coating, </a:t>
            </a:r>
            <a:r>
              <a:rPr sz="2100" spc="-15" dirty="0">
                <a:latin typeface="Calibri"/>
                <a:cs typeface="Calibri"/>
              </a:rPr>
              <a:t>Refractory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15" dirty="0">
                <a:latin typeface="Calibri"/>
                <a:cs typeface="Calibri"/>
              </a:rPr>
              <a:t>Ferrous </a:t>
            </a:r>
            <a:r>
              <a:rPr sz="2100" spc="-5" dirty="0">
                <a:latin typeface="Calibri"/>
                <a:cs typeface="Calibri"/>
              </a:rPr>
              <a:t>and Non </a:t>
            </a:r>
            <a:r>
              <a:rPr sz="2100" spc="-15" dirty="0">
                <a:latin typeface="Calibri"/>
                <a:cs typeface="Calibri"/>
              </a:rPr>
              <a:t>Ferrous </a:t>
            </a:r>
            <a:r>
              <a:rPr sz="2100" spc="-5" dirty="0">
                <a:latin typeface="Calibri"/>
                <a:cs typeface="Calibri"/>
              </a:rPr>
              <a:t>Foundry  </a:t>
            </a:r>
            <a:r>
              <a:rPr sz="2100" spc="-20" dirty="0">
                <a:latin typeface="Calibri"/>
                <a:cs typeface="Calibri"/>
              </a:rPr>
              <a:t>Industry, </a:t>
            </a:r>
            <a:r>
              <a:rPr sz="2100" spc="-10" dirty="0">
                <a:latin typeface="Calibri"/>
                <a:cs typeface="Calibri"/>
              </a:rPr>
              <a:t>Wire Drawing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Lubricant.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6235" algn="l"/>
              </a:tabLst>
            </a:pPr>
            <a:r>
              <a:rPr sz="2100" b="1" spc="-5" dirty="0">
                <a:latin typeface="Calibri"/>
                <a:cs typeface="Calibri"/>
              </a:rPr>
              <a:t>Our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Principals: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spc="-10" dirty="0">
                <a:latin typeface="Calibri"/>
                <a:cs typeface="Calibri"/>
              </a:rPr>
              <a:t>Distributor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25" dirty="0">
                <a:latin typeface="Calibri"/>
                <a:cs typeface="Calibri"/>
              </a:rPr>
              <a:t>Aleastur,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Spain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spc="-10" dirty="0">
                <a:latin typeface="Calibri"/>
                <a:cs typeface="Calibri"/>
              </a:rPr>
              <a:t>Distributor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A.Cesana,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Italy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spc="-10" dirty="0">
                <a:latin typeface="Calibri"/>
                <a:cs typeface="Calibri"/>
              </a:rPr>
              <a:t>Distributor </a:t>
            </a:r>
            <a:r>
              <a:rPr sz="2100" spc="-20" dirty="0">
                <a:latin typeface="Calibri"/>
                <a:cs typeface="Calibri"/>
              </a:rPr>
              <a:t>for Vesuvius, </a:t>
            </a:r>
            <a:r>
              <a:rPr sz="2100" spc="-10" dirty="0">
                <a:latin typeface="Calibri"/>
                <a:cs typeface="Calibri"/>
              </a:rPr>
              <a:t>United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Kingdom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spc="-10" dirty="0">
                <a:latin typeface="Calibri"/>
                <a:cs typeface="Calibri"/>
              </a:rPr>
              <a:t>Distributor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dirty="0">
                <a:latin typeface="Calibri"/>
                <a:cs typeface="Calibri"/>
              </a:rPr>
              <a:t>JC </a:t>
            </a:r>
            <a:r>
              <a:rPr sz="2100" spc="-5" dirty="0">
                <a:latin typeface="Calibri"/>
                <a:cs typeface="Calibri"/>
              </a:rPr>
              <a:t>Crucible,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China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spc="-10" dirty="0">
                <a:latin typeface="Calibri"/>
                <a:cs typeface="Calibri"/>
              </a:rPr>
              <a:t>Distributor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Condat Lubricant,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France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2179" y="2781300"/>
            <a:ext cx="2054860" cy="1059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2179" y="3962400"/>
            <a:ext cx="2054860" cy="949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9960" y="5168900"/>
            <a:ext cx="2110740" cy="1013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8359" y="5173957"/>
            <a:ext cx="2192053" cy="1008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2179" y="5168900"/>
            <a:ext cx="2054860" cy="88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3439" y="320040"/>
            <a:ext cx="4465320" cy="574040"/>
          </a:xfrm>
          <a:custGeom>
            <a:avLst/>
            <a:gdLst/>
            <a:ahLst/>
            <a:cxnLst/>
            <a:rect l="l" t="t" r="r" b="b"/>
            <a:pathLst>
              <a:path w="4465320" h="574040">
                <a:moveTo>
                  <a:pt x="4369689" y="0"/>
                </a:moveTo>
                <a:lnTo>
                  <a:pt x="95631" y="0"/>
                </a:lnTo>
                <a:lnTo>
                  <a:pt x="58400" y="7512"/>
                </a:lnTo>
                <a:lnTo>
                  <a:pt x="28003" y="28003"/>
                </a:lnTo>
                <a:lnTo>
                  <a:pt x="7512" y="58400"/>
                </a:lnTo>
                <a:lnTo>
                  <a:pt x="0" y="95630"/>
                </a:lnTo>
                <a:lnTo>
                  <a:pt x="0" y="478408"/>
                </a:lnTo>
                <a:lnTo>
                  <a:pt x="7512" y="515639"/>
                </a:lnTo>
                <a:lnTo>
                  <a:pt x="28003" y="546036"/>
                </a:lnTo>
                <a:lnTo>
                  <a:pt x="58400" y="566527"/>
                </a:lnTo>
                <a:lnTo>
                  <a:pt x="95631" y="574039"/>
                </a:lnTo>
                <a:lnTo>
                  <a:pt x="4369689" y="574039"/>
                </a:lnTo>
                <a:lnTo>
                  <a:pt x="4406919" y="566527"/>
                </a:lnTo>
                <a:lnTo>
                  <a:pt x="4437316" y="546036"/>
                </a:lnTo>
                <a:lnTo>
                  <a:pt x="4457807" y="515639"/>
                </a:lnTo>
                <a:lnTo>
                  <a:pt x="4465320" y="478408"/>
                </a:lnTo>
                <a:lnTo>
                  <a:pt x="4465320" y="95630"/>
                </a:lnTo>
                <a:lnTo>
                  <a:pt x="4457807" y="58400"/>
                </a:lnTo>
                <a:lnTo>
                  <a:pt x="4437316" y="28003"/>
                </a:lnTo>
                <a:lnTo>
                  <a:pt x="4406919" y="7512"/>
                </a:lnTo>
                <a:lnTo>
                  <a:pt x="43696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3439" y="320040"/>
            <a:ext cx="4465320" cy="574040"/>
          </a:xfrm>
          <a:custGeom>
            <a:avLst/>
            <a:gdLst/>
            <a:ahLst/>
            <a:cxnLst/>
            <a:rect l="l" t="t" r="r" b="b"/>
            <a:pathLst>
              <a:path w="4465320" h="574040">
                <a:moveTo>
                  <a:pt x="0" y="95630"/>
                </a:moveTo>
                <a:lnTo>
                  <a:pt x="7512" y="58400"/>
                </a:lnTo>
                <a:lnTo>
                  <a:pt x="28003" y="28003"/>
                </a:lnTo>
                <a:lnTo>
                  <a:pt x="58400" y="7512"/>
                </a:lnTo>
                <a:lnTo>
                  <a:pt x="95631" y="0"/>
                </a:lnTo>
                <a:lnTo>
                  <a:pt x="4369689" y="0"/>
                </a:lnTo>
                <a:lnTo>
                  <a:pt x="4406919" y="7512"/>
                </a:lnTo>
                <a:lnTo>
                  <a:pt x="4437316" y="28003"/>
                </a:lnTo>
                <a:lnTo>
                  <a:pt x="4457807" y="58400"/>
                </a:lnTo>
                <a:lnTo>
                  <a:pt x="4465320" y="95630"/>
                </a:lnTo>
                <a:lnTo>
                  <a:pt x="4465320" y="478408"/>
                </a:lnTo>
                <a:lnTo>
                  <a:pt x="4457807" y="515639"/>
                </a:lnTo>
                <a:lnTo>
                  <a:pt x="4437316" y="546036"/>
                </a:lnTo>
                <a:lnTo>
                  <a:pt x="4406919" y="566527"/>
                </a:lnTo>
                <a:lnTo>
                  <a:pt x="4369689" y="574039"/>
                </a:lnTo>
                <a:lnTo>
                  <a:pt x="95631" y="574039"/>
                </a:lnTo>
                <a:lnTo>
                  <a:pt x="58400" y="566527"/>
                </a:lnTo>
                <a:lnTo>
                  <a:pt x="28003" y="546036"/>
                </a:lnTo>
                <a:lnTo>
                  <a:pt x="7512" y="515639"/>
                </a:lnTo>
                <a:lnTo>
                  <a:pt x="0" y="478408"/>
                </a:lnTo>
                <a:lnTo>
                  <a:pt x="0" y="9563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7985" y="288353"/>
            <a:ext cx="2854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OUR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PRODUCT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96240" y="1127760"/>
            <a:ext cx="1871980" cy="360680"/>
          </a:xfrm>
          <a:custGeom>
            <a:avLst/>
            <a:gdLst/>
            <a:ahLst/>
            <a:cxnLst/>
            <a:rect l="l" t="t" r="r" b="b"/>
            <a:pathLst>
              <a:path w="1871980" h="360680">
                <a:moveTo>
                  <a:pt x="1811909" y="0"/>
                </a:moveTo>
                <a:lnTo>
                  <a:pt x="60109" y="0"/>
                </a:lnTo>
                <a:lnTo>
                  <a:pt x="36711" y="4724"/>
                </a:lnTo>
                <a:lnTo>
                  <a:pt x="17605" y="17605"/>
                </a:lnTo>
                <a:lnTo>
                  <a:pt x="4723" y="36701"/>
                </a:lnTo>
                <a:lnTo>
                  <a:pt x="0" y="60070"/>
                </a:lnTo>
                <a:lnTo>
                  <a:pt x="0" y="300609"/>
                </a:lnTo>
                <a:lnTo>
                  <a:pt x="4723" y="323978"/>
                </a:lnTo>
                <a:lnTo>
                  <a:pt x="17605" y="343074"/>
                </a:lnTo>
                <a:lnTo>
                  <a:pt x="36711" y="355955"/>
                </a:lnTo>
                <a:lnTo>
                  <a:pt x="60109" y="360679"/>
                </a:lnTo>
                <a:lnTo>
                  <a:pt x="1811909" y="360679"/>
                </a:lnTo>
                <a:lnTo>
                  <a:pt x="1835278" y="355955"/>
                </a:lnTo>
                <a:lnTo>
                  <a:pt x="1854374" y="343074"/>
                </a:lnTo>
                <a:lnTo>
                  <a:pt x="1867255" y="323978"/>
                </a:lnTo>
                <a:lnTo>
                  <a:pt x="1871980" y="300609"/>
                </a:lnTo>
                <a:lnTo>
                  <a:pt x="1871980" y="60070"/>
                </a:lnTo>
                <a:lnTo>
                  <a:pt x="1867255" y="36701"/>
                </a:lnTo>
                <a:lnTo>
                  <a:pt x="1854374" y="17605"/>
                </a:lnTo>
                <a:lnTo>
                  <a:pt x="1835278" y="4724"/>
                </a:lnTo>
                <a:lnTo>
                  <a:pt x="181190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384" y="1142746"/>
            <a:ext cx="132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Special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Fluxes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7900" y="1742439"/>
            <a:ext cx="1871979" cy="169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7900" y="1038860"/>
            <a:ext cx="1871980" cy="589280"/>
          </a:xfrm>
          <a:custGeom>
            <a:avLst/>
            <a:gdLst/>
            <a:ahLst/>
            <a:cxnLst/>
            <a:rect l="l" t="t" r="r" b="b"/>
            <a:pathLst>
              <a:path w="1871979" h="589280">
                <a:moveTo>
                  <a:pt x="1773808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491109"/>
                </a:lnTo>
                <a:lnTo>
                  <a:pt x="7713" y="529326"/>
                </a:lnTo>
                <a:lnTo>
                  <a:pt x="28749" y="560530"/>
                </a:lnTo>
                <a:lnTo>
                  <a:pt x="59953" y="581566"/>
                </a:lnTo>
                <a:lnTo>
                  <a:pt x="98171" y="589279"/>
                </a:lnTo>
                <a:lnTo>
                  <a:pt x="1773808" y="589279"/>
                </a:lnTo>
                <a:lnTo>
                  <a:pt x="1812026" y="581566"/>
                </a:lnTo>
                <a:lnTo>
                  <a:pt x="1843230" y="560530"/>
                </a:lnTo>
                <a:lnTo>
                  <a:pt x="1864266" y="529326"/>
                </a:lnTo>
                <a:lnTo>
                  <a:pt x="1871979" y="491109"/>
                </a:lnTo>
                <a:lnTo>
                  <a:pt x="1871979" y="98170"/>
                </a:lnTo>
                <a:lnTo>
                  <a:pt x="1864266" y="59953"/>
                </a:lnTo>
                <a:lnTo>
                  <a:pt x="1843230" y="28749"/>
                </a:lnTo>
                <a:lnTo>
                  <a:pt x="1812026" y="7713"/>
                </a:lnTo>
                <a:lnTo>
                  <a:pt x="17738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56175" y="1031811"/>
            <a:ext cx="15392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Alloying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alibri"/>
                <a:cs typeface="Calibri"/>
              </a:rPr>
              <a:t>Compact/Tablet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8900" y="1132839"/>
            <a:ext cx="1871980" cy="358140"/>
          </a:xfrm>
          <a:custGeom>
            <a:avLst/>
            <a:gdLst/>
            <a:ahLst/>
            <a:cxnLst/>
            <a:rect l="l" t="t" r="r" b="b"/>
            <a:pathLst>
              <a:path w="1871979" h="358140">
                <a:moveTo>
                  <a:pt x="1812289" y="0"/>
                </a:moveTo>
                <a:lnTo>
                  <a:pt x="59689" y="0"/>
                </a:lnTo>
                <a:lnTo>
                  <a:pt x="36433" y="4683"/>
                </a:lnTo>
                <a:lnTo>
                  <a:pt x="17462" y="17462"/>
                </a:lnTo>
                <a:lnTo>
                  <a:pt x="4683" y="36433"/>
                </a:lnTo>
                <a:lnTo>
                  <a:pt x="0" y="59689"/>
                </a:lnTo>
                <a:lnTo>
                  <a:pt x="0" y="298450"/>
                </a:lnTo>
                <a:lnTo>
                  <a:pt x="4683" y="321706"/>
                </a:lnTo>
                <a:lnTo>
                  <a:pt x="17462" y="340677"/>
                </a:lnTo>
                <a:lnTo>
                  <a:pt x="36433" y="353456"/>
                </a:lnTo>
                <a:lnTo>
                  <a:pt x="59689" y="358139"/>
                </a:lnTo>
                <a:lnTo>
                  <a:pt x="1812289" y="358139"/>
                </a:lnTo>
                <a:lnTo>
                  <a:pt x="1835546" y="353456"/>
                </a:lnTo>
                <a:lnTo>
                  <a:pt x="1854517" y="340677"/>
                </a:lnTo>
                <a:lnTo>
                  <a:pt x="1867296" y="321706"/>
                </a:lnTo>
                <a:lnTo>
                  <a:pt x="1871979" y="298450"/>
                </a:lnTo>
                <a:lnTo>
                  <a:pt x="1871979" y="59689"/>
                </a:lnTo>
                <a:lnTo>
                  <a:pt x="1867296" y="36433"/>
                </a:lnTo>
                <a:lnTo>
                  <a:pt x="1854517" y="17462"/>
                </a:lnTo>
                <a:lnTo>
                  <a:pt x="1835546" y="4683"/>
                </a:lnTo>
                <a:lnTo>
                  <a:pt x="181228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8558" y="1147127"/>
            <a:ext cx="1228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Master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Alloy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87900" y="5300979"/>
            <a:ext cx="1897379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2520" y="3716020"/>
            <a:ext cx="1737360" cy="490220"/>
          </a:xfrm>
          <a:custGeom>
            <a:avLst/>
            <a:gdLst/>
            <a:ahLst/>
            <a:cxnLst/>
            <a:rect l="l" t="t" r="r" b="b"/>
            <a:pathLst>
              <a:path w="1737359" h="490220">
                <a:moveTo>
                  <a:pt x="1655699" y="0"/>
                </a:moveTo>
                <a:lnTo>
                  <a:pt x="81660" y="0"/>
                </a:lnTo>
                <a:lnTo>
                  <a:pt x="49881" y="6419"/>
                </a:lnTo>
                <a:lnTo>
                  <a:pt x="23923" y="23923"/>
                </a:lnTo>
                <a:lnTo>
                  <a:pt x="6419" y="49881"/>
                </a:lnTo>
                <a:lnTo>
                  <a:pt x="0" y="81660"/>
                </a:lnTo>
                <a:lnTo>
                  <a:pt x="0" y="408558"/>
                </a:lnTo>
                <a:lnTo>
                  <a:pt x="6419" y="440338"/>
                </a:lnTo>
                <a:lnTo>
                  <a:pt x="23923" y="466296"/>
                </a:lnTo>
                <a:lnTo>
                  <a:pt x="49881" y="483800"/>
                </a:lnTo>
                <a:lnTo>
                  <a:pt x="81660" y="490219"/>
                </a:lnTo>
                <a:lnTo>
                  <a:pt x="1655699" y="490219"/>
                </a:lnTo>
                <a:lnTo>
                  <a:pt x="1687478" y="483800"/>
                </a:lnTo>
                <a:lnTo>
                  <a:pt x="1713436" y="466296"/>
                </a:lnTo>
                <a:lnTo>
                  <a:pt x="1730940" y="440338"/>
                </a:lnTo>
                <a:lnTo>
                  <a:pt x="1737359" y="408558"/>
                </a:lnTo>
                <a:lnTo>
                  <a:pt x="1737359" y="81660"/>
                </a:lnTo>
                <a:lnTo>
                  <a:pt x="1730940" y="49881"/>
                </a:lnTo>
                <a:lnTo>
                  <a:pt x="1713436" y="23923"/>
                </a:lnTo>
                <a:lnTo>
                  <a:pt x="1687478" y="6419"/>
                </a:lnTo>
                <a:lnTo>
                  <a:pt x="16556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8026" y="3797934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2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8900" y="1623060"/>
            <a:ext cx="1907539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1680" y="3733800"/>
            <a:ext cx="1732280" cy="472440"/>
          </a:xfrm>
          <a:custGeom>
            <a:avLst/>
            <a:gdLst/>
            <a:ahLst/>
            <a:cxnLst/>
            <a:rect l="l" t="t" r="r" b="b"/>
            <a:pathLst>
              <a:path w="1732279" h="472439">
                <a:moveTo>
                  <a:pt x="1653540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1653540" y="472439"/>
                </a:lnTo>
                <a:lnTo>
                  <a:pt x="1684166" y="466244"/>
                </a:lnTo>
                <a:lnTo>
                  <a:pt x="1709197" y="449357"/>
                </a:lnTo>
                <a:lnTo>
                  <a:pt x="1726084" y="424326"/>
                </a:lnTo>
                <a:lnTo>
                  <a:pt x="1732279" y="393700"/>
                </a:lnTo>
                <a:lnTo>
                  <a:pt x="1732279" y="78739"/>
                </a:lnTo>
                <a:lnTo>
                  <a:pt x="1726084" y="48113"/>
                </a:lnTo>
                <a:lnTo>
                  <a:pt x="1709197" y="23082"/>
                </a:lnTo>
                <a:lnTo>
                  <a:pt x="1684166" y="6195"/>
                </a:lnTo>
                <a:lnTo>
                  <a:pt x="16535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11441" y="3806444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Abrasive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Media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91680" y="4353559"/>
            <a:ext cx="1732279" cy="947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6580" y="3716020"/>
            <a:ext cx="1656080" cy="490220"/>
          </a:xfrm>
          <a:custGeom>
            <a:avLst/>
            <a:gdLst/>
            <a:ahLst/>
            <a:cxnLst/>
            <a:rect l="l" t="t" r="r" b="b"/>
            <a:pathLst>
              <a:path w="1656080" h="490220">
                <a:moveTo>
                  <a:pt x="1574419" y="0"/>
                </a:moveTo>
                <a:lnTo>
                  <a:pt x="81699" y="0"/>
                </a:lnTo>
                <a:lnTo>
                  <a:pt x="49897" y="6419"/>
                </a:lnTo>
                <a:lnTo>
                  <a:pt x="23928" y="23923"/>
                </a:lnTo>
                <a:lnTo>
                  <a:pt x="6420" y="49881"/>
                </a:lnTo>
                <a:lnTo>
                  <a:pt x="0" y="81660"/>
                </a:lnTo>
                <a:lnTo>
                  <a:pt x="0" y="408558"/>
                </a:lnTo>
                <a:lnTo>
                  <a:pt x="6420" y="440338"/>
                </a:lnTo>
                <a:lnTo>
                  <a:pt x="23928" y="466296"/>
                </a:lnTo>
                <a:lnTo>
                  <a:pt x="49897" y="483800"/>
                </a:lnTo>
                <a:lnTo>
                  <a:pt x="81699" y="490219"/>
                </a:lnTo>
                <a:lnTo>
                  <a:pt x="1574419" y="490219"/>
                </a:lnTo>
                <a:lnTo>
                  <a:pt x="1606198" y="483800"/>
                </a:lnTo>
                <a:lnTo>
                  <a:pt x="1632156" y="466296"/>
                </a:lnTo>
                <a:lnTo>
                  <a:pt x="1649660" y="440338"/>
                </a:lnTo>
                <a:lnTo>
                  <a:pt x="1656080" y="408558"/>
                </a:lnTo>
                <a:lnTo>
                  <a:pt x="1656080" y="81660"/>
                </a:lnTo>
                <a:lnTo>
                  <a:pt x="1649660" y="49881"/>
                </a:lnTo>
                <a:lnTo>
                  <a:pt x="1632156" y="23923"/>
                </a:lnTo>
                <a:lnTo>
                  <a:pt x="1606198" y="6419"/>
                </a:lnTo>
                <a:lnTo>
                  <a:pt x="157441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1359" y="3797934"/>
            <a:ext cx="136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Silicone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Metal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02560" y="3716020"/>
            <a:ext cx="1788160" cy="490220"/>
          </a:xfrm>
          <a:custGeom>
            <a:avLst/>
            <a:gdLst/>
            <a:ahLst/>
            <a:cxnLst/>
            <a:rect l="l" t="t" r="r" b="b"/>
            <a:pathLst>
              <a:path w="1788160" h="490220">
                <a:moveTo>
                  <a:pt x="1706499" y="0"/>
                </a:moveTo>
                <a:lnTo>
                  <a:pt x="81660" y="0"/>
                </a:lnTo>
                <a:lnTo>
                  <a:pt x="49881" y="6419"/>
                </a:lnTo>
                <a:lnTo>
                  <a:pt x="23923" y="23923"/>
                </a:lnTo>
                <a:lnTo>
                  <a:pt x="6419" y="49881"/>
                </a:lnTo>
                <a:lnTo>
                  <a:pt x="0" y="81660"/>
                </a:lnTo>
                <a:lnTo>
                  <a:pt x="0" y="408558"/>
                </a:lnTo>
                <a:lnTo>
                  <a:pt x="6419" y="440338"/>
                </a:lnTo>
                <a:lnTo>
                  <a:pt x="23923" y="466296"/>
                </a:lnTo>
                <a:lnTo>
                  <a:pt x="49881" y="483800"/>
                </a:lnTo>
                <a:lnTo>
                  <a:pt x="81660" y="490219"/>
                </a:lnTo>
                <a:lnTo>
                  <a:pt x="1706499" y="490219"/>
                </a:lnTo>
                <a:lnTo>
                  <a:pt x="1738278" y="483800"/>
                </a:lnTo>
                <a:lnTo>
                  <a:pt x="1764236" y="466296"/>
                </a:lnTo>
                <a:lnTo>
                  <a:pt x="1781740" y="440338"/>
                </a:lnTo>
                <a:lnTo>
                  <a:pt x="1788160" y="408558"/>
                </a:lnTo>
                <a:lnTo>
                  <a:pt x="1788160" y="81660"/>
                </a:lnTo>
                <a:lnTo>
                  <a:pt x="1781740" y="49881"/>
                </a:lnTo>
                <a:lnTo>
                  <a:pt x="1764236" y="23923"/>
                </a:lnTo>
                <a:lnTo>
                  <a:pt x="1738278" y="6419"/>
                </a:lnTo>
                <a:lnTo>
                  <a:pt x="17064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27045" y="3797934"/>
            <a:ext cx="1138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ne</a:t>
            </a:r>
            <a:r>
              <a:rPr sz="1800" b="1" dirty="0">
                <a:latin typeface="Calibri"/>
                <a:cs typeface="Calibri"/>
              </a:rPr>
              <a:t>si</a:t>
            </a:r>
            <a:r>
              <a:rPr sz="1800" b="1" spc="-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6400" y="1661160"/>
            <a:ext cx="1927860" cy="830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240" y="4338320"/>
            <a:ext cx="1938020" cy="2115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140" y="2507276"/>
            <a:ext cx="1927120" cy="886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28900" y="4366259"/>
            <a:ext cx="1907539" cy="20980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0559" y="1127760"/>
            <a:ext cx="1871980" cy="360680"/>
          </a:xfrm>
          <a:custGeom>
            <a:avLst/>
            <a:gdLst/>
            <a:ahLst/>
            <a:cxnLst/>
            <a:rect l="l" t="t" r="r" b="b"/>
            <a:pathLst>
              <a:path w="1871979" h="360680">
                <a:moveTo>
                  <a:pt x="1811909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0"/>
                </a:lnTo>
                <a:lnTo>
                  <a:pt x="0" y="300609"/>
                </a:lnTo>
                <a:lnTo>
                  <a:pt x="4724" y="323978"/>
                </a:lnTo>
                <a:lnTo>
                  <a:pt x="17605" y="343074"/>
                </a:lnTo>
                <a:lnTo>
                  <a:pt x="36701" y="355955"/>
                </a:lnTo>
                <a:lnTo>
                  <a:pt x="60071" y="360679"/>
                </a:lnTo>
                <a:lnTo>
                  <a:pt x="1811909" y="360679"/>
                </a:lnTo>
                <a:lnTo>
                  <a:pt x="1835278" y="355955"/>
                </a:lnTo>
                <a:lnTo>
                  <a:pt x="1854374" y="343074"/>
                </a:lnTo>
                <a:lnTo>
                  <a:pt x="1867255" y="323978"/>
                </a:lnTo>
                <a:lnTo>
                  <a:pt x="1871980" y="300609"/>
                </a:lnTo>
                <a:lnTo>
                  <a:pt x="1871980" y="60070"/>
                </a:lnTo>
                <a:lnTo>
                  <a:pt x="1867255" y="36701"/>
                </a:lnTo>
                <a:lnTo>
                  <a:pt x="1854374" y="17605"/>
                </a:lnTo>
                <a:lnTo>
                  <a:pt x="1835278" y="4724"/>
                </a:lnTo>
                <a:lnTo>
                  <a:pt x="181190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60564" y="1142746"/>
            <a:ext cx="795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ci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91680" y="5300624"/>
            <a:ext cx="1765300" cy="11535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7900" y="4361179"/>
            <a:ext cx="1897379" cy="10109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59" y="1607121"/>
            <a:ext cx="1951100" cy="1809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92" y="-3"/>
            <a:ext cx="9129307" cy="6858003"/>
            <a:chOff x="14692" y="-3"/>
            <a:chExt cx="9129307" cy="5143501"/>
          </a:xfrm>
        </p:grpSpPr>
        <p:sp>
          <p:nvSpPr>
            <p:cNvPr id="5" name="object 2"/>
            <p:cNvSpPr/>
            <p:nvPr/>
          </p:nvSpPr>
          <p:spPr>
            <a:xfrm>
              <a:off x="3751579" y="0"/>
              <a:ext cx="5392420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692" y="-3"/>
              <a:ext cx="5266055" cy="5143500"/>
              <a:chOff x="14692" y="-3"/>
              <a:chExt cx="5266055" cy="5143500"/>
            </a:xfrm>
          </p:grpSpPr>
          <p:sp>
            <p:nvSpPr>
              <p:cNvPr id="7" name="object 5"/>
              <p:cNvSpPr/>
              <p:nvPr/>
            </p:nvSpPr>
            <p:spPr>
              <a:xfrm>
                <a:off x="14692" y="-3"/>
                <a:ext cx="5266055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5266055" h="5143500">
                    <a:moveTo>
                      <a:pt x="3886787" y="0"/>
                    </a:moveTo>
                    <a:lnTo>
                      <a:pt x="0" y="0"/>
                    </a:lnTo>
                    <a:lnTo>
                      <a:pt x="0" y="5143497"/>
                    </a:lnTo>
                    <a:lnTo>
                      <a:pt x="5265479" y="5143497"/>
                    </a:lnTo>
                    <a:lnTo>
                      <a:pt x="38867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6"/>
              <p:cNvSpPr/>
              <p:nvPr/>
            </p:nvSpPr>
            <p:spPr>
              <a:xfrm>
                <a:off x="626427" y="2442845"/>
                <a:ext cx="339090" cy="35051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852487" y="2442845"/>
                <a:ext cx="2333244" cy="35051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/>
              <p:cNvSpPr/>
              <p:nvPr/>
            </p:nvSpPr>
            <p:spPr>
              <a:xfrm>
                <a:off x="626427" y="2770187"/>
                <a:ext cx="190500" cy="23145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9"/>
              <p:cNvSpPr/>
              <p:nvPr/>
            </p:nvSpPr>
            <p:spPr>
              <a:xfrm>
                <a:off x="753427" y="2770187"/>
                <a:ext cx="390525" cy="23145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0"/>
              <p:cNvSpPr/>
              <p:nvPr/>
            </p:nvSpPr>
            <p:spPr>
              <a:xfrm>
                <a:off x="1101407" y="2770187"/>
                <a:ext cx="290042" cy="23145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"/>
              <p:cNvSpPr/>
              <p:nvPr/>
            </p:nvSpPr>
            <p:spPr>
              <a:xfrm>
                <a:off x="1294764" y="2770187"/>
                <a:ext cx="1651380" cy="23145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2"/>
              <p:cNvSpPr/>
              <p:nvPr/>
            </p:nvSpPr>
            <p:spPr>
              <a:xfrm>
                <a:off x="2844419" y="2770187"/>
                <a:ext cx="1462785" cy="231457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/>
              <p:cNvSpPr/>
              <p:nvPr/>
            </p:nvSpPr>
            <p:spPr>
              <a:xfrm>
                <a:off x="535940" y="1813560"/>
                <a:ext cx="1557020" cy="553719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4"/>
              <p:cNvSpPr/>
              <p:nvPr/>
            </p:nvSpPr>
            <p:spPr>
              <a:xfrm>
                <a:off x="342900" y="378459"/>
                <a:ext cx="1249680" cy="942339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5"/>
              <p:cNvSpPr/>
              <p:nvPr/>
            </p:nvSpPr>
            <p:spPr>
              <a:xfrm>
                <a:off x="1656079" y="378459"/>
                <a:ext cx="1247140" cy="972820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6"/>
              <p:cNvSpPr/>
              <p:nvPr/>
            </p:nvSpPr>
            <p:spPr>
              <a:xfrm>
                <a:off x="2966720" y="378459"/>
                <a:ext cx="878839" cy="982980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7"/>
              <p:cNvSpPr/>
              <p:nvPr/>
            </p:nvSpPr>
            <p:spPr>
              <a:xfrm>
                <a:off x="3906520" y="378459"/>
                <a:ext cx="1165860" cy="967739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42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6324600" cy="6858000"/>
            <a:chOff x="703580" y="129539"/>
            <a:chExt cx="4704765" cy="4869181"/>
          </a:xfrm>
        </p:grpSpPr>
        <p:sp>
          <p:nvSpPr>
            <p:cNvPr id="5" name="object 8"/>
            <p:cNvSpPr/>
            <p:nvPr/>
          </p:nvSpPr>
          <p:spPr>
            <a:xfrm>
              <a:off x="703580" y="129539"/>
              <a:ext cx="4696460" cy="190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762050" y="3289300"/>
              <a:ext cx="4646295" cy="1709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703580" y="2034539"/>
              <a:ext cx="4696460" cy="127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676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8600821" cy="6858000"/>
            <a:chOff x="1135380" y="0"/>
            <a:chExt cx="7465441" cy="5143497"/>
          </a:xfrm>
        </p:grpSpPr>
        <p:sp>
          <p:nvSpPr>
            <p:cNvPr id="5" name="object 2"/>
            <p:cNvSpPr/>
            <p:nvPr/>
          </p:nvSpPr>
          <p:spPr>
            <a:xfrm>
              <a:off x="5662676" y="115252"/>
              <a:ext cx="2125599" cy="5260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"/>
            <p:cNvSpPr/>
            <p:nvPr/>
          </p:nvSpPr>
          <p:spPr>
            <a:xfrm>
              <a:off x="5662676" y="572833"/>
              <a:ext cx="2938145" cy="5260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5662676" y="1030668"/>
              <a:ext cx="1716785" cy="5260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135380" y="0"/>
              <a:ext cx="4254500" cy="51434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5234940" y="1833879"/>
              <a:ext cx="1549400" cy="995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234940" y="3952240"/>
              <a:ext cx="1526539" cy="9956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5234940" y="2895600"/>
              <a:ext cx="1549400" cy="990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91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0059" y="362648"/>
            <a:ext cx="7861300" cy="6495352"/>
            <a:chOff x="480059" y="362648"/>
            <a:chExt cx="7861300" cy="4387152"/>
          </a:xfrm>
        </p:grpSpPr>
        <p:sp>
          <p:nvSpPr>
            <p:cNvPr id="5" name="object 5"/>
            <p:cNvSpPr/>
            <p:nvPr/>
          </p:nvSpPr>
          <p:spPr>
            <a:xfrm>
              <a:off x="572452" y="362648"/>
              <a:ext cx="4634230" cy="419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2452" y="728980"/>
              <a:ext cx="3425698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452" y="1193800"/>
              <a:ext cx="6504178" cy="1930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452" y="1361122"/>
              <a:ext cx="1459230" cy="1933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4910" y="1361122"/>
              <a:ext cx="1061669" cy="1933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452" y="1529333"/>
              <a:ext cx="4800219" cy="1930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0979" y="1529333"/>
              <a:ext cx="705561" cy="193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5979" y="1529333"/>
              <a:ext cx="482993" cy="1930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6375653" y="1529333"/>
              <a:ext cx="589279" cy="193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572452" y="1697101"/>
              <a:ext cx="828852" cy="1930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1332230" y="1697101"/>
              <a:ext cx="1330197" cy="1930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/>
            <p:cNvSpPr/>
            <p:nvPr/>
          </p:nvSpPr>
          <p:spPr>
            <a:xfrm>
              <a:off x="2592451" y="1697101"/>
              <a:ext cx="598970" cy="1930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/>
            <p:cNvSpPr/>
            <p:nvPr/>
          </p:nvSpPr>
          <p:spPr>
            <a:xfrm>
              <a:off x="3146425" y="1697101"/>
              <a:ext cx="3930904" cy="1930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480059" y="2156460"/>
              <a:ext cx="3926840" cy="24180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4406900" y="2156460"/>
              <a:ext cx="3934459" cy="25933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379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778" y="327088"/>
            <a:ext cx="8796022" cy="6378512"/>
            <a:chOff x="271779" y="327088"/>
            <a:chExt cx="5372100" cy="4450651"/>
          </a:xfrm>
        </p:grpSpPr>
        <p:sp>
          <p:nvSpPr>
            <p:cNvPr id="5" name="object 6"/>
            <p:cNvSpPr/>
            <p:nvPr/>
          </p:nvSpPr>
          <p:spPr>
            <a:xfrm>
              <a:off x="364172" y="327088"/>
              <a:ext cx="3439795" cy="3152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364172" y="607059"/>
              <a:ext cx="2091817" cy="279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271779" y="2316479"/>
              <a:ext cx="5372100" cy="24612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 txBox="1"/>
            <p:nvPr/>
          </p:nvSpPr>
          <p:spPr>
            <a:xfrm>
              <a:off x="351472" y="994790"/>
              <a:ext cx="3517900" cy="10397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116205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Water-based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lubricants are the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most commonly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used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fluids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for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copper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&amp; 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copper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alloys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cold drawing applications. They are defined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as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those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where 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water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is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the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main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phase. Basically,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water-based fluids combine the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cooling 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properties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of water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with lubricating properties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of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oil and/or various technical  additives.</a:t>
              </a:r>
              <a:endParaRPr sz="120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200" dirty="0">
                <a:latin typeface="Times New Roman"/>
                <a:cs typeface="Times New Roman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Various families are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used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and these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can be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classified according </a:t>
              </a:r>
              <a:r>
                <a:rPr sz="1200" dirty="0">
                  <a:solidFill>
                    <a:srgbClr val="666666"/>
                  </a:solidFill>
                  <a:latin typeface="Arial"/>
                  <a:cs typeface="Arial"/>
                </a:rPr>
                <a:t>to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their  appearance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in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aqueous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media as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follows: </a:t>
              </a:r>
              <a:r>
                <a:rPr sz="1200" spc="-5" dirty="0">
                  <a:solidFill>
                    <a:srgbClr val="666666"/>
                  </a:solidFill>
                  <a:latin typeface="Arial"/>
                  <a:cs typeface="Arial"/>
                </a:rPr>
                <a:t>soap-fat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compounds, water-soluble 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oils,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semi-synthetic </a:t>
              </a:r>
              <a:r>
                <a:rPr sz="1200" spc="-15" dirty="0">
                  <a:solidFill>
                    <a:srgbClr val="666666"/>
                  </a:solidFill>
                  <a:latin typeface="Arial"/>
                  <a:cs typeface="Arial"/>
                </a:rPr>
                <a:t>and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synthetic</a:t>
              </a:r>
              <a:r>
                <a:rPr sz="1200" spc="-75" dirty="0">
                  <a:solidFill>
                    <a:srgbClr val="666666"/>
                  </a:solidFill>
                  <a:latin typeface="Arial"/>
                  <a:cs typeface="Arial"/>
                </a:rPr>
                <a:t> </a:t>
              </a:r>
              <a:r>
                <a:rPr sz="1200" spc="-10" dirty="0">
                  <a:solidFill>
                    <a:srgbClr val="666666"/>
                  </a:solidFill>
                  <a:latin typeface="Arial"/>
                  <a:cs typeface="Arial"/>
                </a:rPr>
                <a:t>solutions.</a:t>
              </a:r>
              <a:endParaRPr sz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837</Words>
  <Application>Microsoft Office PowerPoint</Application>
  <PresentationFormat>On-screen Show (4:3)</PresentationFormat>
  <Paragraphs>145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PowerPoint Presentation</vt:lpstr>
      <vt:lpstr>OUR CUSTOMERS</vt:lpstr>
      <vt:lpstr>PowerPoint Presentation</vt:lpstr>
      <vt:lpstr>OUR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STORAGE</vt:lpstr>
      <vt:lpstr>OUR PRINCIPLE FACTORY</vt:lpstr>
      <vt:lpstr>I. Flux</vt:lpstr>
      <vt:lpstr>I. Flux</vt:lpstr>
      <vt:lpstr>II. Master Alloy</vt:lpstr>
      <vt:lpstr>II. Master Alloy</vt:lpstr>
      <vt:lpstr>III. Alloying Element :</vt:lpstr>
      <vt:lpstr>V. COATING and DIE LUBRICANT</vt:lpstr>
      <vt:lpstr>VI. Silicone Metal</vt:lpstr>
      <vt:lpstr>VII. Refractory</vt:lpstr>
      <vt:lpstr>PRODUCT INDEX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PT. Metalurgi Mitra Abadi</dc:title>
  <dc:creator>Dimas</dc:creator>
  <cp:lastModifiedBy>Jourdan H</cp:lastModifiedBy>
  <cp:revision>9</cp:revision>
  <dcterms:created xsi:type="dcterms:W3CDTF">2020-09-21T06:42:46Z</dcterms:created>
  <dcterms:modified xsi:type="dcterms:W3CDTF">2021-09-14T15:36:29Z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2020-09-21T00:00:00Z</vt:filetime>
  </property>
</Properties>
</file>