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7c67fd3d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7c67fd3d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7c67fd3d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7c67fd3d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c67fd3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c67fd3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7c67fd3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7c67fd3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7c67fd3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7c67fd3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7c67fd3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7c67fd3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7c67fd3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7c67fd3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c67fd3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c67fd3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c67fd3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c67fd3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7c67fd3d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7c67fd3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7c67fd3d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7c67fd3d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m4-ecommerce-latest.onrender.com/health" TargetMode="External"/><Relationship Id="rId4" Type="http://schemas.openxmlformats.org/officeDocument/2006/relationships/hyperlink" Target="https://pm4-ecommerce-latest.onrender.com/api" TargetMode="External"/><Relationship Id="rId5" Type="http://schemas.openxmlformats.org/officeDocument/2006/relationships/hyperlink" Target="https://pm4-ecommerce-latest.onrender.com/api" TargetMode="External"/><Relationship Id="rId6" Type="http://schemas.openxmlformats.org/officeDocument/2006/relationships/hyperlink" Target="https://github.com/jourdanmauricio/PM4-ecommerce" TargetMode="External"/><Relationship Id="rId7" Type="http://schemas.openxmlformats.org/officeDocument/2006/relationships/hyperlink" Target="https://console.cloudinary.com/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92500" y="2287525"/>
            <a:ext cx="7959000" cy="23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179999" marR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179999" marR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❋</a:t>
            </a: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>
                <a:solidFill>
                  <a:schemeClr val="dk1"/>
                </a:solidFill>
              </a:rPr>
              <a:t>Un servicio backend es un conjunto de herramientas que se ejecutan en el servidor y que permiten gestionar las operaciones diarias de la tienda online. </a:t>
            </a:r>
            <a:endParaRPr>
              <a:solidFill>
                <a:schemeClr val="dk1"/>
              </a:solidFill>
            </a:endParaRPr>
          </a:p>
          <a:p>
            <a:pPr indent="0" lvl="0" marL="179999" marR="179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79999" marR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❋</a:t>
            </a:r>
            <a:r>
              <a:rPr lang="es-419">
                <a:solidFill>
                  <a:schemeClr val="dk1"/>
                </a:solidFill>
              </a:rPr>
              <a:t> Estas herramientas no son visibles para los usuarios finales, pero son esenciales para el correcto funcionamiento del ecommerce.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28800" y="457525"/>
            <a:ext cx="60864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600">
                <a:solidFill>
                  <a:srgbClr val="20124D"/>
                </a:solidFill>
              </a:rPr>
              <a:t>PM4 - Módulo 4 </a:t>
            </a:r>
            <a:endParaRPr sz="46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600">
                <a:solidFill>
                  <a:srgbClr val="20124D"/>
                </a:solidFill>
              </a:rPr>
              <a:t>Backend e-commerce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👉 </a:t>
            </a:r>
            <a:r>
              <a:rPr lang="es-419">
                <a:solidFill>
                  <a:srgbClr val="20124D"/>
                </a:solidFill>
              </a:rPr>
              <a:t>Propuestas (Versión 2)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263425" y="1095250"/>
            <a:ext cx="85689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 u="sng">
                <a:solidFill>
                  <a:srgbClr val="20124D"/>
                </a:solidFill>
              </a:rPr>
              <a:t>Gestión de categorías</a:t>
            </a:r>
            <a:r>
              <a:rPr lang="es-419" sz="1800">
                <a:solidFill>
                  <a:srgbClr val="20124D"/>
                </a:solidFill>
              </a:rPr>
              <a:t>: creación, actualización y eliminación de categorías. 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Seguridad de usuarios</a:t>
            </a:r>
            <a:r>
              <a:rPr lang="es-419" sz="1800">
                <a:solidFill>
                  <a:srgbClr val="20124D"/>
                </a:solidFill>
              </a:rPr>
              <a:t>: un usuario logueado no podrá consultar ni modificar información de otro usuario.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Filtro para la consulta de productos</a:t>
            </a:r>
            <a:r>
              <a:rPr lang="es-419" sz="1800">
                <a:solidFill>
                  <a:srgbClr val="20124D"/>
                </a:solidFill>
              </a:rPr>
              <a:t>: además de la paginación el cliente podrá filtrar por categoría, nombre, y rango de precios.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Envío de emails</a:t>
            </a:r>
            <a:r>
              <a:rPr lang="es-419" sz="1800">
                <a:solidFill>
                  <a:srgbClr val="20124D"/>
                </a:solidFill>
              </a:rPr>
              <a:t>: ante operaciones como singup, creación de una orden y recuperación de contraseña, se enviará un email de aviso al usuario.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👉 Propuestas (Versión 2)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3"/>
          <p:cNvSpPr txBox="1"/>
          <p:nvPr/>
        </p:nvSpPr>
        <p:spPr>
          <a:xfrm>
            <a:off x="207950" y="1109100"/>
            <a:ext cx="86373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Recuperación de contraseña</a:t>
            </a:r>
            <a:r>
              <a:rPr lang="es-419" sz="1800">
                <a:solidFill>
                  <a:srgbClr val="20124D"/>
                </a:solidFill>
              </a:rPr>
              <a:t>: utilizando el envío de email junto al servicio de JWT podremos realizar la recuperación de contraseña. 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Relación producto - categoría</a:t>
            </a:r>
            <a:r>
              <a:rPr lang="es-419" sz="1800">
                <a:solidFill>
                  <a:srgbClr val="20124D"/>
                </a:solidFill>
              </a:rPr>
              <a:t>: un producto puede pertenecer a varias categorías.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Actualización de productos</a:t>
            </a:r>
            <a:r>
              <a:rPr lang="es-419" sz="1800">
                <a:solidFill>
                  <a:srgbClr val="20124D"/>
                </a:solidFill>
              </a:rPr>
              <a:t>: endpoint para crear o actualizar productos masivamente a través de un archivo (excel, json).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lang="es-419" sz="1800">
                <a:solidFill>
                  <a:srgbClr val="20124D"/>
                </a:solidFill>
              </a:rPr>
              <a:t>Estado y versionado de productos y clientes</a:t>
            </a:r>
            <a:r>
              <a:rPr lang="es-419" sz="1800">
                <a:solidFill>
                  <a:srgbClr val="20124D"/>
                </a:solidFill>
              </a:rPr>
              <a:t>: permite la baja de productos sin gnerar inconsistencias en el historial de órdenes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Tecnologías utilizadas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144425" y="1081375"/>
            <a:ext cx="16560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Nest js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TypeORM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Postgres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Jest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Swagger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JWT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Cloudinary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20124D"/>
                </a:solidFill>
              </a:rPr>
              <a:t>Docker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850" y="1152575"/>
            <a:ext cx="5782249" cy="35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00" y="113860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00" y="1635825"/>
            <a:ext cx="274286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00" y="2141975"/>
            <a:ext cx="288000" cy="2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400" y="2571750"/>
            <a:ext cx="288000" cy="29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638" y="304152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500" y="3506850"/>
            <a:ext cx="288000" cy="28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300" y="3973275"/>
            <a:ext cx="397241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2300" y="4360600"/>
            <a:ext cx="432000" cy="4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4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2000" y="304050"/>
            <a:ext cx="432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7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🔗 Links 															  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221825" y="7351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395225" y="847775"/>
            <a:ext cx="82905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124D"/>
                </a:solidFill>
              </a:rPr>
              <a:t>❋ </a:t>
            </a:r>
            <a:r>
              <a:rPr lang="es-419" sz="2000">
                <a:solidFill>
                  <a:schemeClr val="dk1"/>
                </a:solidFill>
              </a:rPr>
              <a:t>Deploy </a:t>
            </a:r>
            <a:r>
              <a:rPr lang="es-419" sz="2000" u="sng">
                <a:solidFill>
                  <a:schemeClr val="hlink"/>
                </a:solidFill>
                <a:hlinkClick r:id="rId3"/>
              </a:rPr>
              <a:t>https://pm4-ecommerce-latest.onrender.com/health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20124D"/>
                </a:solidFill>
              </a:rPr>
              <a:t>❋ </a:t>
            </a:r>
            <a:r>
              <a:rPr lang="es-419" sz="2000">
                <a:solidFill>
                  <a:schemeClr val="dk1"/>
                </a:solidFill>
              </a:rPr>
              <a:t>Documentación </a:t>
            </a:r>
            <a:r>
              <a:rPr lang="es-419" sz="2000" u="sng">
                <a:solidFill>
                  <a:schemeClr val="hlink"/>
                </a:solidFill>
                <a:hlinkClick r:id="rId4"/>
              </a:rPr>
              <a:t>h</a:t>
            </a:r>
            <a:r>
              <a:rPr lang="es-419" sz="2000" u="sng">
                <a:solidFill>
                  <a:schemeClr val="hlink"/>
                </a:solidFill>
                <a:hlinkClick r:id="rId5"/>
              </a:rPr>
              <a:t>ttps://pm4-ecommerce-latest.onrender.com/api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124D"/>
                </a:solidFill>
              </a:rPr>
              <a:t>❋ </a:t>
            </a:r>
            <a:r>
              <a:rPr lang="es-419" sz="2000">
                <a:solidFill>
                  <a:schemeClr val="dk1"/>
                </a:solidFill>
              </a:rPr>
              <a:t>Repositorio </a:t>
            </a:r>
            <a:r>
              <a:rPr lang="es-419" sz="2000" u="sng">
                <a:solidFill>
                  <a:schemeClr val="hlink"/>
                </a:solidFill>
                <a:hlinkClick r:id="rId6"/>
              </a:rPr>
              <a:t>https://github.com/jourdanmauricio/PM4-ecommerce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20124D"/>
                </a:solidFill>
              </a:rPr>
              <a:t>❋ </a:t>
            </a:r>
            <a:r>
              <a:rPr lang="es-419" sz="2000">
                <a:solidFill>
                  <a:schemeClr val="dk1"/>
                </a:solidFill>
              </a:rPr>
              <a:t>Cloudinary </a:t>
            </a:r>
            <a:r>
              <a:rPr lang="es-419" sz="2000" u="sng">
                <a:solidFill>
                  <a:schemeClr val="hlink"/>
                </a:solidFill>
                <a:hlinkClick r:id="rId7"/>
              </a:rPr>
              <a:t>https://console.cloudinary.com/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552725" y="3237075"/>
            <a:ext cx="61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👉 Funciones principales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1192300" y="1642700"/>
            <a:ext cx="7666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rgbClr val="20124D"/>
                </a:solidFill>
              </a:rPr>
              <a:t>Gestión de productos</a:t>
            </a:r>
            <a:r>
              <a:rPr lang="es-419" sz="1800">
                <a:solidFill>
                  <a:srgbClr val="20124D"/>
                </a:solidFill>
              </a:rPr>
              <a:t>: Permite agregar, editar, eliminar y organizar los productos que se venden en la tienda.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rgbClr val="20124D"/>
                </a:solidFill>
              </a:rPr>
              <a:t>Gestión de usuarios</a:t>
            </a:r>
            <a:r>
              <a:rPr lang="es-419" sz="1800">
                <a:solidFill>
                  <a:srgbClr val="20124D"/>
                </a:solidFill>
              </a:rPr>
              <a:t>: Permite crear, editar y eliminar cuentas de usuario - permisos y roles.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rgbClr val="20124D"/>
                </a:solidFill>
              </a:rPr>
              <a:t>Gestión de órdenes</a:t>
            </a:r>
            <a:r>
              <a:rPr lang="es-419" sz="1800">
                <a:solidFill>
                  <a:srgbClr val="20124D"/>
                </a:solidFill>
              </a:rPr>
              <a:t>: Procesa los pedidos realizados por los clientes incluyendo el seguimiento del inventario.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174835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50" y="25317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50" y="339125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 Gestión de productos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180225" y="1233875"/>
            <a:ext cx="87621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 </a:t>
            </a:r>
            <a:r>
              <a:rPr lang="es-419" sz="1800">
                <a:solidFill>
                  <a:srgbClr val="20124D"/>
                </a:solidFill>
              </a:rPr>
              <a:t>Un producto solo puede pertenecer a una categoría, mientras que una categoría puede tener varios productos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</a:t>
            </a:r>
            <a:r>
              <a:rPr lang="es-419" sz="1800">
                <a:solidFill>
                  <a:srgbClr val="20124D"/>
                </a:solidFill>
              </a:rPr>
              <a:t> Para facilitar la presentación, </a:t>
            </a:r>
            <a:r>
              <a:rPr b="1" lang="es-419" sz="1800">
                <a:solidFill>
                  <a:srgbClr val="20124D"/>
                </a:solidFill>
              </a:rPr>
              <a:t>al iniciar la aplicación se realizará un preload de datos iniciales</a:t>
            </a:r>
            <a:r>
              <a:rPr lang="es-419" sz="1800">
                <a:solidFill>
                  <a:srgbClr val="20124D"/>
                </a:solidFill>
              </a:rPr>
              <a:t>. 4 categorías y 12 productos. También disponibilizamos un endpoint (/products/seeder) para brindar la funcionalidad ala front-end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20124D"/>
                </a:solidFill>
              </a:rPr>
              <a:t>❋</a:t>
            </a:r>
            <a:r>
              <a:rPr lang="es-419" sz="1800">
                <a:solidFill>
                  <a:srgbClr val="20124D"/>
                </a:solidFill>
              </a:rPr>
              <a:t> Permite la consulta, creación, actualización y eliminación de productos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Consulta de productos</a:t>
            </a:r>
            <a:r>
              <a:rPr lang="es-419" sz="1800">
                <a:solidFill>
                  <a:srgbClr val="20124D"/>
                </a:solidFill>
              </a:rPr>
              <a:t>: retorna los productos utilizando paginación del lado del servidor. Los valores por defecto son page 1 y limit 5.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5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 Gestión de productos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207950" y="1192300"/>
            <a:ext cx="86373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Creación de producto</a:t>
            </a: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: El producto debe crearse con una categoría válida.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Actualización de producto</a:t>
            </a: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: permite modificar las características del producto (precio, stock, descripción, nombre y categoría).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 sz="1800">
                <a:solidFill>
                  <a:srgbClr val="20124D"/>
                </a:solidFill>
              </a:rPr>
              <a:t>Eliminación de producto</a:t>
            </a: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: solo se puede eliminar un producto si no se encuentra dentro de una orden. 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 Solo disponible para el usuario administrador.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50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 Gestión de usuarios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235675" y="1109100"/>
            <a:ext cx="86373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 </a:t>
            </a:r>
            <a:r>
              <a:rPr lang="es-419" sz="1800">
                <a:solidFill>
                  <a:srgbClr val="20124D"/>
                </a:solidFill>
              </a:rPr>
              <a:t>Para facilitar la presentación, al iniciar la aplicación se realizará un </a:t>
            </a:r>
            <a:r>
              <a:rPr b="1" lang="es-419" sz="1800">
                <a:solidFill>
                  <a:srgbClr val="20124D"/>
                </a:solidFill>
              </a:rPr>
              <a:t>preload de datos iniciales</a:t>
            </a:r>
            <a:r>
              <a:rPr lang="es-419" sz="1800">
                <a:solidFill>
                  <a:srgbClr val="20124D"/>
                </a:solidFill>
              </a:rPr>
              <a:t>. 1 usuario administrador y 23 usuarios (customers)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</a:t>
            </a:r>
            <a:r>
              <a:rPr lang="es-419" sz="1800">
                <a:solidFill>
                  <a:srgbClr val="20124D"/>
                </a:solidFill>
              </a:rPr>
              <a:t> Permite la consulta, creación, actualización y eliminación de usuarios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Consulta de usuarios</a:t>
            </a: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: retorna los usuarios utilizando paginación del lado del servidor. Los valores por defecto son page 1 y limit 5.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Consulta de usuario</a:t>
            </a:r>
            <a:r>
              <a:rPr lang="es-419" sz="1800">
                <a:solidFill>
                  <a:srgbClr val="FF0000"/>
                </a:solidFill>
              </a:rPr>
              <a:t>**</a:t>
            </a:r>
            <a:r>
              <a:rPr lang="es-419" sz="1800">
                <a:solidFill>
                  <a:srgbClr val="20124D"/>
                </a:solidFill>
              </a:rPr>
              <a:t>: retorna los datos del usuario.		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Creación de usuario (singup)</a:t>
            </a:r>
            <a:r>
              <a:rPr lang="es-419" sz="1800">
                <a:solidFill>
                  <a:srgbClr val="20124D"/>
                </a:solidFill>
              </a:rPr>
              <a:t>: los usuarios que se registren en la aplicación se generarán con el</a:t>
            </a:r>
            <a:r>
              <a:rPr b="1" lang="es-419" sz="1800">
                <a:solidFill>
                  <a:srgbClr val="20124D"/>
                </a:solidFill>
              </a:rPr>
              <a:t> role "user"</a:t>
            </a:r>
            <a:r>
              <a:rPr lang="es-419" sz="1800">
                <a:solidFill>
                  <a:srgbClr val="20124D"/>
                </a:solidFill>
              </a:rPr>
              <a:t>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5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Gestión de usuarios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263425" y="1150700"/>
            <a:ext cx="85680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Modificación de usuario</a:t>
            </a:r>
            <a:r>
              <a:rPr lang="es-419" sz="1800">
                <a:solidFill>
                  <a:srgbClr val="FF0000"/>
                </a:solidFill>
              </a:rPr>
              <a:t>**</a:t>
            </a:r>
            <a:r>
              <a:rPr lang="es-419" sz="1800">
                <a:solidFill>
                  <a:srgbClr val="20124D"/>
                </a:solidFill>
              </a:rPr>
              <a:t>: modifica los datos del usuario (name, email, password, phone, address y city).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Eliminación de usuario</a:t>
            </a:r>
            <a:r>
              <a:rPr lang="es-419" sz="1800">
                <a:solidFill>
                  <a:srgbClr val="20124D"/>
                </a:solidFill>
              </a:rPr>
              <a:t>: </a:t>
            </a:r>
            <a:r>
              <a:rPr b="1" lang="es-419" sz="1800">
                <a:solidFill>
                  <a:srgbClr val="20124D"/>
                </a:solidFill>
              </a:rPr>
              <a:t>Al realizar la eliminación de un usuario, también se eliminarán sus órdenes</a:t>
            </a:r>
            <a:r>
              <a:rPr lang="es-419" sz="1800">
                <a:solidFill>
                  <a:srgbClr val="20124D"/>
                </a:solidFill>
              </a:rPr>
              <a:t>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 Solo disponible para el usuario administrador.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</a:rPr>
              <a:t>**</a:t>
            </a:r>
            <a:r>
              <a:rPr lang="es-419" sz="1800">
                <a:solidFill>
                  <a:srgbClr val="20124D"/>
                </a:solidFill>
              </a:rPr>
              <a:t> Solo disponible para el usuario administrador o usuario logueado.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20124D"/>
                </a:solidFill>
              </a:rPr>
              <a:t>Las </a:t>
            </a:r>
            <a:r>
              <a:rPr b="1" lang="es-419" sz="1800">
                <a:solidFill>
                  <a:srgbClr val="20124D"/>
                </a:solidFill>
              </a:rPr>
              <a:t>respuestas</a:t>
            </a:r>
            <a:r>
              <a:rPr lang="es-419" sz="1800">
                <a:solidFill>
                  <a:srgbClr val="20124D"/>
                </a:solidFill>
              </a:rPr>
              <a:t> que involucren datos de usuario </a:t>
            </a:r>
            <a:r>
              <a:rPr b="1" lang="es-419" sz="1800">
                <a:solidFill>
                  <a:srgbClr val="20124D"/>
                </a:solidFill>
              </a:rPr>
              <a:t>no deben incluir password ni role</a:t>
            </a:r>
            <a:r>
              <a:rPr lang="es-419" sz="1800">
                <a:solidFill>
                  <a:srgbClr val="20124D"/>
                </a:solidFill>
              </a:rPr>
              <a:t>, con excepción de </a:t>
            </a:r>
            <a:r>
              <a:rPr b="1" lang="es-419" sz="1800">
                <a:solidFill>
                  <a:srgbClr val="20124D"/>
                </a:solidFill>
              </a:rPr>
              <a:t>la consulta de todos los usuarios que sí muestra el role</a:t>
            </a:r>
            <a:r>
              <a:rPr lang="es-419" sz="1800">
                <a:solidFill>
                  <a:srgbClr val="20124D"/>
                </a:solidFill>
              </a:rPr>
              <a:t> de cada uno.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5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Gestión de órdenes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249550" y="1122975"/>
            <a:ext cx="86373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 </a:t>
            </a:r>
            <a:r>
              <a:rPr lang="es-419" sz="1800">
                <a:solidFill>
                  <a:srgbClr val="20124D"/>
                </a:solidFill>
              </a:rPr>
              <a:t>Inicialmente la aplicación </a:t>
            </a:r>
            <a:r>
              <a:rPr b="1" lang="es-419" sz="1800">
                <a:solidFill>
                  <a:srgbClr val="20124D"/>
                </a:solidFill>
              </a:rPr>
              <a:t>no posee órdenes precargadas</a:t>
            </a:r>
            <a:r>
              <a:rPr lang="es-419" sz="1800">
                <a:solidFill>
                  <a:srgbClr val="20124D"/>
                </a:solidFill>
              </a:rPr>
              <a:t>. Para generar una orden, desde el cliente, debemos enviar un userId y los productos que deseemos incluir en la orden.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20124D"/>
                </a:solidFill>
              </a:rPr>
              <a:t>❋ </a:t>
            </a:r>
            <a:r>
              <a:rPr lang="es-419" sz="1800">
                <a:solidFill>
                  <a:srgbClr val="20124D"/>
                </a:solidFill>
              </a:rPr>
              <a:t>Permite la creación y consulta de órdenes.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s-419" sz="1800">
                <a:solidFill>
                  <a:srgbClr val="20124D"/>
                </a:solidFill>
              </a:rPr>
              <a:t>Creación de órdenes: </a:t>
            </a:r>
            <a:r>
              <a:rPr b="1" lang="es-419" sz="1800">
                <a:solidFill>
                  <a:srgbClr val="20124D"/>
                </a:solidFill>
              </a:rPr>
              <a:t>Cada producto de la orden solo admite una unidad</a:t>
            </a:r>
            <a:r>
              <a:rPr lang="es-419" sz="1800">
                <a:solidFill>
                  <a:srgbClr val="20124D"/>
                </a:solidFill>
              </a:rPr>
              <a:t>. Si un producto </a:t>
            </a:r>
            <a:r>
              <a:rPr b="1" lang="es-419" sz="1800">
                <a:solidFill>
                  <a:srgbClr val="20124D"/>
                </a:solidFill>
              </a:rPr>
              <a:t>no posee stock</a:t>
            </a:r>
            <a:r>
              <a:rPr lang="es-419" sz="1800">
                <a:solidFill>
                  <a:srgbClr val="20124D"/>
                </a:solidFill>
              </a:rPr>
              <a:t> </a:t>
            </a:r>
            <a:r>
              <a:rPr b="1" lang="es-419" sz="1800">
                <a:solidFill>
                  <a:srgbClr val="20124D"/>
                </a:solidFill>
              </a:rPr>
              <a:t>se rechazará la orden completa</a:t>
            </a:r>
            <a:r>
              <a:rPr lang="es-419" sz="1800">
                <a:solidFill>
                  <a:srgbClr val="20124D"/>
                </a:solidFill>
              </a:rPr>
              <a:t> informando el faltante de stock.</a:t>
            </a:r>
            <a:endParaRPr sz="1800"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75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311700" y="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0124D"/>
                </a:solidFill>
              </a:rPr>
              <a:t> Gestión de órdenes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221825" y="887525"/>
            <a:ext cx="8637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1"/>
          <p:cNvSpPr txBox="1"/>
          <p:nvPr/>
        </p:nvSpPr>
        <p:spPr>
          <a:xfrm>
            <a:off x="277275" y="1150700"/>
            <a:ext cx="86373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Consulta de todas las órdenes</a:t>
            </a: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: retorna el listado de órdenes junto al detalle de cada una (fecha de creación, usuario que realizó la compra y monto de la orden).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i="1" lang="es-419" sz="1800">
                <a:solidFill>
                  <a:srgbClr val="20124D"/>
                </a:solidFill>
              </a:rPr>
              <a:t>Consulta de una orden</a:t>
            </a:r>
            <a:r>
              <a:rPr lang="es-419" sz="1800">
                <a:solidFill>
                  <a:srgbClr val="FF0000"/>
                </a:solidFill>
              </a:rPr>
              <a:t>**</a:t>
            </a:r>
            <a:r>
              <a:rPr lang="es-419" sz="1800">
                <a:solidFill>
                  <a:srgbClr val="20124D"/>
                </a:solidFill>
              </a:rPr>
              <a:t>: retorna el detalle de una orden (fecha de creación, monto de la orden y detalle de los productos)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</a:rPr>
              <a:t>*</a:t>
            </a:r>
            <a:r>
              <a:rPr lang="es-419" sz="1800">
                <a:solidFill>
                  <a:srgbClr val="20124D"/>
                </a:solidFill>
              </a:rPr>
              <a:t> Solo disponible para el usuario administrador.</a:t>
            </a:r>
            <a:endParaRPr sz="18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</a:rPr>
              <a:t>**</a:t>
            </a:r>
            <a:r>
              <a:rPr lang="es-419" sz="1800">
                <a:solidFill>
                  <a:srgbClr val="20124D"/>
                </a:solidFill>
              </a:rPr>
              <a:t> Solo disponible para el usuario administrador o usuario logueado.</a:t>
            </a:r>
            <a:endParaRPr sz="1800">
              <a:solidFill>
                <a:srgbClr val="20124D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00" y="246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12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