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73" r:id="rId6"/>
    <p:sldId id="262" r:id="rId7"/>
    <p:sldId id="263" r:id="rId8"/>
    <p:sldId id="278" r:id="rId9"/>
    <p:sldId id="264" r:id="rId10"/>
    <p:sldId id="265" r:id="rId11"/>
    <p:sldId id="279" r:id="rId12"/>
    <p:sldId id="266" r:id="rId13"/>
    <p:sldId id="280" r:id="rId14"/>
    <p:sldId id="281" r:id="rId15"/>
    <p:sldId id="267" r:id="rId16"/>
    <p:sldId id="268" r:id="rId17"/>
    <p:sldId id="282" r:id="rId18"/>
    <p:sldId id="269" r:id="rId19"/>
    <p:sldId id="274" r:id="rId20"/>
    <p:sldId id="275" r:id="rId21"/>
    <p:sldId id="276" r:id="rId22"/>
    <p:sldId id="277" r:id="rId23"/>
    <p:sldId id="272" r:id="rId24"/>
    <p:sldId id="284" r:id="rId25"/>
    <p:sldId id="283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0E4E-8496-40CE-ACD6-2F73F2E70F5C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67222-9D28-435E-A2F6-B408EC42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6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230593-F09F-4845-831E-9D9385C74DD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190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5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0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9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0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4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8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2377-EFC7-4D78-AFAF-72D2CFFF6BC8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3D8C5-0F5E-4EDA-9E00-15EE606C6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2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8596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2265363" y="2198688"/>
            <a:ext cx="89884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dirty="0" smtClean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5400" dirty="0" smtClean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5400" dirty="0" smtClean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神经网络的简单预测</a:t>
            </a:r>
            <a:endParaRPr lang="zh-CN" altLang="en-US" sz="5400" dirty="0">
              <a:solidFill>
                <a:schemeClr val="bg1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5363" y="3325316"/>
            <a:ext cx="8543925" cy="65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7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0"/>
            <a:ext cx="203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415213" y="4144020"/>
            <a:ext cx="935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@copyright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journeyH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125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二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r>
              <a:rPr lang="zh-CN" altLang="en-US" sz="2400" dirty="0" smtClean="0">
                <a:latin typeface="宋体" panose="02010600030101010101" pitchFamily="2" charset="-122"/>
              </a:rPr>
              <a:t>神经网络</a:t>
            </a:r>
            <a:r>
              <a:rPr lang="zh-CN" altLang="en-US" sz="2400" dirty="0">
                <a:latin typeface="宋体" panose="02010600030101010101" pitchFamily="2" charset="-122"/>
              </a:rPr>
              <a:t>向后传导算法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514350" indent="-514350">
              <a:buFont typeface="+mj-ea"/>
              <a:buAutoNum type="ea1JpnChsDbPeriod"/>
            </a:pP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43092" y="1117790"/>
            <a:ext cx="580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代价函数（</a:t>
            </a:r>
            <a:r>
              <a:rPr lang="en-US" altLang="zh-CN" b="1" dirty="0" smtClean="0">
                <a:latin typeface="+mj-ea"/>
                <a:ea typeface="+mj-ea"/>
              </a:rPr>
              <a:t>cost function</a:t>
            </a:r>
            <a:r>
              <a:rPr lang="zh-CN" altLang="en-US" b="1" dirty="0" smtClean="0">
                <a:latin typeface="+mj-ea"/>
                <a:ea typeface="+mj-ea"/>
              </a:rPr>
              <a:t>）：</a:t>
            </a:r>
            <a:endParaRPr lang="en-US" altLang="zh-CN" b="1" dirty="0" smtClean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93" y="4628359"/>
            <a:ext cx="6932905" cy="1127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95" y="2173789"/>
            <a:ext cx="4989406" cy="7386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8595" y="1708815"/>
            <a:ext cx="327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对于训练集合：</a:t>
            </a:r>
            <a:endParaRPr lang="zh-CN" altLang="en-US" dirty="0"/>
          </a:p>
        </p:txBody>
      </p:sp>
      <p:pic>
        <p:nvPicPr>
          <p:cNvPr id="4103" name="Picture 7" descr="http://latex.codecogs.com/gif.latex?s_%7Bl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152400"/>
            <a:ext cx="114300" cy="104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latex.codecogs.com/gif.latex?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3" y="152400"/>
            <a:ext cx="47625" cy="123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http://latex.codecogs.com/gif.latex?%5Ctheta%20%5E%7B%28l%29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152400"/>
            <a:ext cx="209550" cy="171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latex.codecogs.com/gif.latex?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152400"/>
            <a:ext cx="47625" cy="123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321594" y="5971923"/>
            <a:ext cx="88351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其中红色方框圈起的部分为正则项，k：输出单元个数即classes个数，L：神经网络总层数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6719" y="4204118"/>
            <a:ext cx="362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Logistic regression</a:t>
            </a:r>
            <a:r>
              <a:rPr lang="zh-CN" altLang="en-US" dirty="0" smtClean="0"/>
              <a:t>代价函数如下：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7793" y="2952738"/>
            <a:ext cx="440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Linear regression regression</a:t>
            </a:r>
            <a:r>
              <a:rPr lang="zh-CN" altLang="en-US" dirty="0" smtClean="0"/>
              <a:t>代价函数如下：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719" y="3362405"/>
            <a:ext cx="4116862" cy="7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125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二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r>
              <a:rPr lang="zh-CN" altLang="en-US" sz="2400" dirty="0" smtClean="0">
                <a:latin typeface="宋体" panose="02010600030101010101" pitchFamily="2" charset="-122"/>
              </a:rPr>
              <a:t>神经网络</a:t>
            </a:r>
            <a:r>
              <a:rPr lang="zh-CN" altLang="en-US" sz="2400" dirty="0">
                <a:latin typeface="宋体" panose="02010600030101010101" pitchFamily="2" charset="-122"/>
              </a:rPr>
              <a:t>向后传导算法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514350" indent="-514350">
              <a:buFont typeface="+mj-ea"/>
              <a:buAutoNum type="ea1JpnChsDbPeriod"/>
            </a:pP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3" y="776514"/>
            <a:ext cx="7682585" cy="60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125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二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r>
              <a:rPr lang="zh-CN" altLang="en-US" sz="2400" dirty="0" smtClean="0">
                <a:latin typeface="宋体" panose="02010600030101010101" pitchFamily="2" charset="-122"/>
              </a:rPr>
              <a:t>神经网络</a:t>
            </a:r>
            <a:r>
              <a:rPr lang="zh-CN" altLang="en-US" sz="2400" dirty="0">
                <a:latin typeface="宋体" panose="02010600030101010101" pitchFamily="2" charset="-122"/>
              </a:rPr>
              <a:t>向后传导算法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514350" indent="-514350">
              <a:buFont typeface="+mj-ea"/>
              <a:buAutoNum type="ea1JpnChsDbPeriod"/>
            </a:pP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43092" y="1117790"/>
            <a:ext cx="580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向后传导：</a:t>
            </a:r>
            <a:endParaRPr lang="zh-CN" altLang="en-US" b="1" dirty="0">
              <a:latin typeface="+mj-ea"/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1497590"/>
            <a:ext cx="5751512" cy="21648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8" y="3885985"/>
            <a:ext cx="5751512" cy="27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9131981" cy="125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二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r>
              <a:rPr lang="zh-CN" altLang="en-US" sz="2400" dirty="0" smtClean="0">
                <a:latin typeface="宋体" panose="02010600030101010101" pitchFamily="2" charset="-122"/>
              </a:rPr>
              <a:t>神经网络</a:t>
            </a:r>
            <a:r>
              <a:rPr lang="zh-CN" altLang="en-US" sz="2400" dirty="0">
                <a:latin typeface="宋体" panose="02010600030101010101" pitchFamily="2" charset="-122"/>
              </a:rPr>
              <a:t>向后传导</a:t>
            </a:r>
            <a:r>
              <a:rPr lang="zh-CN" altLang="en-US" sz="2400" dirty="0" smtClean="0">
                <a:latin typeface="宋体" panose="02010600030101010101" pitchFamily="2" charset="-122"/>
              </a:rPr>
              <a:t>算法（代码未完，见下页）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514350" indent="-514350">
              <a:buFont typeface="+mj-ea"/>
              <a:buAutoNum type="ea1JpnChsDbPeriod"/>
            </a:pP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663617"/>
            <a:ext cx="7503214" cy="61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7771267" cy="125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二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r>
              <a:rPr lang="zh-CN" altLang="en-US" sz="2400" dirty="0" smtClean="0">
                <a:latin typeface="宋体" panose="02010600030101010101" pitchFamily="2" charset="-122"/>
              </a:rPr>
              <a:t>神经网络</a:t>
            </a:r>
            <a:r>
              <a:rPr lang="zh-CN" altLang="en-US" sz="2400" dirty="0">
                <a:latin typeface="宋体" panose="02010600030101010101" pitchFamily="2" charset="-122"/>
              </a:rPr>
              <a:t>向后传导</a:t>
            </a:r>
            <a:r>
              <a:rPr lang="zh-CN" altLang="en-US" sz="2400" dirty="0" smtClean="0">
                <a:latin typeface="宋体" panose="02010600030101010101" pitchFamily="2" charset="-122"/>
              </a:rPr>
              <a:t>算法（接上页未完代码）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514350" indent="-514350">
              <a:buFont typeface="+mj-ea"/>
              <a:buAutoNum type="ea1JpnChsDbPeriod"/>
            </a:pP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188358"/>
            <a:ext cx="7797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2080061" y="2533474"/>
            <a:ext cx="80318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股票日收益率预测</a:t>
            </a: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4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</a:t>
            </a:r>
            <a:endParaRPr lang="en-US" altLang="zh-CN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三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  <a:r>
              <a:rPr lang="zh-CN" altLang="en-US" sz="2400" dirty="0" smtClean="0">
                <a:latin typeface="宋体" panose="02010600030101010101" pitchFamily="2" charset="-122"/>
              </a:rPr>
              <a:t>股价预测数据准备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2513" y="1295400"/>
            <a:ext cx="7433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数据来源：</a:t>
            </a:r>
            <a:r>
              <a:rPr lang="en-US" altLang="zh-CN" dirty="0" smtClean="0"/>
              <a:t>CSMAR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选取中国巨石（</a:t>
            </a:r>
            <a:r>
              <a:rPr lang="en-US" altLang="zh-CN" dirty="0" smtClean="0"/>
              <a:t>600176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日到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日五年的，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考虑现金红利再投资的日个股回报率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输入层的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个特征为日个股回报率在时刻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，滞后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期的数据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输出层为日个股回报率在时刻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年的数据随机打乱后，划分为训练集、交叉验证集以及测试集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占比分别为总样本的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三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  <a:r>
              <a:rPr lang="zh-CN" altLang="en-US" sz="2400" dirty="0" smtClean="0">
                <a:latin typeface="宋体" panose="02010600030101010101" pitchFamily="2" charset="-122"/>
              </a:rPr>
              <a:t>股价预测数据准备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2513" y="1295400"/>
            <a:ext cx="140294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461" y="1498600"/>
            <a:ext cx="84963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2080061" y="2533474"/>
            <a:ext cx="80318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2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三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</a:rPr>
              <a:t>实验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062036" y="947738"/>
            <a:ext cx="1853392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优化方法的选择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73162" y="1905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梯度下降法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57" y="2419578"/>
            <a:ext cx="4114286" cy="36571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29350" y="2089666"/>
            <a:ext cx="58833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梯度下降法的优化思想是</a:t>
            </a:r>
            <a:r>
              <a:rPr lang="zh-CN" altLang="en-US" dirty="0" smtClean="0"/>
              <a:t>用当前</a:t>
            </a:r>
            <a:r>
              <a:rPr lang="zh-CN" altLang="en-US" dirty="0"/>
              <a:t>位置负梯度方向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为</a:t>
            </a:r>
            <a:r>
              <a:rPr lang="zh-CN" altLang="en-US" dirty="0"/>
              <a:t>搜索方向，因为该方向为当前位置的最快下降方向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所以</a:t>
            </a:r>
            <a:r>
              <a:rPr lang="zh-CN" altLang="en-US" dirty="0"/>
              <a:t>也被称为是”</a:t>
            </a:r>
            <a:r>
              <a:rPr lang="zh-CN" altLang="en-US" dirty="0" smtClean="0"/>
              <a:t>最速下降法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梯度下降法在接近最优解的区域收敛速度明显变</a:t>
            </a:r>
            <a:r>
              <a:rPr lang="zh-CN" altLang="en-US" dirty="0" smtClean="0"/>
              <a:t>慢，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利用</a:t>
            </a:r>
            <a:r>
              <a:rPr lang="zh-CN" altLang="en-US" dirty="0"/>
              <a:t>梯度下降法求解需要很多次的迭代。</a:t>
            </a:r>
          </a:p>
        </p:txBody>
      </p:sp>
    </p:spTree>
    <p:extLst>
      <p:ext uri="{BB962C8B-B14F-4D97-AF65-F5344CB8AC3E}">
        <p14:creationId xmlns:p14="http://schemas.microsoft.com/office/powerpoint/2010/main" val="24929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3" y="242888"/>
            <a:ext cx="2520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内容</a:t>
            </a:r>
            <a:r>
              <a:rPr lang="zh-CN" altLang="en-US" sz="2400" dirty="0"/>
              <a:t>概览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513" y="766763"/>
            <a:ext cx="93581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400" dirty="0" smtClean="0"/>
              <a:t>神经网络基础知识</a:t>
            </a:r>
            <a:endParaRPr lang="en-US" altLang="zh-CN" sz="2400" dirty="0" smtClean="0"/>
          </a:p>
          <a:p>
            <a:pPr marL="514350" indent="-514350">
              <a:buFont typeface="+mj-ea"/>
              <a:buAutoNum type="ea1JpnChsDbPeriod"/>
            </a:pPr>
            <a:endParaRPr lang="en-US" altLang="zh-CN" sz="24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 smtClean="0"/>
              <a:t>神经网络向后传导算法（</a:t>
            </a:r>
            <a:r>
              <a:rPr lang="en-US" altLang="zh-CN" sz="2400" dirty="0" smtClean="0"/>
              <a:t>back propagation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514350" indent="-514350">
              <a:buFont typeface="+mj-ea"/>
              <a:buAutoNum type="ea1JpnChsDbPeriod"/>
            </a:pPr>
            <a:endParaRPr lang="en-US" altLang="zh-CN" sz="24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/>
              <a:t>股票日收益率预测数据准备</a:t>
            </a:r>
          </a:p>
          <a:p>
            <a:endParaRPr lang="en-US" altLang="zh-CN" sz="2400" dirty="0"/>
          </a:p>
          <a:p>
            <a:r>
              <a:rPr lang="zh-CN" altLang="en-US" sz="2400" dirty="0"/>
              <a:t>四</a:t>
            </a:r>
            <a:r>
              <a:rPr lang="en-US" altLang="zh-CN" sz="2400" dirty="0" smtClean="0"/>
              <a:t>.    </a:t>
            </a:r>
            <a:r>
              <a:rPr lang="zh-CN" altLang="en-US" sz="2400" dirty="0" smtClean="0"/>
              <a:t>实验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74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三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</a:rPr>
              <a:t>实验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062036" y="947738"/>
            <a:ext cx="1853392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优化方法的选择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73162" y="19050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牛顿法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62600" y="2083832"/>
            <a:ext cx="6474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牛顿</a:t>
            </a:r>
            <a:r>
              <a:rPr lang="zh-CN" altLang="en-US" dirty="0" smtClean="0"/>
              <a:t>法将最优化问题</a:t>
            </a:r>
            <a:r>
              <a:rPr lang="zh-CN" altLang="en-US" dirty="0"/>
              <a:t>转化为求 </a:t>
            </a:r>
            <a:r>
              <a:rPr lang="en-US" altLang="zh-CN" dirty="0"/>
              <a:t>f‘(x) = 0 </a:t>
            </a:r>
            <a:r>
              <a:rPr lang="zh-CN" altLang="en-US" dirty="0"/>
              <a:t>这个方程</a:t>
            </a:r>
            <a:r>
              <a:rPr lang="zh-CN" altLang="en-US" dirty="0" smtClean="0"/>
              <a:t>的根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牛顿法是二阶收敛，梯度下降是一阶收敛，所以牛顿</a:t>
            </a:r>
            <a:r>
              <a:rPr lang="zh-CN" altLang="en-US" dirty="0" smtClean="0"/>
              <a:t>法更快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牛顿法是一种迭代算法，每一步都需要求解</a:t>
            </a:r>
            <a:r>
              <a:rPr lang="zh-CN" altLang="en-US" dirty="0" smtClean="0"/>
              <a:t>目标函数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的</a:t>
            </a:r>
            <a:r>
              <a:rPr lang="en-US" altLang="zh-CN" dirty="0"/>
              <a:t>Hessian</a:t>
            </a:r>
            <a:r>
              <a:rPr lang="zh-CN" altLang="en-US" dirty="0"/>
              <a:t>矩阵的逆矩阵，计算比较复杂。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8" y="2667337"/>
            <a:ext cx="3504762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三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</a:rPr>
              <a:t>实验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062036" y="947738"/>
            <a:ext cx="1853392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优化方法的选择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2036" y="174180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拟牛顿法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94130" y="766763"/>
            <a:ext cx="5097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拟牛顿法的本质思想是改善牛顿法每次需要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解</a:t>
            </a:r>
            <a:r>
              <a:rPr lang="zh-CN" altLang="en-US" dirty="0"/>
              <a:t>复杂的</a:t>
            </a:r>
            <a:r>
              <a:rPr lang="en-US" altLang="zh-CN" dirty="0"/>
              <a:t>Hessian</a:t>
            </a:r>
            <a:r>
              <a:rPr lang="zh-CN" altLang="en-US" dirty="0"/>
              <a:t>矩阵的逆矩阵的</a:t>
            </a:r>
            <a:r>
              <a:rPr lang="zh-CN" altLang="en-US" dirty="0" smtClean="0"/>
              <a:t>缺陷</a:t>
            </a:r>
            <a:r>
              <a:rPr lang="zh-CN" altLang="en-US" dirty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它使用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正定矩阵</a:t>
            </a:r>
            <a:r>
              <a:rPr lang="zh-CN" altLang="en-US" dirty="0"/>
              <a:t>来近似</a:t>
            </a:r>
            <a:r>
              <a:rPr lang="en-US" altLang="zh-CN" dirty="0"/>
              <a:t>Hessian</a:t>
            </a:r>
            <a:r>
              <a:rPr lang="zh-CN" altLang="en-US" dirty="0"/>
              <a:t>矩阵的逆，从而简化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运算</a:t>
            </a:r>
            <a:r>
              <a:rPr lang="zh-CN" altLang="en-US" dirty="0"/>
              <a:t>的复杂度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拟牛顿法和最速下降法一样只要求每一步</a:t>
            </a:r>
            <a:r>
              <a:rPr lang="zh-CN" altLang="en-US" dirty="0" smtClean="0"/>
              <a:t>迭代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时</a:t>
            </a:r>
            <a:r>
              <a:rPr lang="zh-CN" altLang="en-US" dirty="0"/>
              <a:t>知道目标函数的</a:t>
            </a:r>
            <a:r>
              <a:rPr lang="zh-CN" altLang="en-US" dirty="0" smtClean="0"/>
              <a:t>梯度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优化软件中包含了大量的拟牛顿算法用来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无</a:t>
            </a:r>
            <a:r>
              <a:rPr lang="zh-CN" altLang="en-US" dirty="0"/>
              <a:t>约束，约束，和大规模的优化问题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常用的拟牛顿法有</a:t>
            </a:r>
            <a:r>
              <a:rPr lang="en-US" altLang="zh-CN" dirty="0"/>
              <a:t>DFP</a:t>
            </a:r>
            <a:r>
              <a:rPr lang="zh-CN" altLang="en-US" dirty="0"/>
              <a:t>算法和</a:t>
            </a:r>
            <a:r>
              <a:rPr lang="en-US" altLang="zh-CN" dirty="0"/>
              <a:t>BFGS</a:t>
            </a:r>
            <a:r>
              <a:rPr lang="zh-CN" altLang="en-US" dirty="0"/>
              <a:t>算法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097" y="2086571"/>
            <a:ext cx="6885714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三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</a:rPr>
              <a:t>实验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062036" y="947738"/>
            <a:ext cx="1853392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优化方法的选择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73162" y="190500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41388" y="2426732"/>
            <a:ext cx="111443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共轭梯度法是介于最速下降法与牛顿法之间的一个方法，它仅需利用一阶导数信息</a:t>
            </a:r>
            <a:r>
              <a:rPr lang="zh-CN" altLang="en-US" dirty="0" smtClean="0"/>
              <a:t>，但</a:t>
            </a:r>
            <a:r>
              <a:rPr lang="zh-CN" altLang="en-US" dirty="0"/>
              <a:t>克服了最</a:t>
            </a:r>
            <a:r>
              <a:rPr lang="zh-CN" altLang="en-US" dirty="0" smtClean="0"/>
              <a:t>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下降法</a:t>
            </a:r>
            <a:r>
              <a:rPr lang="zh-CN" altLang="en-US" dirty="0"/>
              <a:t>收敛慢的缺点，又避免了牛顿法需要存储和计算</a:t>
            </a:r>
            <a:r>
              <a:rPr lang="en-US" altLang="zh-CN" dirty="0"/>
              <a:t>Hesse</a:t>
            </a:r>
            <a:r>
              <a:rPr lang="zh-CN" altLang="en-US" dirty="0"/>
              <a:t>矩阵并求逆的</a:t>
            </a:r>
            <a:r>
              <a:rPr lang="zh-CN" altLang="en-US" dirty="0" smtClean="0"/>
              <a:t>缺点。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共轭梯度法</a:t>
            </a:r>
            <a:r>
              <a:rPr lang="zh-CN" altLang="en-US" dirty="0"/>
              <a:t>不仅是解决大型线性方程组最有用的方法之一，也是解大型非线性最优化最有效的算法之一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/>
              <a:t>在各种优化算法中，共轭梯度法是非常重要的一种。其优点是所需存储量小，具有步收敛性，稳定性高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而且</a:t>
            </a:r>
            <a:r>
              <a:rPr lang="zh-CN" altLang="en-US" dirty="0"/>
              <a:t>不需要任何外来参数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本文选择共轭梯度法进行代价函数的优化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996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三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</a:rPr>
              <a:t>实验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867782" y="1333500"/>
            <a:ext cx="101681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smtClean="0"/>
              <a:t>bias-variance tradeoff</a:t>
            </a:r>
            <a:r>
              <a:rPr lang="zh-CN" altLang="en-US" dirty="0" smtClean="0"/>
              <a:t>是神经网络非常重要，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会造成模型拟合不足，而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则会带来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对训练集过度拟合，从而造成测试集代价函数很大的问题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解决方法：通过画出训练集和测试集学习曲线，选择合适的正则化参数</a:t>
            </a:r>
            <a:r>
              <a:rPr lang="en-US" altLang="zh-CN" dirty="0" smtClean="0"/>
              <a:t>lambda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注意：训练集学习曲线的代价函数是在递增的样本上算的，而测试集学习曲线的代价函数始终是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全部测试集样本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688114"/>
            <a:ext cx="11938000" cy="1981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6376" y="43077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学习曲线函数代码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三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</a:rPr>
              <a:t>实验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3" y="1127352"/>
            <a:ext cx="10591800" cy="403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3" y="5677349"/>
            <a:ext cx="10591800" cy="11806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27444" y="80487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学习曲线画图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7443" y="5236984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</a:t>
            </a:r>
            <a:r>
              <a:rPr lang="zh-CN" altLang="en-US" dirty="0" smtClean="0"/>
              <a:t>学习曲线调参后，得到测试集的代价函数结果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7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三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</a:rPr>
              <a:t>实验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8" y="899885"/>
            <a:ext cx="5829300" cy="360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31502" y="442085"/>
            <a:ext cx="5060498" cy="3370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学习曲线有问题：交叉验证集应该是逐渐下降至平缓的过程，但是实验结果前段陡然上升，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      后段又很快就没有变化了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训练集合的学习曲线一直上升没有收敛，说明优化失败。将正则化参数由</a:t>
            </a:r>
            <a:r>
              <a:rPr kumimoji="1" lang="en-US" altLang="zh-CN" dirty="0" smtClean="0"/>
              <a:t>0.1</a:t>
            </a:r>
            <a:r>
              <a:rPr kumimoji="1" lang="zh-CN" altLang="en-US" dirty="0" smtClean="0"/>
              <a:t>设置为</a:t>
            </a:r>
            <a:r>
              <a:rPr kumimoji="1" lang="en-US" altLang="zh-CN" dirty="0" smtClean="0"/>
              <a:t>0.0</a:t>
            </a:r>
            <a:r>
              <a:rPr kumimoji="1" lang="zh-CN" altLang="en-US" dirty="0" smtClean="0"/>
              <a:t>，训练集学习曲线仍不收敛，优化失败。</a:t>
            </a:r>
            <a:endParaRPr kumimoji="1" lang="en-US" altLang="zh-CN" dirty="0" smtClean="0"/>
          </a:p>
        </p:txBody>
      </p:sp>
      <p:pic>
        <p:nvPicPr>
          <p:cNvPr id="10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rcRect t="-67308" b="-67308"/>
          <a:stretch>
            <a:fillRect/>
          </a:stretch>
        </p:blipFill>
        <p:spPr>
          <a:xfrm>
            <a:off x="941388" y="3603809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6231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2080061" y="2533474"/>
            <a:ext cx="80318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3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2080061" y="2533474"/>
            <a:ext cx="803187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</a:t>
            </a: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基础知识</a:t>
            </a:r>
            <a:endParaRPr lang="en-US" altLang="zh-CN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5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+mj-ea"/>
                <a:ea typeface="+mj-ea"/>
              </a:rPr>
              <a:t>神经网络基础知识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43092" y="1117790"/>
            <a:ext cx="5804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神经元：</a:t>
            </a:r>
            <a:endParaRPr lang="en-US" altLang="zh-CN" b="1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神经网络是一种非线性学习算法，神经网络中最基本的成分是神经元（</a:t>
            </a:r>
            <a:r>
              <a:rPr lang="en-US" altLang="zh-CN" dirty="0">
                <a:latin typeface="+mj-ea"/>
                <a:ea typeface="+mj-ea"/>
              </a:rPr>
              <a:t>neuron</a:t>
            </a:r>
            <a:r>
              <a:rPr lang="zh-CN" altLang="en-US" dirty="0">
                <a:latin typeface="+mj-ea"/>
                <a:ea typeface="+mj-ea"/>
              </a:rPr>
              <a:t>），下面给出神经元的基本模型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1" y="2201200"/>
            <a:ext cx="4095750" cy="26384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215" y="2201199"/>
            <a:ext cx="3941045" cy="263842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30188" y="5123638"/>
            <a:ext cx="11405629" cy="1862853"/>
            <a:chOff x="748664" y="5112898"/>
            <a:chExt cx="11405629" cy="1862853"/>
          </a:xfrm>
        </p:grpSpPr>
        <p:sp>
          <p:nvSpPr>
            <p:cNvPr id="9" name="文本框 8"/>
            <p:cNvSpPr txBox="1"/>
            <p:nvPr/>
          </p:nvSpPr>
          <p:spPr>
            <a:xfrm>
              <a:off x="748664" y="5129092"/>
              <a:ext cx="9664066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+mn-ea"/>
                </a:rPr>
                <a:t>              </a:t>
              </a:r>
              <a:r>
                <a:rPr lang="zh-CN" altLang="zh-CN" sz="1600" dirty="0" smtClean="0">
                  <a:latin typeface="+mn-ea"/>
                </a:rPr>
                <a:t>为输入单元，  称为偏置单元（bias unit），  </a:t>
              </a:r>
              <a:r>
                <a:rPr lang="en-US" altLang="zh-CN" sz="1600" dirty="0" smtClean="0">
                  <a:latin typeface="+mn-ea"/>
                </a:rPr>
                <a:t>    </a:t>
              </a:r>
            </a:p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600" dirty="0" smtClean="0">
                <a:latin typeface="+mn-ea"/>
              </a:endParaRPr>
            </a:p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zh-CN" sz="1600" dirty="0" smtClean="0">
                  <a:latin typeface="+mn-ea"/>
                </a:rPr>
                <a:t>  </a:t>
              </a:r>
              <a:r>
                <a:rPr lang="en-US" altLang="zh-CN" sz="1600" dirty="0" smtClean="0">
                  <a:latin typeface="+mn-ea"/>
                </a:rPr>
                <a:t>                  </a:t>
              </a:r>
              <a:r>
                <a:rPr lang="zh-CN" altLang="zh-CN" sz="1600" dirty="0" smtClean="0">
                  <a:latin typeface="+mn-ea"/>
                </a:rPr>
                <a:t>称为连接权重。</a:t>
              </a:r>
              <a:endParaRPr lang="en-US" altLang="zh-CN" sz="1600" dirty="0" smtClean="0">
                <a:latin typeface="+mn-ea"/>
              </a:endParaRPr>
            </a:p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600" dirty="0" smtClean="0">
                <a:latin typeface="+mn-ea"/>
              </a:endParaRPr>
            </a:p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+mn-ea"/>
                </a:rPr>
                <a:t>          </a:t>
              </a:r>
              <a:r>
                <a:rPr lang="zh-CN" altLang="en-US" sz="1600" dirty="0" smtClean="0">
                  <a:latin typeface="+mn-ea"/>
                </a:rPr>
                <a:t>为激励函数，</a:t>
              </a:r>
              <a:r>
                <a:rPr lang="en-US" altLang="zh-CN" sz="1600" dirty="0" smtClean="0">
                  <a:latin typeface="+mn-ea"/>
                </a:rPr>
                <a:t> </a:t>
              </a:r>
              <a:r>
                <a:rPr lang="zh-CN" altLang="en-US" sz="1600" dirty="0" smtClean="0">
                  <a:latin typeface="+mn-ea"/>
                </a:rPr>
                <a:t>令           ，    为激励函数类型，常用的激励函数类型如</a:t>
              </a:r>
              <a:r>
                <a:rPr lang="en-US" altLang="zh-CN" sz="1600" dirty="0" err="1" smtClean="0">
                  <a:latin typeface="+mn-ea"/>
                </a:rPr>
                <a:t>Sigmod</a:t>
              </a:r>
              <a:r>
                <a:rPr lang="zh-CN" altLang="en-US" sz="1600" dirty="0" smtClean="0">
                  <a:latin typeface="+mn-ea"/>
                </a:rPr>
                <a:t>，则</a:t>
              </a:r>
              <a:r>
                <a:rPr lang="en-US" altLang="zh-CN" sz="1600" dirty="0" smtClean="0">
                  <a:latin typeface="+mn-ea"/>
                </a:rPr>
                <a:t> </a:t>
              </a:r>
              <a:endParaRPr lang="en-US" altLang="zh-CN" sz="1600" dirty="0">
                <a:latin typeface="+mn-ea"/>
              </a:endParaRPr>
            </a:p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zh-CN" altLang="zh-CN" sz="1600" dirty="0" smtClean="0">
                <a:latin typeface="+mn-ea"/>
              </a:endParaRPr>
            </a:p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1302043" y="5114684"/>
                  <a:ext cx="12697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043" y="5114684"/>
                  <a:ext cx="126970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3530600" y="511289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600" y="5112898"/>
                  <a:ext cx="46609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6547103" y="5112898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103" y="5112898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302043" y="5559979"/>
                  <a:ext cx="15868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043" y="5559979"/>
                  <a:ext cx="15868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0063143" y="5945451"/>
                  <a:ext cx="2091150" cy="645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3143" y="5945451"/>
                  <a:ext cx="2091150" cy="6459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1330129" y="6113977"/>
                  <a:ext cx="8100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129" y="6113977"/>
                  <a:ext cx="81009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21667" r="-63158" b="-18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3736136" y="6082643"/>
                  <a:ext cx="10454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136" y="6082643"/>
                  <a:ext cx="104541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4787619" y="6082643"/>
                  <a:ext cx="6790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619" y="6082643"/>
                  <a:ext cx="67909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21667" r="-74107" b="-18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78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+mj-ea"/>
                <a:ea typeface="+mj-ea"/>
              </a:rPr>
              <a:t>神经网络基础知识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41388" y="1299411"/>
            <a:ext cx="542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BP</a:t>
            </a:r>
            <a:r>
              <a:rPr lang="zh-CN" altLang="en-US" dirty="0" smtClean="0"/>
              <a:t>网络中传输的函数通常采用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）型函数：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603" y="1622626"/>
            <a:ext cx="2091109" cy="6462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2513" y="2759242"/>
            <a:ext cx="103396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在某些特定的情况下，还可能采用纯线性（</a:t>
            </a:r>
            <a:r>
              <a:rPr lang="en-US" altLang="zh-CN" dirty="0" err="1" smtClean="0"/>
              <a:t>pureline</a:t>
            </a:r>
            <a:r>
              <a:rPr lang="zh-CN" altLang="en-US" dirty="0" smtClean="0"/>
              <a:t>）函数。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BP</a:t>
            </a:r>
            <a:r>
              <a:rPr lang="zh-CN" altLang="en-US" dirty="0"/>
              <a:t>网络的最后一层是</a:t>
            </a:r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r>
              <a:rPr lang="zh-CN" altLang="en-US" dirty="0" smtClean="0"/>
              <a:t>，那么整个网络的输出就限制在一个较小的范围内（</a:t>
            </a:r>
            <a:r>
              <a:rPr lang="en-US" altLang="zh-CN" dirty="0" smtClean="0"/>
              <a:t>0~1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n-US" altLang="zh-CN" dirty="0"/>
              <a:t>BP</a:t>
            </a:r>
            <a:r>
              <a:rPr lang="zh-CN" altLang="en-US" dirty="0"/>
              <a:t>网络的最后一层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Pureline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那么整个网络的输出可以取任意值。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+mj-ea"/>
                <a:ea typeface="+mj-ea"/>
              </a:rPr>
              <a:t>神经网络基础知识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43092" y="1117790"/>
            <a:ext cx="580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神经网络基本模型（向前传导）：</a:t>
            </a:r>
            <a:endParaRPr lang="en-US" altLang="zh-CN" b="1" dirty="0" smtClean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949" y="947738"/>
            <a:ext cx="5110163" cy="27729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3092" y="2501367"/>
            <a:ext cx="5223318" cy="276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layer1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输入层，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layer2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称为隐藏层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神经网络可能不止一个隐藏层，只是本例中只有一个，其实只要位于隐输入层和输出层之间的都称为隐藏层），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layer3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称为输出层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    称为第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层的第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个激励，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矩阵表示第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层到第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j+1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层的权重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13805"/>
              </p:ext>
            </p:extLst>
          </p:nvPr>
        </p:nvGraphicFramePr>
        <p:xfrm>
          <a:off x="2538826" y="4284165"/>
          <a:ext cx="415925" cy="395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5" imgW="253800" imgH="241200" progId="Equation.DSMT4">
                  <p:embed/>
                </p:oleObj>
              </mc:Choice>
              <mc:Fallback>
                <p:oleObj name="Equation" r:id="rId5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8826" y="4284165"/>
                        <a:ext cx="415925" cy="395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887577"/>
              </p:ext>
            </p:extLst>
          </p:nvPr>
        </p:nvGraphicFramePr>
        <p:xfrm>
          <a:off x="516733" y="4924387"/>
          <a:ext cx="424655" cy="33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7" imgW="253800" imgH="203040" progId="Equation.DSMT4">
                  <p:embed/>
                </p:oleObj>
              </mc:Choice>
              <mc:Fallback>
                <p:oleObj name="Equation" r:id="rId7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733" y="4924387"/>
                        <a:ext cx="424655" cy="339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3987" y="4071722"/>
            <a:ext cx="5640085" cy="22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+mj-ea"/>
                <a:ea typeface="+mj-ea"/>
              </a:rPr>
              <a:t>神经网络基础知识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3092" y="1117790"/>
            <a:ext cx="580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Example</a:t>
            </a:r>
            <a:r>
              <a:rPr lang="zh-CN" altLang="en-US" b="1" dirty="0" smtClean="0">
                <a:latin typeface="+mj-ea"/>
                <a:ea typeface="+mj-ea"/>
              </a:rPr>
              <a:t>：神经网络实现</a:t>
            </a:r>
            <a:r>
              <a:rPr lang="en-US" altLang="zh-CN" b="1" dirty="0" smtClean="0">
                <a:latin typeface="+mj-ea"/>
                <a:ea typeface="+mj-ea"/>
              </a:rPr>
              <a:t>---</a:t>
            </a:r>
            <a:r>
              <a:rPr lang="zh-CN" altLang="en-US" b="1" dirty="0" smtClean="0">
                <a:latin typeface="+mj-ea"/>
                <a:ea typeface="+mj-ea"/>
              </a:rPr>
              <a:t>“与”功能：</a:t>
            </a:r>
            <a:endParaRPr lang="en-US" altLang="zh-CN" b="1" dirty="0" smtClean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92" y="1764121"/>
            <a:ext cx="3762375" cy="28529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103" y="1885659"/>
            <a:ext cx="3171825" cy="2609850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460988"/>
              </p:ext>
            </p:extLst>
          </p:nvPr>
        </p:nvGraphicFramePr>
        <p:xfrm>
          <a:off x="230188" y="4967719"/>
          <a:ext cx="4512131" cy="48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6" imgW="2145960" imgH="228600" progId="Equation.DSMT4">
                  <p:embed/>
                </p:oleObj>
              </mc:Choice>
              <mc:Fallback>
                <p:oleObj name="Equation" r:id="rId6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188" y="4967719"/>
                        <a:ext cx="4512131" cy="480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9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711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1052513" y="147638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1173162" y="242888"/>
            <a:ext cx="5373941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+mj-ea"/>
                <a:ea typeface="+mj-ea"/>
              </a:rPr>
              <a:t>神经网络基础知识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173162" y="1245956"/>
            <a:ext cx="77693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+mj-ea"/>
                <a:ea typeface="+mj-ea"/>
              </a:rPr>
              <a:t>本文网型设置：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输入层</a:t>
            </a:r>
            <a:r>
              <a:rPr lang="zh-CN" altLang="zh-CN" dirty="0">
                <a:latin typeface="+mj-ea"/>
                <a:ea typeface="+mj-ea"/>
              </a:rPr>
              <a:t>9</a:t>
            </a:r>
            <a:r>
              <a:rPr lang="zh-CN" altLang="en-US" dirty="0" smtClean="0">
                <a:latin typeface="+mj-ea"/>
                <a:ea typeface="+mj-ea"/>
              </a:rPr>
              <a:t>个神经元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隐藏层</a:t>
            </a:r>
            <a:r>
              <a:rPr lang="en-US" altLang="zh-CN" dirty="0" smtClean="0">
                <a:latin typeface="+mj-ea"/>
                <a:ea typeface="+mj-ea"/>
              </a:rPr>
              <a:t>5</a:t>
            </a:r>
            <a:r>
              <a:rPr lang="zh-CN" altLang="en-US" dirty="0" smtClean="0">
                <a:latin typeface="+mj-ea"/>
                <a:ea typeface="+mj-ea"/>
              </a:rPr>
              <a:t>个神经元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输出层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个神经元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本文隐藏层激励函数选取</a:t>
            </a:r>
            <a:r>
              <a:rPr lang="en-US" altLang="zh-CN" dirty="0">
                <a:latin typeface="+mj-ea"/>
                <a:ea typeface="+mj-ea"/>
              </a:rPr>
              <a:t>Sigmoid</a:t>
            </a:r>
            <a:r>
              <a:rPr lang="zh-CN" altLang="en-US" dirty="0">
                <a:latin typeface="+mj-ea"/>
                <a:ea typeface="+mj-ea"/>
              </a:rPr>
              <a:t>函数，输出层激励函数选取线性函数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b="1" dirty="0" smtClean="0">
              <a:latin typeface="+mj-ea"/>
              <a:ea typeface="+mj-ea"/>
            </a:endParaRPr>
          </a:p>
          <a:p>
            <a:endParaRPr lang="en-US" altLang="zh-CN" b="1" dirty="0" smtClean="0">
              <a:latin typeface="+mj-ea"/>
              <a:ea typeface="+mj-ea"/>
            </a:endParaRPr>
          </a:p>
          <a:p>
            <a:endParaRPr lang="en-US" altLang="zh-CN" b="1" dirty="0" smtClean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5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2080061" y="2533474"/>
            <a:ext cx="80318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</a:t>
            </a: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向后传导</a:t>
            </a:r>
            <a:r>
              <a:rPr lang="zh-CN" altLang="en-US" sz="4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6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1160</Words>
  <Application>Microsoft Office PowerPoint</Application>
  <PresentationFormat>宽屏</PresentationFormat>
  <Paragraphs>124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jianping</dc:creator>
  <cp:lastModifiedBy>Microsoft</cp:lastModifiedBy>
  <cp:revision>100</cp:revision>
  <dcterms:created xsi:type="dcterms:W3CDTF">2016-11-11T06:49:05Z</dcterms:created>
  <dcterms:modified xsi:type="dcterms:W3CDTF">2017-02-15T12:33:13Z</dcterms:modified>
</cp:coreProperties>
</file>