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9"/>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0369F-6DCE-4B9B-89A4-5B89BAE58BD4}" type="datetimeFigureOut">
              <a:rPr lang="en-NZ" smtClean="0"/>
              <a:t>19/06/2017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59E21-7D4F-4ED0-A866-FD7FC2F9AE52}" type="slidenum">
              <a:rPr lang="en-NZ" smtClean="0"/>
              <a:t>‹#›</a:t>
            </a:fld>
            <a:endParaRPr lang="en-NZ"/>
          </a:p>
        </p:txBody>
      </p:sp>
    </p:spTree>
    <p:extLst>
      <p:ext uri="{BB962C8B-B14F-4D97-AF65-F5344CB8AC3E}">
        <p14:creationId xmlns:p14="http://schemas.microsoft.com/office/powerpoint/2010/main" val="258301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FCA61-F728-4DBD-BDC6-2BFE9CCFD12C}" type="datetime1">
              <a:rPr lang="en-NZ" smtClean="0"/>
              <a:t>19/06/2017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a:xfrm>
            <a:off x="9255346" y="2750337"/>
            <a:ext cx="1171888" cy="1356442"/>
          </a:xfrm>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325062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3A6782-9766-4235-AFF5-567BD9EFBA9E}"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11309"/>
            <a:ext cx="1154151" cy="1090789"/>
          </a:xfrm>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23757555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EEF001-178D-44CE-8092-A325FFD1885C}"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11615"/>
            <a:ext cx="1154151" cy="1090789"/>
          </a:xfrm>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234997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A5DB62-13EE-4BF6-B4A8-9CC20EACC7AD}"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09925"/>
            <a:ext cx="1154151" cy="1090789"/>
          </a:xfrm>
        </p:spPr>
        <p:txBody>
          <a:bodyPr/>
          <a:lstStyle/>
          <a:p>
            <a:fld id="{D3407554-2063-4B1A-A37C-5E12778A80DB}" type="slidenum">
              <a:rPr lang="en-NZ" smtClean="0"/>
              <a:t>‹#›</a:t>
            </a:fld>
            <a:endParaRPr lang="en-NZ"/>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9690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9CC5B-A0F6-4286-AA08-F6F4E80CCE17}"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10729455" y="4709925"/>
            <a:ext cx="1154151" cy="1090789"/>
          </a:xfrm>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16576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83A6782-9766-4235-AFF5-567BD9EFBA9E}" type="datetime1">
              <a:rPr lang="en-NZ" smtClean="0"/>
              <a:t>19/06/2017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7862353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83A6782-9766-4235-AFF5-567BD9EFBA9E}" type="datetime1">
              <a:rPr lang="en-NZ" smtClean="0"/>
              <a:t>19/06/2017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29694930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9175E-3996-43DD-9BF4-0390DA20F864}" type="datetime1">
              <a:rPr lang="en-NZ" smtClean="0"/>
              <a:t>19/06/2017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10183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5FC8407-56F5-43A1-831E-4863DD7B728A}" type="datetime1">
              <a:rPr lang="en-NZ" smtClean="0"/>
              <a:t>19/06/2017</a:t>
            </a:fld>
            <a:endParaRPr lang="en-NZ"/>
          </a:p>
        </p:txBody>
      </p:sp>
      <p:sp>
        <p:nvSpPr>
          <p:cNvPr id="5" name="Footer Placeholder 4"/>
          <p:cNvSpPr>
            <a:spLocks noGrp="1"/>
          </p:cNvSpPr>
          <p:nvPr>
            <p:ph type="ftr" sz="quarter" idx="11"/>
          </p:nvPr>
        </p:nvSpPr>
        <p:spPr>
          <a:xfrm>
            <a:off x="680321" y="5936188"/>
            <a:ext cx="6126805" cy="365125"/>
          </a:xfrm>
        </p:spPr>
        <p:txBody>
          <a:bodyPr/>
          <a:lstStyle/>
          <a:p>
            <a:endParaRPr lang="en-NZ"/>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3407554-2063-4B1A-A37C-5E12778A80DB}" type="slidenum">
              <a:rPr lang="en-NZ" smtClean="0"/>
              <a:t>‹#›</a:t>
            </a:fld>
            <a:endParaRPr lang="en-NZ"/>
          </a:p>
        </p:txBody>
      </p:sp>
    </p:spTree>
    <p:extLst>
      <p:ext uri="{BB962C8B-B14F-4D97-AF65-F5344CB8AC3E}">
        <p14:creationId xmlns:p14="http://schemas.microsoft.com/office/powerpoint/2010/main" val="310677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3A29FE-02C5-48B1-90EE-A2946AA3B563}" type="datetime1">
              <a:rPr lang="en-NZ" smtClean="0"/>
              <a:t>19/06/2017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183253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9BCCC1-06EC-4389-BF9B-03E3FCC342AD}" type="datetime1">
              <a:rPr lang="en-NZ" smtClean="0"/>
              <a:t>19/06/2017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a:xfrm>
            <a:off x="10729455" y="2869895"/>
            <a:ext cx="1154151" cy="1090789"/>
          </a:xfrm>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48839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5A210-7626-46C3-99AA-821A37995623}"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279365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269FF-F059-46D4-96D0-1786F1CDB277}" type="datetime1">
              <a:rPr lang="en-NZ" smtClean="0"/>
              <a:t>19/06/2017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26896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92FDC-974E-414F-B8BD-E02B74CC4FDC}" type="datetime1">
              <a:rPr lang="en-NZ" smtClean="0"/>
              <a:t>19/06/2017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378749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C4262B9-0741-405E-8149-71696A4B6749}" type="datetime1">
              <a:rPr lang="en-NZ" smtClean="0"/>
              <a:t>19/06/2017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49914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D4158E-2507-4FB4-8837-78D973E010EB}"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297110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E2D077-1540-44F4-B079-15CB8F7235AB}" type="datetime1">
              <a:rPr lang="en-NZ" smtClean="0"/>
              <a:t>19/06/2017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3407554-2063-4B1A-A37C-5E12778A80DB}" type="slidenum">
              <a:rPr lang="en-NZ" smtClean="0"/>
              <a:t>‹#›</a:t>
            </a:fld>
            <a:endParaRPr lang="en-NZ"/>
          </a:p>
        </p:txBody>
      </p:sp>
    </p:spTree>
    <p:extLst>
      <p:ext uri="{BB962C8B-B14F-4D97-AF65-F5344CB8AC3E}">
        <p14:creationId xmlns:p14="http://schemas.microsoft.com/office/powerpoint/2010/main" val="405401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3A6782-9766-4235-AFF5-567BD9EFBA9E}" type="datetime1">
              <a:rPr lang="en-NZ" smtClean="0"/>
              <a:t>19/06/2017</a:t>
            </a:fld>
            <a:endParaRPr lang="en-NZ"/>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3407554-2063-4B1A-A37C-5E12778A80DB}" type="slidenum">
              <a:rPr lang="en-NZ" smtClean="0"/>
              <a:t>‹#›</a:t>
            </a:fld>
            <a:endParaRPr lang="en-NZ"/>
          </a:p>
        </p:txBody>
      </p:sp>
    </p:spTree>
    <p:extLst>
      <p:ext uri="{BB962C8B-B14F-4D97-AF65-F5344CB8AC3E}">
        <p14:creationId xmlns:p14="http://schemas.microsoft.com/office/powerpoint/2010/main" val="284963340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48A3-E528-495D-80C0-5FD57DC19093}"/>
              </a:ext>
            </a:extLst>
          </p:cNvPr>
          <p:cNvSpPr>
            <a:spLocks noGrp="1"/>
          </p:cNvSpPr>
          <p:nvPr>
            <p:ph type="ctrTitle"/>
          </p:nvPr>
        </p:nvSpPr>
        <p:spPr/>
        <p:txBody>
          <a:bodyPr>
            <a:normAutofit fontScale="90000"/>
          </a:bodyPr>
          <a:lstStyle/>
          <a:p>
            <a:r>
              <a:rPr lang="en-AU" dirty="0"/>
              <a:t>IT8401 Research in IT  </a:t>
            </a:r>
            <a:br>
              <a:rPr lang="en-NZ" dirty="0"/>
            </a:br>
            <a:r>
              <a:rPr lang="en-AU" dirty="0"/>
              <a:t>Assignment 1</a:t>
            </a:r>
            <a:br>
              <a:rPr lang="en-NZ" dirty="0"/>
            </a:br>
            <a:endParaRPr lang="en-NZ" dirty="0"/>
          </a:p>
        </p:txBody>
      </p:sp>
      <p:sp>
        <p:nvSpPr>
          <p:cNvPr id="3" name="Subtitle 2">
            <a:extLst>
              <a:ext uri="{FF2B5EF4-FFF2-40B4-BE49-F238E27FC236}">
                <a16:creationId xmlns:a16="http://schemas.microsoft.com/office/drawing/2014/main" id="{5568CBC1-412F-4901-98C3-EB328FD67004}"/>
              </a:ext>
            </a:extLst>
          </p:cNvPr>
          <p:cNvSpPr>
            <a:spLocks noGrp="1"/>
          </p:cNvSpPr>
          <p:nvPr>
            <p:ph type="subTitle" idx="1"/>
          </p:nvPr>
        </p:nvSpPr>
        <p:spPr/>
        <p:txBody>
          <a:bodyPr/>
          <a:lstStyle/>
          <a:p>
            <a:r>
              <a:rPr lang="en-AU" dirty="0"/>
              <a:t>Literature Review </a:t>
            </a:r>
            <a:r>
              <a:rPr lang="en-AU" b="1" dirty="0"/>
              <a:t>Presentation </a:t>
            </a:r>
            <a:endParaRPr lang="en-NZ" dirty="0"/>
          </a:p>
        </p:txBody>
      </p:sp>
      <p:sp>
        <p:nvSpPr>
          <p:cNvPr id="4" name="Slide Number Placeholder 3">
            <a:extLst>
              <a:ext uri="{FF2B5EF4-FFF2-40B4-BE49-F238E27FC236}">
                <a16:creationId xmlns:a16="http://schemas.microsoft.com/office/drawing/2014/main" id="{9AEF4537-BB37-420A-8202-DC5AA89723DF}"/>
              </a:ext>
            </a:extLst>
          </p:cNvPr>
          <p:cNvSpPr>
            <a:spLocks noGrp="1"/>
          </p:cNvSpPr>
          <p:nvPr>
            <p:ph type="sldNum" sz="quarter" idx="12"/>
          </p:nvPr>
        </p:nvSpPr>
        <p:spPr/>
        <p:txBody>
          <a:bodyPr/>
          <a:lstStyle/>
          <a:p>
            <a:fld id="{D3407554-2063-4B1A-A37C-5E12778A80DB}" type="slidenum">
              <a:rPr lang="en-NZ" smtClean="0"/>
              <a:t>1</a:t>
            </a:fld>
            <a:endParaRPr lang="en-NZ" dirty="0"/>
          </a:p>
        </p:txBody>
      </p:sp>
    </p:spTree>
    <p:extLst>
      <p:ext uri="{BB962C8B-B14F-4D97-AF65-F5344CB8AC3E}">
        <p14:creationId xmlns:p14="http://schemas.microsoft.com/office/powerpoint/2010/main" val="96611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2195-8902-4D59-8A8D-C650B868D683}"/>
              </a:ext>
            </a:extLst>
          </p:cNvPr>
          <p:cNvSpPr>
            <a:spLocks noGrp="1"/>
          </p:cNvSpPr>
          <p:nvPr>
            <p:ph type="title"/>
          </p:nvPr>
        </p:nvSpPr>
        <p:spPr/>
        <p:txBody>
          <a:bodyPr>
            <a:normAutofit fontScale="90000"/>
          </a:bodyPr>
          <a:lstStyle/>
          <a:p>
            <a:r>
              <a:rPr lang="en-NZ" dirty="0"/>
              <a:t>Docker: Lightweight Linux Containers for Consistent Development and Deployment (</a:t>
            </a:r>
            <a:r>
              <a:rPr lang="en-NZ" dirty="0" err="1"/>
              <a:t>cont</a:t>
            </a:r>
            <a:r>
              <a:rPr lang="en-NZ" dirty="0"/>
              <a:t>)</a:t>
            </a:r>
          </a:p>
        </p:txBody>
      </p:sp>
      <p:sp>
        <p:nvSpPr>
          <p:cNvPr id="3" name="Content Placeholder 2">
            <a:extLst>
              <a:ext uri="{FF2B5EF4-FFF2-40B4-BE49-F238E27FC236}">
                <a16:creationId xmlns:a16="http://schemas.microsoft.com/office/drawing/2014/main" id="{D721844B-C424-43E3-A71D-ADDA1AFA1B0A}"/>
              </a:ext>
            </a:extLst>
          </p:cNvPr>
          <p:cNvSpPr>
            <a:spLocks noGrp="1"/>
          </p:cNvSpPr>
          <p:nvPr>
            <p:ph idx="1"/>
          </p:nvPr>
        </p:nvSpPr>
        <p:spPr/>
        <p:txBody>
          <a:bodyPr/>
          <a:lstStyle/>
          <a:p>
            <a:r>
              <a:rPr lang="en-NZ" dirty="0"/>
              <a:t>Pros and Cons</a:t>
            </a:r>
            <a:br>
              <a:rPr lang="en-NZ" dirty="0"/>
            </a:br>
            <a:br>
              <a:rPr lang="en-NZ" dirty="0"/>
            </a:br>
            <a:r>
              <a:rPr lang="en-NZ" dirty="0"/>
              <a:t>Dirk Merkel point out clearly the point of using Docker to avoid “dependency hell” cause by too many instances run in the same environment. </a:t>
            </a:r>
          </a:p>
          <a:p>
            <a:r>
              <a:rPr lang="en-NZ" dirty="0"/>
              <a:t>However, author using Google trend, this is not good source for referencing, as well as Dirk Merkel depth dive in technique terms make the research look like a tutorial.</a:t>
            </a:r>
            <a:br>
              <a:rPr lang="en-NZ" dirty="0"/>
            </a:br>
            <a:endParaRPr lang="en-NZ" dirty="0"/>
          </a:p>
        </p:txBody>
      </p:sp>
      <p:sp>
        <p:nvSpPr>
          <p:cNvPr id="4" name="Slide Number Placeholder 3">
            <a:extLst>
              <a:ext uri="{FF2B5EF4-FFF2-40B4-BE49-F238E27FC236}">
                <a16:creationId xmlns:a16="http://schemas.microsoft.com/office/drawing/2014/main" id="{B8470175-4D72-4B22-8DBB-03909399FBFB}"/>
              </a:ext>
            </a:extLst>
          </p:cNvPr>
          <p:cNvSpPr>
            <a:spLocks noGrp="1"/>
          </p:cNvSpPr>
          <p:nvPr>
            <p:ph type="sldNum" sz="quarter" idx="12"/>
          </p:nvPr>
        </p:nvSpPr>
        <p:spPr/>
        <p:txBody>
          <a:bodyPr/>
          <a:lstStyle/>
          <a:p>
            <a:fld id="{D3407554-2063-4B1A-A37C-5E12778A80DB}" type="slidenum">
              <a:rPr lang="en-NZ" smtClean="0"/>
              <a:t>10</a:t>
            </a:fld>
            <a:endParaRPr lang="en-NZ"/>
          </a:p>
        </p:txBody>
      </p:sp>
    </p:spTree>
    <p:extLst>
      <p:ext uri="{BB962C8B-B14F-4D97-AF65-F5344CB8AC3E}">
        <p14:creationId xmlns:p14="http://schemas.microsoft.com/office/powerpoint/2010/main" val="356405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D10D-0BBE-4C2A-8018-4A2111C70F6D}"/>
              </a:ext>
            </a:extLst>
          </p:cNvPr>
          <p:cNvSpPr>
            <a:spLocks noGrp="1"/>
          </p:cNvSpPr>
          <p:nvPr>
            <p:ph type="title"/>
          </p:nvPr>
        </p:nvSpPr>
        <p:spPr/>
        <p:txBody>
          <a:bodyPr/>
          <a:lstStyle/>
          <a:p>
            <a:r>
              <a:rPr lang="en-NZ" dirty="0"/>
              <a:t>Performance Comparison of PHP-ASP Web Applications via Database Queries</a:t>
            </a:r>
          </a:p>
        </p:txBody>
      </p:sp>
      <p:sp>
        <p:nvSpPr>
          <p:cNvPr id="3" name="Content Placeholder 2">
            <a:extLst>
              <a:ext uri="{FF2B5EF4-FFF2-40B4-BE49-F238E27FC236}">
                <a16:creationId xmlns:a16="http://schemas.microsoft.com/office/drawing/2014/main" id="{F7405986-2BEE-4633-BA79-19EB327FE9AC}"/>
              </a:ext>
            </a:extLst>
          </p:cNvPr>
          <p:cNvSpPr>
            <a:spLocks noGrp="1"/>
          </p:cNvSpPr>
          <p:nvPr>
            <p:ph idx="1"/>
          </p:nvPr>
        </p:nvSpPr>
        <p:spPr/>
        <p:txBody>
          <a:bodyPr/>
          <a:lstStyle/>
          <a:p>
            <a:r>
              <a:rPr lang="en-NZ" dirty="0"/>
              <a:t>This is a experimental to compare two widely use in web development nowadays.</a:t>
            </a:r>
          </a:p>
          <a:p>
            <a:endParaRPr lang="en-NZ" dirty="0"/>
          </a:p>
          <a:p>
            <a:r>
              <a:rPr lang="en-NZ" dirty="0"/>
              <a:t>By using </a:t>
            </a:r>
            <a:r>
              <a:rPr lang="en-NZ" b="1" i="1" dirty="0"/>
              <a:t>Concurrent Triangulation Design, </a:t>
            </a:r>
            <a:r>
              <a:rPr lang="en-NZ" dirty="0"/>
              <a:t>authors used a PC had an Intel i5 Processor, 8 GB of RAM and webservers and database servers were installed to run the test.</a:t>
            </a:r>
          </a:p>
          <a:p>
            <a:endParaRPr lang="en-NZ" dirty="0"/>
          </a:p>
          <a:p>
            <a:r>
              <a:rPr lang="en-NZ" dirty="0"/>
              <a:t>Overall, MySQL beat MSSQL</a:t>
            </a:r>
          </a:p>
        </p:txBody>
      </p:sp>
      <p:sp>
        <p:nvSpPr>
          <p:cNvPr id="4" name="Slide Number Placeholder 3">
            <a:extLst>
              <a:ext uri="{FF2B5EF4-FFF2-40B4-BE49-F238E27FC236}">
                <a16:creationId xmlns:a16="http://schemas.microsoft.com/office/drawing/2014/main" id="{42AA70B4-4E79-440E-BD49-3061DDA2E4EB}"/>
              </a:ext>
            </a:extLst>
          </p:cNvPr>
          <p:cNvSpPr>
            <a:spLocks noGrp="1"/>
          </p:cNvSpPr>
          <p:nvPr>
            <p:ph type="sldNum" sz="quarter" idx="12"/>
          </p:nvPr>
        </p:nvSpPr>
        <p:spPr/>
        <p:txBody>
          <a:bodyPr/>
          <a:lstStyle/>
          <a:p>
            <a:fld id="{D3407554-2063-4B1A-A37C-5E12778A80DB}" type="slidenum">
              <a:rPr lang="en-NZ" smtClean="0"/>
              <a:t>11</a:t>
            </a:fld>
            <a:endParaRPr lang="en-NZ"/>
          </a:p>
        </p:txBody>
      </p:sp>
    </p:spTree>
    <p:extLst>
      <p:ext uri="{BB962C8B-B14F-4D97-AF65-F5344CB8AC3E}">
        <p14:creationId xmlns:p14="http://schemas.microsoft.com/office/powerpoint/2010/main" val="178998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D10D-0BBE-4C2A-8018-4A2111C70F6D}"/>
              </a:ext>
            </a:extLst>
          </p:cNvPr>
          <p:cNvSpPr>
            <a:spLocks noGrp="1"/>
          </p:cNvSpPr>
          <p:nvPr>
            <p:ph type="title"/>
          </p:nvPr>
        </p:nvSpPr>
        <p:spPr/>
        <p:txBody>
          <a:bodyPr/>
          <a:lstStyle/>
          <a:p>
            <a:r>
              <a:rPr lang="en-NZ" dirty="0"/>
              <a:t>Performance Comparison of PHP-ASP Web Applications via Database Queries (</a:t>
            </a:r>
            <a:r>
              <a:rPr lang="en-NZ" dirty="0" err="1"/>
              <a:t>cont</a:t>
            </a:r>
            <a:r>
              <a:rPr lang="en-NZ" dirty="0"/>
              <a:t>)</a:t>
            </a:r>
          </a:p>
        </p:txBody>
      </p:sp>
      <p:sp>
        <p:nvSpPr>
          <p:cNvPr id="3" name="Content Placeholder 2">
            <a:extLst>
              <a:ext uri="{FF2B5EF4-FFF2-40B4-BE49-F238E27FC236}">
                <a16:creationId xmlns:a16="http://schemas.microsoft.com/office/drawing/2014/main" id="{F7405986-2BEE-4633-BA79-19EB327FE9AC}"/>
              </a:ext>
            </a:extLst>
          </p:cNvPr>
          <p:cNvSpPr>
            <a:spLocks noGrp="1"/>
          </p:cNvSpPr>
          <p:nvPr>
            <p:ph idx="1"/>
          </p:nvPr>
        </p:nvSpPr>
        <p:spPr>
          <a:xfrm>
            <a:off x="680322" y="2336873"/>
            <a:ext cx="3985464" cy="3599316"/>
          </a:xfrm>
        </p:spPr>
        <p:txBody>
          <a:bodyPr>
            <a:normAutofit lnSpcReduction="10000"/>
          </a:bodyPr>
          <a:lstStyle/>
          <a:p>
            <a:r>
              <a:rPr lang="en-NZ" dirty="0"/>
              <a:t>Authors provide statistics and graphs of both test to illustrate the test result.</a:t>
            </a:r>
          </a:p>
          <a:p>
            <a:endParaRPr lang="en-NZ" dirty="0"/>
          </a:p>
          <a:p>
            <a:r>
              <a:rPr lang="en-NZ" dirty="0"/>
              <a:t>However, Authors not explain about the version of MySQL and MSSQL. Furthermore, this is a simulation on a non-server test machine.</a:t>
            </a:r>
          </a:p>
        </p:txBody>
      </p:sp>
      <p:sp>
        <p:nvSpPr>
          <p:cNvPr id="4" name="Slide Number Placeholder 3">
            <a:extLst>
              <a:ext uri="{FF2B5EF4-FFF2-40B4-BE49-F238E27FC236}">
                <a16:creationId xmlns:a16="http://schemas.microsoft.com/office/drawing/2014/main" id="{42AA70B4-4E79-440E-BD49-3061DDA2E4EB}"/>
              </a:ext>
            </a:extLst>
          </p:cNvPr>
          <p:cNvSpPr>
            <a:spLocks noGrp="1"/>
          </p:cNvSpPr>
          <p:nvPr>
            <p:ph type="sldNum" sz="quarter" idx="12"/>
          </p:nvPr>
        </p:nvSpPr>
        <p:spPr/>
        <p:txBody>
          <a:bodyPr/>
          <a:lstStyle/>
          <a:p>
            <a:fld id="{D3407554-2063-4B1A-A37C-5E12778A80DB}" type="slidenum">
              <a:rPr lang="en-NZ" smtClean="0"/>
              <a:t>12</a:t>
            </a:fld>
            <a:endParaRPr lang="en-NZ"/>
          </a:p>
        </p:txBody>
      </p:sp>
      <p:pic>
        <p:nvPicPr>
          <p:cNvPr id="5" name="Picture 4">
            <a:extLst>
              <a:ext uri="{FF2B5EF4-FFF2-40B4-BE49-F238E27FC236}">
                <a16:creationId xmlns:a16="http://schemas.microsoft.com/office/drawing/2014/main" id="{3140C4E5-D4C7-4478-B33F-03B4D7CD0039}"/>
              </a:ext>
            </a:extLst>
          </p:cNvPr>
          <p:cNvPicPr>
            <a:picLocks noChangeAspect="1"/>
          </p:cNvPicPr>
          <p:nvPr/>
        </p:nvPicPr>
        <p:blipFill>
          <a:blip r:embed="rId2"/>
          <a:stretch>
            <a:fillRect/>
          </a:stretch>
        </p:blipFill>
        <p:spPr>
          <a:xfrm>
            <a:off x="5325573" y="2336873"/>
            <a:ext cx="5565165" cy="2727691"/>
          </a:xfrm>
          <a:prstGeom prst="rect">
            <a:avLst/>
          </a:prstGeom>
        </p:spPr>
      </p:pic>
      <p:sp>
        <p:nvSpPr>
          <p:cNvPr id="6" name="Rectangle 5">
            <a:extLst>
              <a:ext uri="{FF2B5EF4-FFF2-40B4-BE49-F238E27FC236}">
                <a16:creationId xmlns:a16="http://schemas.microsoft.com/office/drawing/2014/main" id="{B46E96EA-23C6-4071-85F0-89F20E8F1DDB}"/>
              </a:ext>
            </a:extLst>
          </p:cNvPr>
          <p:cNvSpPr/>
          <p:nvPr/>
        </p:nvSpPr>
        <p:spPr>
          <a:xfrm>
            <a:off x="5325573" y="5412969"/>
            <a:ext cx="5647227" cy="523220"/>
          </a:xfrm>
          <a:prstGeom prst="rect">
            <a:avLst/>
          </a:prstGeom>
        </p:spPr>
        <p:txBody>
          <a:bodyPr wrap="square">
            <a:spAutoFit/>
          </a:bodyPr>
          <a:lstStyle/>
          <a:p>
            <a:r>
              <a:rPr lang="en-NZ" sz="1400" dirty="0"/>
              <a:t>Figure 3.Time spanned for the execution of the SQL scripts (</a:t>
            </a:r>
            <a:r>
              <a:rPr lang="en-NZ" sz="1400" dirty="0" err="1"/>
              <a:t>Yener</a:t>
            </a:r>
            <a:r>
              <a:rPr lang="en-NZ" sz="1400" dirty="0"/>
              <a:t> </a:t>
            </a:r>
            <a:r>
              <a:rPr lang="en-NZ" sz="1400" dirty="0" err="1"/>
              <a:t>Sönmez</a:t>
            </a:r>
            <a:r>
              <a:rPr lang="en-NZ" sz="1400" dirty="0"/>
              <a:t> , </a:t>
            </a:r>
            <a:r>
              <a:rPr lang="en-NZ" sz="1400" dirty="0" err="1"/>
              <a:t>Oğuz</a:t>
            </a:r>
            <a:r>
              <a:rPr lang="en-NZ" sz="1400" dirty="0"/>
              <a:t> </a:t>
            </a:r>
            <a:r>
              <a:rPr lang="en-NZ" sz="1400" dirty="0" err="1"/>
              <a:t>Bayat</a:t>
            </a:r>
            <a:r>
              <a:rPr lang="en-NZ" sz="1400" dirty="0"/>
              <a:t> , </a:t>
            </a:r>
            <a:r>
              <a:rPr lang="en-NZ" sz="1400" dirty="0" err="1"/>
              <a:t>Tuğce</a:t>
            </a:r>
            <a:r>
              <a:rPr lang="en-NZ" sz="1400" dirty="0"/>
              <a:t> </a:t>
            </a:r>
            <a:r>
              <a:rPr lang="en-NZ" sz="1400" dirty="0" err="1"/>
              <a:t>Ballı</a:t>
            </a:r>
            <a:r>
              <a:rPr lang="en-NZ" sz="1400" dirty="0"/>
              <a:t> </a:t>
            </a:r>
            <a:r>
              <a:rPr lang="en-NZ" sz="1400" dirty="0" err="1"/>
              <a:t>Altuğlu</a:t>
            </a:r>
            <a:r>
              <a:rPr lang="en-NZ" sz="1400" dirty="0"/>
              <a:t> , Adil Deniz </a:t>
            </a:r>
            <a:r>
              <a:rPr lang="en-NZ" sz="1400" dirty="0" err="1"/>
              <a:t>Duru</a:t>
            </a:r>
            <a:r>
              <a:rPr lang="en-NZ" sz="1400" dirty="0"/>
              <a:t>, 2015)</a:t>
            </a:r>
          </a:p>
        </p:txBody>
      </p:sp>
    </p:spTree>
    <p:extLst>
      <p:ext uri="{BB962C8B-B14F-4D97-AF65-F5344CB8AC3E}">
        <p14:creationId xmlns:p14="http://schemas.microsoft.com/office/powerpoint/2010/main" val="257637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839E-7B25-41CA-B9A3-5DECAA8F0AF3}"/>
              </a:ext>
            </a:extLst>
          </p:cNvPr>
          <p:cNvSpPr>
            <a:spLocks noGrp="1"/>
          </p:cNvSpPr>
          <p:nvPr>
            <p:ph type="title"/>
          </p:nvPr>
        </p:nvSpPr>
        <p:spPr/>
        <p:txBody>
          <a:bodyPr/>
          <a:lstStyle/>
          <a:p>
            <a:r>
              <a:rPr lang="en-NZ" dirty="0"/>
              <a:t>Discussion </a:t>
            </a:r>
          </a:p>
        </p:txBody>
      </p:sp>
      <p:sp>
        <p:nvSpPr>
          <p:cNvPr id="3" name="Content Placeholder 2">
            <a:extLst>
              <a:ext uri="{FF2B5EF4-FFF2-40B4-BE49-F238E27FC236}">
                <a16:creationId xmlns:a16="http://schemas.microsoft.com/office/drawing/2014/main" id="{23D223EC-26AB-4E94-9B50-F05254D5E8CD}"/>
              </a:ext>
            </a:extLst>
          </p:cNvPr>
          <p:cNvSpPr>
            <a:spLocks noGrp="1"/>
          </p:cNvSpPr>
          <p:nvPr>
            <p:ph idx="1"/>
          </p:nvPr>
        </p:nvSpPr>
        <p:spPr/>
        <p:txBody>
          <a:bodyPr/>
          <a:lstStyle/>
          <a:p>
            <a:r>
              <a:rPr lang="en-NZ" dirty="0"/>
              <a:t>It is very difficult for a student to learn and practice all of the modern wed development techniques</a:t>
            </a:r>
          </a:p>
          <a:p>
            <a:endParaRPr lang="en-NZ" dirty="0"/>
          </a:p>
          <a:p>
            <a:r>
              <a:rPr lang="en-NZ" dirty="0"/>
              <a:t>Students should focus and chose a stack/technologies that suitable with their skillsets</a:t>
            </a:r>
          </a:p>
        </p:txBody>
      </p:sp>
      <p:sp>
        <p:nvSpPr>
          <p:cNvPr id="4" name="Slide Number Placeholder 3">
            <a:extLst>
              <a:ext uri="{FF2B5EF4-FFF2-40B4-BE49-F238E27FC236}">
                <a16:creationId xmlns:a16="http://schemas.microsoft.com/office/drawing/2014/main" id="{166417E2-6642-49E5-B021-1800ED898640}"/>
              </a:ext>
            </a:extLst>
          </p:cNvPr>
          <p:cNvSpPr>
            <a:spLocks noGrp="1"/>
          </p:cNvSpPr>
          <p:nvPr>
            <p:ph type="sldNum" sz="quarter" idx="12"/>
          </p:nvPr>
        </p:nvSpPr>
        <p:spPr/>
        <p:txBody>
          <a:bodyPr/>
          <a:lstStyle/>
          <a:p>
            <a:fld id="{D3407554-2063-4B1A-A37C-5E12778A80DB}" type="slidenum">
              <a:rPr lang="en-NZ" smtClean="0"/>
              <a:t>13</a:t>
            </a:fld>
            <a:endParaRPr lang="en-NZ"/>
          </a:p>
        </p:txBody>
      </p:sp>
    </p:spTree>
    <p:extLst>
      <p:ext uri="{BB962C8B-B14F-4D97-AF65-F5344CB8AC3E}">
        <p14:creationId xmlns:p14="http://schemas.microsoft.com/office/powerpoint/2010/main" val="128528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38A5AC-9FB8-42F8-A4EA-D313DFAAC314}"/>
              </a:ext>
            </a:extLst>
          </p:cNvPr>
          <p:cNvSpPr>
            <a:spLocks noGrp="1"/>
          </p:cNvSpPr>
          <p:nvPr>
            <p:ph type="sldNum" sz="quarter" idx="12"/>
          </p:nvPr>
        </p:nvSpPr>
        <p:spPr>
          <a:xfrm>
            <a:off x="11526624" y="-328246"/>
            <a:ext cx="1154151" cy="1090789"/>
          </a:xfrm>
        </p:spPr>
        <p:txBody>
          <a:bodyPr/>
          <a:lstStyle/>
          <a:p>
            <a:fld id="{D3407554-2063-4B1A-A37C-5E12778A80DB}" type="slidenum">
              <a:rPr lang="en-NZ" smtClean="0"/>
              <a:t>14</a:t>
            </a:fld>
            <a:endParaRPr lang="en-NZ" dirty="0"/>
          </a:p>
        </p:txBody>
      </p:sp>
      <p:pic>
        <p:nvPicPr>
          <p:cNvPr id="6" name="Picture 5">
            <a:extLst>
              <a:ext uri="{FF2B5EF4-FFF2-40B4-BE49-F238E27FC236}">
                <a16:creationId xmlns:a16="http://schemas.microsoft.com/office/drawing/2014/main" id="{8E1D2855-9A20-459B-8408-2406CF5CA24C}"/>
              </a:ext>
            </a:extLst>
          </p:cNvPr>
          <p:cNvPicPr>
            <a:picLocks noChangeAspect="1"/>
          </p:cNvPicPr>
          <p:nvPr/>
        </p:nvPicPr>
        <p:blipFill>
          <a:blip r:embed="rId2"/>
          <a:stretch>
            <a:fillRect/>
          </a:stretch>
        </p:blipFill>
        <p:spPr>
          <a:xfrm>
            <a:off x="1372781" y="23989"/>
            <a:ext cx="10948173" cy="6834011"/>
          </a:xfrm>
          <a:prstGeom prst="rect">
            <a:avLst/>
          </a:prstGeom>
        </p:spPr>
      </p:pic>
      <p:sp>
        <p:nvSpPr>
          <p:cNvPr id="7" name="Title 1">
            <a:extLst>
              <a:ext uri="{FF2B5EF4-FFF2-40B4-BE49-F238E27FC236}">
                <a16:creationId xmlns:a16="http://schemas.microsoft.com/office/drawing/2014/main" id="{CEAD5B5A-48DA-47CF-8059-3AECE58B6A6B}"/>
              </a:ext>
            </a:extLst>
          </p:cNvPr>
          <p:cNvSpPr>
            <a:spLocks noGrp="1"/>
          </p:cNvSpPr>
          <p:nvPr>
            <p:ph type="title"/>
          </p:nvPr>
        </p:nvSpPr>
        <p:spPr>
          <a:xfrm>
            <a:off x="164506" y="762543"/>
            <a:ext cx="2332510" cy="1080938"/>
          </a:xfrm>
        </p:spPr>
        <p:txBody>
          <a:bodyPr/>
          <a:lstStyle/>
          <a:p>
            <a:r>
              <a:rPr lang="en-NZ" dirty="0"/>
              <a:t>Literature Map </a:t>
            </a:r>
          </a:p>
        </p:txBody>
      </p:sp>
    </p:spTree>
    <p:extLst>
      <p:ext uri="{BB962C8B-B14F-4D97-AF65-F5344CB8AC3E}">
        <p14:creationId xmlns:p14="http://schemas.microsoft.com/office/powerpoint/2010/main" val="291810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E306-4C04-47FC-B60F-D6CB5F025262}"/>
              </a:ext>
            </a:extLst>
          </p:cNvPr>
          <p:cNvSpPr>
            <a:spLocks noGrp="1"/>
          </p:cNvSpPr>
          <p:nvPr>
            <p:ph type="title"/>
          </p:nvPr>
        </p:nvSpPr>
        <p:spPr/>
        <p:txBody>
          <a:bodyPr/>
          <a:lstStyle/>
          <a:p>
            <a:r>
              <a:rPr lang="en-NZ" altLang="en-US" b="1" dirty="0">
                <a:latin typeface="Times New Roman" panose="02020603050405020304" pitchFamily="18" charset="0"/>
                <a:cs typeface="Times New Roman" panose="02020603050405020304" pitchFamily="18" charset="0"/>
              </a:rPr>
              <a:t>Concept Matrix </a:t>
            </a:r>
            <a:endParaRPr lang="en-NZ" dirty="0"/>
          </a:p>
        </p:txBody>
      </p:sp>
      <p:graphicFrame>
        <p:nvGraphicFramePr>
          <p:cNvPr id="6" name="Content Placeholder 5">
            <a:extLst>
              <a:ext uri="{FF2B5EF4-FFF2-40B4-BE49-F238E27FC236}">
                <a16:creationId xmlns:a16="http://schemas.microsoft.com/office/drawing/2014/main" id="{A4DFED1A-6E41-4BC4-B681-23A48FB464F7}"/>
              </a:ext>
            </a:extLst>
          </p:cNvPr>
          <p:cNvGraphicFramePr>
            <a:graphicFrameLocks noGrp="1"/>
          </p:cNvGraphicFramePr>
          <p:nvPr>
            <p:ph idx="1"/>
            <p:extLst>
              <p:ext uri="{D42A27DB-BD31-4B8C-83A1-F6EECF244321}">
                <p14:modId xmlns:p14="http://schemas.microsoft.com/office/powerpoint/2010/main" val="3894710814"/>
              </p:ext>
            </p:extLst>
          </p:nvPr>
        </p:nvGraphicFramePr>
        <p:xfrm>
          <a:off x="681038" y="2336800"/>
          <a:ext cx="9613900" cy="4307840"/>
        </p:xfrm>
        <a:graphic>
          <a:graphicData uri="http://schemas.openxmlformats.org/drawingml/2006/table">
            <a:tbl>
              <a:tblPr firstRow="1" bandRow="1">
                <a:tableStyleId>{5C22544A-7EE6-4342-B048-85BDC9FD1C3A}</a:tableStyleId>
              </a:tblPr>
              <a:tblGrid>
                <a:gridCol w="1922780">
                  <a:extLst>
                    <a:ext uri="{9D8B030D-6E8A-4147-A177-3AD203B41FA5}">
                      <a16:colId xmlns:a16="http://schemas.microsoft.com/office/drawing/2014/main" val="3182949344"/>
                    </a:ext>
                  </a:extLst>
                </a:gridCol>
                <a:gridCol w="1922780">
                  <a:extLst>
                    <a:ext uri="{9D8B030D-6E8A-4147-A177-3AD203B41FA5}">
                      <a16:colId xmlns:a16="http://schemas.microsoft.com/office/drawing/2014/main" val="756800302"/>
                    </a:ext>
                  </a:extLst>
                </a:gridCol>
                <a:gridCol w="1922780">
                  <a:extLst>
                    <a:ext uri="{9D8B030D-6E8A-4147-A177-3AD203B41FA5}">
                      <a16:colId xmlns:a16="http://schemas.microsoft.com/office/drawing/2014/main" val="3117517636"/>
                    </a:ext>
                  </a:extLst>
                </a:gridCol>
                <a:gridCol w="1922780">
                  <a:extLst>
                    <a:ext uri="{9D8B030D-6E8A-4147-A177-3AD203B41FA5}">
                      <a16:colId xmlns:a16="http://schemas.microsoft.com/office/drawing/2014/main" val="327635673"/>
                    </a:ext>
                  </a:extLst>
                </a:gridCol>
                <a:gridCol w="1922780">
                  <a:extLst>
                    <a:ext uri="{9D8B030D-6E8A-4147-A177-3AD203B41FA5}">
                      <a16:colId xmlns:a16="http://schemas.microsoft.com/office/drawing/2014/main" val="4188104301"/>
                    </a:ext>
                  </a:extLst>
                </a:gridCol>
              </a:tblGrid>
              <a:tr h="370840">
                <a:tc>
                  <a:txBody>
                    <a:bodyPr/>
                    <a:lstStyle/>
                    <a:p>
                      <a:r>
                        <a:rPr lang="en-NZ" altLang="en-US" b="1" dirty="0">
                          <a:latin typeface="Times New Roman" panose="02020603050405020304" pitchFamily="18" charset="0"/>
                          <a:cs typeface="Times New Roman" panose="02020603050405020304" pitchFamily="18" charset="0"/>
                        </a:rPr>
                        <a:t>Concept Matrix </a:t>
                      </a:r>
                      <a:endParaRPr lang="en-NZ" dirty="0"/>
                    </a:p>
                  </a:txBody>
                  <a:tcPr>
                    <a:solidFill>
                      <a:schemeClr val="tx2">
                        <a:lumMod val="75000"/>
                      </a:schemeClr>
                    </a:solidFill>
                  </a:tcPr>
                </a:tc>
                <a:tc gridSpan="4">
                  <a:txBody>
                    <a:bodyPr/>
                    <a:lstStyle/>
                    <a:p>
                      <a:r>
                        <a:rPr lang="en-NZ" dirty="0"/>
                        <a:t>Concepts</a:t>
                      </a:r>
                    </a:p>
                  </a:txBody>
                  <a:tcPr/>
                </a:tc>
                <a:tc hMerge="1">
                  <a:txBody>
                    <a:bodyPr/>
                    <a:lstStyle/>
                    <a:p>
                      <a:endParaRPr lang="en-NZ" dirty="0"/>
                    </a:p>
                  </a:txBody>
                  <a:tcPr/>
                </a:tc>
                <a:tc hMerge="1">
                  <a:txBody>
                    <a:bodyPr/>
                    <a:lstStyle/>
                    <a:p>
                      <a:endParaRPr lang="en-NZ" dirty="0"/>
                    </a:p>
                  </a:txBody>
                  <a:tcPr/>
                </a:tc>
                <a:tc hMerge="1">
                  <a:txBody>
                    <a:bodyPr/>
                    <a:lstStyle/>
                    <a:p>
                      <a:endParaRPr lang="en-NZ" dirty="0"/>
                    </a:p>
                  </a:txBody>
                  <a:tcPr/>
                </a:tc>
                <a:extLst>
                  <a:ext uri="{0D108BD9-81ED-4DB2-BD59-A6C34878D82A}">
                    <a16:rowId xmlns:a16="http://schemas.microsoft.com/office/drawing/2014/main" val="452540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Articles</a:t>
                      </a:r>
                    </a:p>
                  </a:txBody>
                  <a:tcPr>
                    <a:solidFill>
                      <a:schemeClr val="accent4">
                        <a:lumMod val="60000"/>
                        <a:lumOff val="40000"/>
                      </a:schemeClr>
                    </a:solidFill>
                  </a:tcPr>
                </a:tc>
                <a:tc>
                  <a:txBody>
                    <a:bodyPr/>
                    <a:lstStyle/>
                    <a:p>
                      <a:pPr algn="ctr"/>
                      <a:r>
                        <a:rPr lang="en-NZ" dirty="0"/>
                        <a:t>Cloud</a:t>
                      </a:r>
                    </a:p>
                  </a:txBody>
                  <a:tcPr/>
                </a:tc>
                <a:tc>
                  <a:txBody>
                    <a:bodyPr/>
                    <a:lstStyle/>
                    <a:p>
                      <a:pPr algn="ctr"/>
                      <a:r>
                        <a:rPr lang="en-NZ" dirty="0"/>
                        <a:t>Stacks</a:t>
                      </a:r>
                    </a:p>
                  </a:txBody>
                  <a:tcPr/>
                </a:tc>
                <a:tc>
                  <a:txBody>
                    <a:bodyPr/>
                    <a:lstStyle/>
                    <a:p>
                      <a:pPr algn="ctr"/>
                      <a:r>
                        <a:rPr lang="en-NZ" dirty="0"/>
                        <a:t>Data</a:t>
                      </a:r>
                    </a:p>
                  </a:txBody>
                  <a:tcPr/>
                </a:tc>
                <a:tc>
                  <a:txBody>
                    <a:bodyPr/>
                    <a:lstStyle/>
                    <a:p>
                      <a:pPr algn="ctr"/>
                      <a:r>
                        <a:rPr lang="en-NZ" dirty="0"/>
                        <a:t>Performance </a:t>
                      </a:r>
                    </a:p>
                  </a:txBody>
                  <a:tcPr/>
                </a:tc>
                <a:extLst>
                  <a:ext uri="{0D108BD9-81ED-4DB2-BD59-A6C34878D82A}">
                    <a16:rowId xmlns:a16="http://schemas.microsoft.com/office/drawing/2014/main" val="630650285"/>
                  </a:ext>
                </a:extLst>
              </a:tr>
              <a:tr h="370840">
                <a:tc>
                  <a:txBody>
                    <a:bodyPr/>
                    <a:lstStyle/>
                    <a:p>
                      <a:r>
                        <a:rPr lang="en-NZ" sz="1000" b="0" i="0" u="none" strike="noStrike" kern="1200" baseline="0" dirty="0">
                          <a:solidFill>
                            <a:schemeClr val="dk1"/>
                          </a:solidFill>
                          <a:latin typeface="+mn-lt"/>
                          <a:ea typeface="+mn-ea"/>
                          <a:cs typeface="+mn-cs"/>
                        </a:rPr>
                        <a:t>NodeJS</a:t>
                      </a:r>
                      <a:br>
                        <a:rPr lang="en-NZ" sz="1000" b="0" i="0" u="none" strike="noStrike" kern="1200" baseline="0" dirty="0">
                          <a:solidFill>
                            <a:schemeClr val="dk1"/>
                          </a:solidFill>
                          <a:latin typeface="+mn-lt"/>
                          <a:ea typeface="+mn-ea"/>
                          <a:cs typeface="+mn-cs"/>
                        </a:rPr>
                      </a:br>
                      <a:r>
                        <a:rPr lang="en-NZ" sz="1000" b="0" i="0" u="none" strike="noStrike" kern="1200" baseline="0" dirty="0">
                          <a:solidFill>
                            <a:schemeClr val="dk1"/>
                          </a:solidFill>
                          <a:latin typeface="+mn-lt"/>
                          <a:ea typeface="+mn-ea"/>
                          <a:cs typeface="+mn-cs"/>
                        </a:rPr>
                        <a:t>(Ioannis K,2015)</a:t>
                      </a:r>
                      <a:endParaRPr lang="en-NZ" sz="1000" dirty="0"/>
                    </a:p>
                  </a:txBody>
                  <a:tcPr>
                    <a:solidFill>
                      <a:schemeClr val="accent4">
                        <a:lumMod val="60000"/>
                        <a:lumOff val="40000"/>
                      </a:schemeClr>
                    </a:solidFill>
                  </a:tcPr>
                </a:tc>
                <a:tc>
                  <a:txBody>
                    <a:bodyPr/>
                    <a:lstStyle/>
                    <a:p>
                      <a:endParaRPr lang="en-NZ" dirty="0"/>
                    </a:p>
                  </a:txBody>
                  <a:tcPr/>
                </a:tc>
                <a:tc>
                  <a:txBody>
                    <a:bodyPr/>
                    <a:lstStyle/>
                    <a:p>
                      <a:r>
                        <a:rPr lang="en-NZ" dirty="0"/>
                        <a:t>●</a:t>
                      </a:r>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2522751406"/>
                  </a:ext>
                </a:extLst>
              </a:tr>
              <a:tr h="370840">
                <a:tc>
                  <a:txBody>
                    <a:bodyPr/>
                    <a:lstStyle/>
                    <a:p>
                      <a:pPr rtl="0"/>
                      <a:r>
                        <a:rPr lang="en-NZ" sz="1000" b="0" i="0" u="none" strike="noStrike" kern="1200" baseline="0" dirty="0">
                          <a:solidFill>
                            <a:schemeClr val="dk1"/>
                          </a:solidFill>
                          <a:latin typeface="+mn-lt"/>
                          <a:ea typeface="+mn-ea"/>
                          <a:cs typeface="+mn-cs"/>
                        </a:rPr>
                        <a:t>PHP web service</a:t>
                      </a:r>
                    </a:p>
                    <a:p>
                      <a:pPr rtl="0"/>
                      <a:r>
                        <a:rPr lang="en-NZ" sz="1000" b="0" i="0" u="none" strike="noStrike" kern="1200" baseline="0" dirty="0">
                          <a:solidFill>
                            <a:schemeClr val="dk1"/>
                          </a:solidFill>
                          <a:latin typeface="+mn-lt"/>
                          <a:ea typeface="+mn-ea"/>
                          <a:cs typeface="+mn-cs"/>
                        </a:rPr>
                        <a:t>(Lorna, 2013)</a:t>
                      </a:r>
                      <a:endParaRPr lang="en-NZ" sz="1000" dirty="0"/>
                    </a:p>
                  </a:txBody>
                  <a:tcPr>
                    <a:solidFill>
                      <a:schemeClr val="accent4">
                        <a:lumMod val="60000"/>
                        <a:lumOff val="40000"/>
                      </a:schemeClr>
                    </a:solidFill>
                  </a:tcPr>
                </a:tc>
                <a:tc>
                  <a:txBody>
                    <a:bodyPr/>
                    <a:lstStyle/>
                    <a:p>
                      <a:endParaRPr lang="en-NZ"/>
                    </a:p>
                  </a:txBody>
                  <a:tcPr/>
                </a:tc>
                <a:tc>
                  <a:txBody>
                    <a:bodyPr/>
                    <a:lstStyle/>
                    <a:p>
                      <a:r>
                        <a:rPr lang="en-NZ" dirty="0"/>
                        <a:t>●</a:t>
                      </a:r>
                    </a:p>
                  </a:txBody>
                  <a:tcPr/>
                </a:tc>
                <a:tc>
                  <a:txBody>
                    <a:bodyPr/>
                    <a:lstStyle/>
                    <a:p>
                      <a:r>
                        <a:rPr lang="en-NZ" dirty="0"/>
                        <a:t>●</a:t>
                      </a:r>
                    </a:p>
                  </a:txBody>
                  <a:tcPr/>
                </a:tc>
                <a:tc>
                  <a:txBody>
                    <a:bodyPr/>
                    <a:lstStyle/>
                    <a:p>
                      <a:endParaRPr lang="en-NZ" dirty="0"/>
                    </a:p>
                  </a:txBody>
                  <a:tcPr/>
                </a:tc>
                <a:extLst>
                  <a:ext uri="{0D108BD9-81ED-4DB2-BD59-A6C34878D82A}">
                    <a16:rowId xmlns:a16="http://schemas.microsoft.com/office/drawing/2014/main" val="46612388"/>
                  </a:ext>
                </a:extLst>
              </a:tr>
              <a:tr h="370840">
                <a:tc>
                  <a:txBody>
                    <a:bodyPr/>
                    <a:lstStyle/>
                    <a:p>
                      <a:pPr rtl="0"/>
                      <a:r>
                        <a:rPr lang="en-NZ" sz="1000" b="0" i="0" u="none" strike="noStrike" kern="1200" baseline="0" dirty="0" err="1">
                          <a:solidFill>
                            <a:schemeClr val="dk1"/>
                          </a:solidFill>
                          <a:latin typeface="+mn-lt"/>
                          <a:ea typeface="+mn-ea"/>
                          <a:cs typeface="+mn-cs"/>
                        </a:rPr>
                        <a:t>SqueakJS</a:t>
                      </a:r>
                      <a:r>
                        <a:rPr lang="en-NZ" sz="1000" b="0" i="0" u="none" strike="noStrike" kern="1200" baseline="0" dirty="0">
                          <a:solidFill>
                            <a:schemeClr val="dk1"/>
                          </a:solidFill>
                          <a:latin typeface="+mn-lt"/>
                          <a:ea typeface="+mn-ea"/>
                          <a:cs typeface="+mn-cs"/>
                        </a:rPr>
                        <a:t> </a:t>
                      </a:r>
                    </a:p>
                    <a:p>
                      <a:pPr rtl="0"/>
                      <a:r>
                        <a:rPr lang="en-NZ" sz="1000" b="0" i="0" u="none" strike="noStrike" kern="1200" baseline="0" dirty="0">
                          <a:solidFill>
                            <a:schemeClr val="dk1"/>
                          </a:solidFill>
                          <a:latin typeface="+mn-lt"/>
                          <a:ea typeface="+mn-ea"/>
                          <a:cs typeface="+mn-cs"/>
                        </a:rPr>
                        <a:t>(Bert Freudenberg, 2014)</a:t>
                      </a:r>
                      <a:endParaRPr lang="en-NZ" sz="1000" dirty="0"/>
                    </a:p>
                  </a:txBody>
                  <a:tcPr>
                    <a:solidFill>
                      <a:schemeClr val="accent4">
                        <a:lumMod val="60000"/>
                        <a:lumOff val="40000"/>
                      </a:schemeClr>
                    </a:solidFill>
                  </a:tcPr>
                </a:tc>
                <a:tc>
                  <a:txBody>
                    <a:bodyPr/>
                    <a:lstStyle/>
                    <a:p>
                      <a:endParaRPr lang="en-NZ" dirty="0"/>
                    </a:p>
                  </a:txBody>
                  <a:tcPr/>
                </a:tc>
                <a:tc>
                  <a:txBody>
                    <a:bodyPr/>
                    <a:lstStyle/>
                    <a:p>
                      <a:r>
                        <a:rPr lang="en-NZ" dirty="0"/>
                        <a:t>●</a:t>
                      </a:r>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4106400791"/>
                  </a:ext>
                </a:extLst>
              </a:tr>
              <a:tr h="370840">
                <a:tc>
                  <a:txBody>
                    <a:bodyPr/>
                    <a:lstStyle/>
                    <a:p>
                      <a:pPr rtl="0"/>
                      <a:r>
                        <a:rPr lang="en-NZ" sz="1000" b="0" i="0" u="none" strike="noStrike" kern="1200" baseline="0" dirty="0">
                          <a:solidFill>
                            <a:schemeClr val="dk1"/>
                          </a:solidFill>
                          <a:latin typeface="+mn-lt"/>
                          <a:ea typeface="+mn-ea"/>
                          <a:cs typeface="+mn-cs"/>
                        </a:rPr>
                        <a:t>Computing Platform</a:t>
                      </a:r>
                    </a:p>
                    <a:p>
                      <a:pPr rtl="0"/>
                      <a:r>
                        <a:rPr lang="en-NZ" sz="1000" b="0" i="0" u="none" strike="noStrike" kern="1200" baseline="0" dirty="0">
                          <a:solidFill>
                            <a:schemeClr val="dk1"/>
                          </a:solidFill>
                          <a:latin typeface="+mn-lt"/>
                          <a:ea typeface="+mn-ea"/>
                          <a:cs typeface="+mn-cs"/>
                        </a:rPr>
                        <a:t>(Weidner, 2016)</a:t>
                      </a:r>
                      <a:endParaRPr lang="en-NZ" sz="1000" dirty="0"/>
                    </a:p>
                  </a:txBody>
                  <a:tcPr>
                    <a:solidFill>
                      <a:schemeClr val="accent4">
                        <a:lumMod val="60000"/>
                        <a:lumOff val="40000"/>
                      </a:schemeClr>
                    </a:solidFill>
                  </a:tcPr>
                </a:tc>
                <a:tc>
                  <a:txBody>
                    <a:bodyPr/>
                    <a:lstStyle/>
                    <a:p>
                      <a:r>
                        <a:rPr lang="en-NZ" dirty="0"/>
                        <a:t>●</a:t>
                      </a:r>
                    </a:p>
                  </a:txBody>
                  <a:tcPr/>
                </a:tc>
                <a:tc>
                  <a:txBody>
                    <a:bodyPr/>
                    <a:lstStyle/>
                    <a:p>
                      <a:endParaRPr lang="en-NZ" dirty="0"/>
                    </a:p>
                  </a:txBody>
                  <a:tcPr/>
                </a:tc>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1524880797"/>
                  </a:ext>
                </a:extLst>
              </a:tr>
              <a:tr h="370840">
                <a:tc>
                  <a:txBody>
                    <a:bodyPr/>
                    <a:lstStyle/>
                    <a:p>
                      <a:pPr marL="0" algn="l" defTabSz="914400" rtl="0" eaLnBrk="1" latinLnBrk="0" hangingPunct="1"/>
                      <a:r>
                        <a:rPr lang="en-NZ" sz="1000" b="0" i="0" u="none" strike="noStrike" kern="1200" baseline="0" dirty="0" err="1">
                          <a:solidFill>
                            <a:schemeClr val="dk1"/>
                          </a:solidFill>
                          <a:latin typeface="+mn-lt"/>
                          <a:ea typeface="+mn-ea"/>
                          <a:cs typeface="+mn-cs"/>
                        </a:rPr>
                        <a:t>SuperSQL</a:t>
                      </a:r>
                      <a:endParaRPr lang="en-NZ" sz="1000" b="0" i="0" u="none" strike="noStrike" kern="1200" baseline="0" dirty="0">
                        <a:solidFill>
                          <a:schemeClr val="dk1"/>
                        </a:solidFill>
                        <a:latin typeface="+mn-lt"/>
                        <a:ea typeface="+mn-ea"/>
                        <a:cs typeface="+mn-cs"/>
                      </a:endParaRPr>
                    </a:p>
                    <a:p>
                      <a:pPr marL="0" algn="l" defTabSz="914400" rtl="0" eaLnBrk="1" latinLnBrk="0" hangingPunct="1"/>
                      <a:r>
                        <a:rPr lang="en-NZ" sz="1000" b="0" i="0" u="none" strike="noStrike" kern="1200" baseline="0" dirty="0">
                          <a:solidFill>
                            <a:schemeClr val="dk1"/>
                          </a:solidFill>
                          <a:latin typeface="+mn-lt"/>
                          <a:ea typeface="+mn-ea"/>
                          <a:cs typeface="+mn-cs"/>
                        </a:rPr>
                        <a:t>(</a:t>
                      </a:r>
                      <a:r>
                        <a:rPr lang="en-NZ" sz="1000" b="0" i="0" u="none" strike="noStrike" kern="1200" baseline="0" dirty="0" err="1">
                          <a:solidFill>
                            <a:schemeClr val="dk1"/>
                          </a:solidFill>
                          <a:latin typeface="+mn-lt"/>
                          <a:ea typeface="+mn-ea"/>
                          <a:cs typeface="+mn-cs"/>
                        </a:rPr>
                        <a:t>Kento</a:t>
                      </a:r>
                      <a:r>
                        <a:rPr lang="en-NZ" sz="1000" b="0" i="0" u="none" strike="noStrike" kern="1200" baseline="0" dirty="0">
                          <a:solidFill>
                            <a:schemeClr val="dk1"/>
                          </a:solidFill>
                          <a:latin typeface="+mn-lt"/>
                          <a:ea typeface="+mn-ea"/>
                          <a:cs typeface="+mn-cs"/>
                        </a:rPr>
                        <a:t> </a:t>
                      </a:r>
                      <a:r>
                        <a:rPr lang="en-NZ" sz="1000" b="0" i="0" u="none" strike="noStrike" kern="1200" baseline="0" dirty="0" err="1">
                          <a:solidFill>
                            <a:schemeClr val="dk1"/>
                          </a:solidFill>
                          <a:latin typeface="+mn-lt"/>
                          <a:ea typeface="+mn-ea"/>
                          <a:cs typeface="+mn-cs"/>
                        </a:rPr>
                        <a:t>Goto</a:t>
                      </a:r>
                      <a:r>
                        <a:rPr lang="en-NZ" sz="1000" b="0" i="0" u="none" strike="noStrike" kern="1200" baseline="0" dirty="0">
                          <a:solidFill>
                            <a:schemeClr val="dk1"/>
                          </a:solidFill>
                          <a:latin typeface="+mn-lt"/>
                          <a:ea typeface="+mn-ea"/>
                          <a:cs typeface="+mn-cs"/>
                        </a:rPr>
                        <a:t>, 2016)</a:t>
                      </a:r>
                    </a:p>
                  </a:txBody>
                  <a:tcPr>
                    <a:solidFill>
                      <a:schemeClr val="accent4">
                        <a:lumMod val="60000"/>
                        <a:lumOff val="40000"/>
                      </a:schemeClr>
                    </a:solidFill>
                  </a:tcPr>
                </a:tc>
                <a:tc>
                  <a:txBody>
                    <a:bodyPr/>
                    <a:lstStyle/>
                    <a:p>
                      <a:endParaRPr lang="en-NZ" dirty="0"/>
                    </a:p>
                  </a:txBody>
                  <a:tcPr/>
                </a:tc>
                <a:tc>
                  <a:txBody>
                    <a:bodyPr/>
                    <a:lstStyle/>
                    <a:p>
                      <a:endParaRPr lang="en-NZ"/>
                    </a:p>
                  </a:txBody>
                  <a:tcPr/>
                </a:tc>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008276399"/>
                  </a:ext>
                </a:extLst>
              </a:tr>
              <a:tr h="370840">
                <a:tc>
                  <a:txBody>
                    <a:bodyPr/>
                    <a:lstStyle/>
                    <a:p>
                      <a:pPr marL="0" algn="l" defTabSz="914400" rtl="0" eaLnBrk="1" latinLnBrk="0" hangingPunct="1"/>
                      <a:r>
                        <a:rPr lang="en-NZ" sz="1000" b="0" i="0" u="none" strike="noStrike" kern="1200" baseline="0" dirty="0">
                          <a:solidFill>
                            <a:schemeClr val="dk1"/>
                          </a:solidFill>
                          <a:latin typeface="+mn-lt"/>
                          <a:ea typeface="+mn-ea"/>
                          <a:cs typeface="+mn-cs"/>
                        </a:rPr>
                        <a:t>Database quires</a:t>
                      </a:r>
                    </a:p>
                    <a:p>
                      <a:pPr marL="0" algn="l" defTabSz="914400" rtl="0" eaLnBrk="1" latinLnBrk="0" hangingPunct="1"/>
                      <a:r>
                        <a:rPr lang="en-NZ" sz="1000" b="0" i="0" u="none" strike="noStrike" kern="1200" baseline="0" dirty="0">
                          <a:solidFill>
                            <a:schemeClr val="dk1"/>
                          </a:solidFill>
                          <a:latin typeface="+mn-lt"/>
                          <a:ea typeface="+mn-ea"/>
                          <a:cs typeface="+mn-cs"/>
                        </a:rPr>
                        <a:t>(</a:t>
                      </a:r>
                      <a:r>
                        <a:rPr lang="en-NZ" sz="1000" b="0" i="0" u="none" strike="noStrike" kern="1200" baseline="0" dirty="0" err="1">
                          <a:solidFill>
                            <a:schemeClr val="dk1"/>
                          </a:solidFill>
                          <a:latin typeface="+mn-lt"/>
                          <a:ea typeface="+mn-ea"/>
                          <a:cs typeface="+mn-cs"/>
                        </a:rPr>
                        <a:t>Yener</a:t>
                      </a:r>
                      <a:r>
                        <a:rPr lang="en-NZ" sz="1000" b="0" i="0" u="none" strike="noStrike" kern="1200" baseline="0" dirty="0">
                          <a:solidFill>
                            <a:schemeClr val="dk1"/>
                          </a:solidFill>
                          <a:latin typeface="+mn-lt"/>
                          <a:ea typeface="+mn-ea"/>
                          <a:cs typeface="+mn-cs"/>
                        </a:rPr>
                        <a:t>, 2015)</a:t>
                      </a:r>
                    </a:p>
                  </a:txBody>
                  <a:tcPr>
                    <a:solidFill>
                      <a:schemeClr val="accent4">
                        <a:lumMod val="60000"/>
                        <a:lumOff val="40000"/>
                      </a:schemeClr>
                    </a:solidFill>
                  </a:tcPr>
                </a:tc>
                <a:tc>
                  <a:txBody>
                    <a:bodyPr/>
                    <a:lstStyle/>
                    <a:p>
                      <a:r>
                        <a:rPr lang="en-NZ" dirty="0"/>
                        <a:t>●</a:t>
                      </a:r>
                    </a:p>
                  </a:txBody>
                  <a:tcPr/>
                </a:tc>
                <a:tc>
                  <a:txBody>
                    <a:bodyPr/>
                    <a:lstStyle/>
                    <a:p>
                      <a:endParaRPr lang="en-NZ"/>
                    </a:p>
                  </a:txBody>
                  <a:tcPr/>
                </a:tc>
                <a:tc>
                  <a:txBody>
                    <a:bodyPr/>
                    <a:lstStyle/>
                    <a:p>
                      <a:r>
                        <a:rPr lang="en-NZ" dirty="0"/>
                        <a:t>●</a:t>
                      </a:r>
                    </a:p>
                  </a:txBody>
                  <a:tcPr/>
                </a:tc>
                <a:tc>
                  <a:txBody>
                    <a:bodyPr/>
                    <a:lstStyle/>
                    <a:p>
                      <a:endParaRPr lang="en-NZ" dirty="0"/>
                    </a:p>
                  </a:txBody>
                  <a:tcPr/>
                </a:tc>
                <a:extLst>
                  <a:ext uri="{0D108BD9-81ED-4DB2-BD59-A6C34878D82A}">
                    <a16:rowId xmlns:a16="http://schemas.microsoft.com/office/drawing/2014/main" val="454599482"/>
                  </a:ext>
                </a:extLst>
              </a:tr>
              <a:tr h="370840">
                <a:tc>
                  <a:txBody>
                    <a:bodyPr/>
                    <a:lstStyle/>
                    <a:p>
                      <a:pPr marL="0" algn="l" defTabSz="914400" rtl="0" eaLnBrk="1" latinLnBrk="0" hangingPunct="1"/>
                      <a:r>
                        <a:rPr lang="en-NZ" sz="1000" b="0" i="0" u="none" strike="noStrike" kern="1200" baseline="0" dirty="0">
                          <a:solidFill>
                            <a:schemeClr val="dk1"/>
                          </a:solidFill>
                          <a:latin typeface="+mn-lt"/>
                          <a:ea typeface="+mn-ea"/>
                          <a:cs typeface="+mn-cs"/>
                        </a:rPr>
                        <a:t>DevOps</a:t>
                      </a:r>
                    </a:p>
                    <a:p>
                      <a:pPr marL="0" algn="l" defTabSz="914400" rtl="0" eaLnBrk="1" latinLnBrk="0" hangingPunct="1"/>
                      <a:r>
                        <a:rPr lang="en-NZ" sz="1000" b="0" i="0" u="none" strike="noStrike" kern="1200" baseline="0" dirty="0">
                          <a:solidFill>
                            <a:schemeClr val="dk1"/>
                          </a:solidFill>
                          <a:latin typeface="+mn-lt"/>
                          <a:ea typeface="+mn-ea"/>
                          <a:cs typeface="+mn-cs"/>
                        </a:rPr>
                        <a:t>(Sam, 2016)</a:t>
                      </a:r>
                    </a:p>
                  </a:txBody>
                  <a:tcPr>
                    <a:solidFill>
                      <a:schemeClr val="accent4">
                        <a:lumMod val="60000"/>
                        <a:lumOff val="40000"/>
                      </a:schemeClr>
                    </a:solidFill>
                  </a:tcPr>
                </a:tc>
                <a:tc>
                  <a:txBody>
                    <a:bodyPr/>
                    <a:lstStyle/>
                    <a:p>
                      <a:r>
                        <a:rPr lang="en-NZ" dirty="0"/>
                        <a:t>●</a:t>
                      </a:r>
                    </a:p>
                  </a:txBody>
                  <a:tcPr/>
                </a:tc>
                <a:tc>
                  <a:txBody>
                    <a:bodyPr/>
                    <a:lstStyle/>
                    <a:p>
                      <a:endParaRPr lang="en-NZ" dirty="0"/>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2041190897"/>
                  </a:ext>
                </a:extLst>
              </a:tr>
              <a:tr h="370840">
                <a:tc>
                  <a:txBody>
                    <a:bodyPr/>
                    <a:lstStyle/>
                    <a:p>
                      <a:pPr marL="0" algn="l" defTabSz="914400" rtl="0" eaLnBrk="1" latinLnBrk="0" hangingPunct="1"/>
                      <a:r>
                        <a:rPr lang="en-NZ" sz="1000" b="0" i="0" u="none" strike="noStrike" kern="1200" baseline="0" dirty="0">
                          <a:solidFill>
                            <a:schemeClr val="dk1"/>
                          </a:solidFill>
                          <a:latin typeface="+mn-lt"/>
                          <a:ea typeface="+mn-ea"/>
                          <a:cs typeface="+mn-cs"/>
                        </a:rPr>
                        <a:t>Docker</a:t>
                      </a:r>
                    </a:p>
                    <a:p>
                      <a:pPr marL="0" algn="l" defTabSz="914400" rtl="0" eaLnBrk="1" latinLnBrk="0" hangingPunct="1"/>
                      <a:r>
                        <a:rPr lang="en-NZ" sz="1000" b="0" i="0" u="none" strike="noStrike" kern="1200" baseline="0" dirty="0">
                          <a:solidFill>
                            <a:schemeClr val="dk1"/>
                          </a:solidFill>
                          <a:latin typeface="+mn-lt"/>
                          <a:ea typeface="+mn-ea"/>
                          <a:cs typeface="+mn-cs"/>
                        </a:rPr>
                        <a:t>(Dirk Markel, 2013)</a:t>
                      </a:r>
                    </a:p>
                  </a:txBody>
                  <a:tcPr>
                    <a:solidFill>
                      <a:schemeClr val="accent4">
                        <a:lumMod val="60000"/>
                        <a:lumOff val="40000"/>
                      </a:schemeClr>
                    </a:solidFill>
                  </a:tcPr>
                </a:tc>
                <a:tc>
                  <a:txBody>
                    <a:bodyPr/>
                    <a:lstStyle/>
                    <a:p>
                      <a:r>
                        <a:rPr lang="en-NZ" dirty="0"/>
                        <a:t>●</a:t>
                      </a:r>
                    </a:p>
                  </a:txBody>
                  <a:tcPr/>
                </a:tc>
                <a:tc>
                  <a:txBody>
                    <a:bodyPr/>
                    <a:lstStyle/>
                    <a:p>
                      <a:endParaRPr lang="en-NZ" dirty="0"/>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3545630148"/>
                  </a:ext>
                </a:extLst>
              </a:tr>
              <a:tr h="370840">
                <a:tc>
                  <a:txBody>
                    <a:bodyPr/>
                    <a:lstStyle/>
                    <a:p>
                      <a:pPr marL="0" algn="l" defTabSz="914400" rtl="0" eaLnBrk="1" latinLnBrk="0" hangingPunct="1"/>
                      <a:r>
                        <a:rPr lang="it-IT" sz="1000" b="0" i="0" u="none" strike="noStrike" kern="1200" baseline="0" dirty="0">
                          <a:solidFill>
                            <a:schemeClr val="dk1"/>
                          </a:solidFill>
                          <a:latin typeface="+mn-lt"/>
                          <a:ea typeface="+mn-ea"/>
                          <a:cs typeface="+mn-cs"/>
                        </a:rPr>
                        <a:t>PHP, Python...</a:t>
                      </a:r>
                    </a:p>
                    <a:p>
                      <a:pPr marL="0" algn="l" defTabSz="914400" rtl="0" eaLnBrk="1" latinLnBrk="0" hangingPunct="1"/>
                      <a:r>
                        <a:rPr lang="it-IT" sz="1000" b="0" i="0" u="none" strike="noStrike" kern="1200" baseline="0" dirty="0">
                          <a:solidFill>
                            <a:schemeClr val="dk1"/>
                          </a:solidFill>
                          <a:latin typeface="+mn-lt"/>
                          <a:ea typeface="+mn-ea"/>
                          <a:cs typeface="+mn-cs"/>
                        </a:rPr>
                        <a:t>(K. Lei, 2014)</a:t>
                      </a:r>
                      <a:endParaRPr lang="en-NZ" sz="1000" b="0" i="0" u="none" strike="noStrike" kern="1200" baseline="0" dirty="0">
                        <a:solidFill>
                          <a:schemeClr val="dk1"/>
                        </a:solidFill>
                        <a:latin typeface="+mn-lt"/>
                        <a:ea typeface="+mn-ea"/>
                        <a:cs typeface="+mn-cs"/>
                      </a:endParaRPr>
                    </a:p>
                  </a:txBody>
                  <a:tcPr>
                    <a:solidFill>
                      <a:schemeClr val="accent4">
                        <a:lumMod val="60000"/>
                        <a:lumOff val="40000"/>
                      </a:schemeClr>
                    </a:solidFill>
                  </a:tcPr>
                </a:tc>
                <a:tc>
                  <a:txBody>
                    <a:bodyPr/>
                    <a:lstStyle/>
                    <a:p>
                      <a:endParaRPr lang="en-NZ" dirty="0"/>
                    </a:p>
                  </a:txBody>
                  <a:tcPr/>
                </a:tc>
                <a:tc>
                  <a:txBody>
                    <a:bodyPr/>
                    <a:lstStyle/>
                    <a:p>
                      <a:r>
                        <a:rPr lang="en-NZ" dirty="0"/>
                        <a:t>●</a:t>
                      </a:r>
                    </a:p>
                  </a:txBody>
                  <a:tcPr/>
                </a:tc>
                <a:tc>
                  <a:txBody>
                    <a:bodyPr/>
                    <a:lstStyle/>
                    <a:p>
                      <a:endParaRPr lang="en-NZ"/>
                    </a:p>
                  </a:txBody>
                  <a:tcPr/>
                </a:tc>
                <a:tc>
                  <a:txBody>
                    <a:bodyPr/>
                    <a:lstStyle/>
                    <a:p>
                      <a:r>
                        <a:rPr lang="en-NZ" dirty="0"/>
                        <a:t>●</a:t>
                      </a:r>
                    </a:p>
                  </a:txBody>
                  <a:tcPr/>
                </a:tc>
                <a:extLst>
                  <a:ext uri="{0D108BD9-81ED-4DB2-BD59-A6C34878D82A}">
                    <a16:rowId xmlns:a16="http://schemas.microsoft.com/office/drawing/2014/main" val="2240525702"/>
                  </a:ext>
                </a:extLst>
              </a:tr>
            </a:tbl>
          </a:graphicData>
        </a:graphic>
      </p:graphicFrame>
      <p:sp>
        <p:nvSpPr>
          <p:cNvPr id="4" name="Slide Number Placeholder 3">
            <a:extLst>
              <a:ext uri="{FF2B5EF4-FFF2-40B4-BE49-F238E27FC236}">
                <a16:creationId xmlns:a16="http://schemas.microsoft.com/office/drawing/2014/main" id="{C7B458B5-898B-4D6E-BDC1-A50FDC3ED24E}"/>
              </a:ext>
            </a:extLst>
          </p:cNvPr>
          <p:cNvSpPr>
            <a:spLocks noGrp="1"/>
          </p:cNvSpPr>
          <p:nvPr>
            <p:ph type="sldNum" sz="quarter" idx="12"/>
          </p:nvPr>
        </p:nvSpPr>
        <p:spPr/>
        <p:txBody>
          <a:bodyPr/>
          <a:lstStyle/>
          <a:p>
            <a:fld id="{D3407554-2063-4B1A-A37C-5E12778A80DB}" type="slidenum">
              <a:rPr lang="en-NZ" smtClean="0"/>
              <a:t>15</a:t>
            </a:fld>
            <a:endParaRPr lang="en-NZ"/>
          </a:p>
        </p:txBody>
      </p:sp>
    </p:spTree>
    <p:extLst>
      <p:ext uri="{BB962C8B-B14F-4D97-AF65-F5344CB8AC3E}">
        <p14:creationId xmlns:p14="http://schemas.microsoft.com/office/powerpoint/2010/main" val="187084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5F95-A028-4F64-AD6C-495641FF6E87}"/>
              </a:ext>
            </a:extLst>
          </p:cNvPr>
          <p:cNvSpPr>
            <a:spLocks noGrp="1"/>
          </p:cNvSpPr>
          <p:nvPr>
            <p:ph type="title"/>
          </p:nvPr>
        </p:nvSpPr>
        <p:spPr/>
        <p:txBody>
          <a:bodyPr/>
          <a:lstStyle/>
          <a:p>
            <a:r>
              <a:rPr lang="en-NZ" dirty="0"/>
              <a:t>References </a:t>
            </a:r>
          </a:p>
        </p:txBody>
      </p:sp>
      <p:sp>
        <p:nvSpPr>
          <p:cNvPr id="3" name="Content Placeholder 2">
            <a:extLst>
              <a:ext uri="{FF2B5EF4-FFF2-40B4-BE49-F238E27FC236}">
                <a16:creationId xmlns:a16="http://schemas.microsoft.com/office/drawing/2014/main" id="{DEC7E5CD-795F-4C86-B264-A080184B8FC6}"/>
              </a:ext>
            </a:extLst>
          </p:cNvPr>
          <p:cNvSpPr>
            <a:spLocks noGrp="1"/>
          </p:cNvSpPr>
          <p:nvPr>
            <p:ph idx="1"/>
          </p:nvPr>
        </p:nvSpPr>
        <p:spPr/>
        <p:txBody>
          <a:bodyPr>
            <a:normAutofit/>
          </a:bodyPr>
          <a:lstStyle/>
          <a:p>
            <a:r>
              <a:rPr lang="en-NZ" sz="1600" dirty="0"/>
              <a:t>Ioannis K. </a:t>
            </a:r>
            <a:r>
              <a:rPr lang="en-NZ" sz="1600" dirty="0" err="1"/>
              <a:t>Chaniotis</a:t>
            </a:r>
            <a:r>
              <a:rPr lang="en-NZ" sz="1600" dirty="0"/>
              <a:t> , Kyriakos-</a:t>
            </a:r>
            <a:r>
              <a:rPr lang="en-NZ" sz="1600" dirty="0" err="1"/>
              <a:t>Ioannis</a:t>
            </a:r>
            <a:r>
              <a:rPr lang="en-NZ" sz="1600" dirty="0"/>
              <a:t> D. </a:t>
            </a:r>
            <a:r>
              <a:rPr lang="en-NZ" sz="1600" dirty="0" err="1"/>
              <a:t>Kyriakou</a:t>
            </a:r>
            <a:r>
              <a:rPr lang="en-NZ" sz="1600" dirty="0"/>
              <a:t> , Nikolaos D. Tselikas, Is Node.js a viable option for building modern web applications? A performance evaluation study, Computing, v.97 n.10, p.1023-1044, October 2015</a:t>
            </a:r>
          </a:p>
          <a:p>
            <a:endParaRPr lang="en-NZ" sz="1600" dirty="0"/>
          </a:p>
          <a:p>
            <a:r>
              <a:rPr lang="en-NZ" sz="1600" dirty="0"/>
              <a:t>K. Lei, Y. Ma, and Z. Tan. Performance Comparison and Evaluation of Web Development Technologies in PHP, Python, and Node.js. In Computational Science and Engineering (CSE), 2014 IEEE 17th International Conference on, pages 661–668, 2014.</a:t>
            </a:r>
          </a:p>
          <a:p>
            <a:endParaRPr lang="en-NZ" sz="1600" dirty="0"/>
          </a:p>
          <a:p>
            <a:r>
              <a:rPr lang="en-NZ" sz="1600" dirty="0" err="1"/>
              <a:t>Kento</a:t>
            </a:r>
            <a:r>
              <a:rPr lang="en-NZ" sz="1600" dirty="0"/>
              <a:t> </a:t>
            </a:r>
            <a:r>
              <a:rPr lang="en-NZ" sz="1600" dirty="0" err="1"/>
              <a:t>Goto</a:t>
            </a:r>
            <a:r>
              <a:rPr lang="en-NZ" sz="1600" dirty="0"/>
              <a:t> , </a:t>
            </a:r>
            <a:r>
              <a:rPr lang="en-NZ" sz="1600" dirty="0" err="1"/>
              <a:t>Motomichi</a:t>
            </a:r>
            <a:r>
              <a:rPr lang="en-NZ" sz="1600" dirty="0"/>
              <a:t> Toyama, Mobile Web Application Generation Features for </a:t>
            </a:r>
            <a:r>
              <a:rPr lang="en-NZ" sz="1600" dirty="0" err="1"/>
              <a:t>SuperSQL</a:t>
            </a:r>
            <a:r>
              <a:rPr lang="en-NZ" sz="1600" dirty="0"/>
              <a:t>, Proceedings of the 20th International Database Engineering &amp; Applications Symposium, July 11-13, 2016, Montreal, QC, Canada  </a:t>
            </a:r>
            <a:r>
              <a:rPr lang="en-NZ" sz="1600" dirty="0" err="1"/>
              <a:t>doi</a:t>
            </a:r>
            <a:r>
              <a:rPr lang="en-NZ" sz="1600" dirty="0"/>
              <a:t>: 10.1145/2938503.2938524</a:t>
            </a:r>
          </a:p>
          <a:p>
            <a:endParaRPr lang="en-NZ" sz="1600" dirty="0"/>
          </a:p>
        </p:txBody>
      </p:sp>
      <p:sp>
        <p:nvSpPr>
          <p:cNvPr id="4" name="Slide Number Placeholder 3">
            <a:extLst>
              <a:ext uri="{FF2B5EF4-FFF2-40B4-BE49-F238E27FC236}">
                <a16:creationId xmlns:a16="http://schemas.microsoft.com/office/drawing/2014/main" id="{3BBAF5E1-9FF8-42C8-A186-D44866BB6C7C}"/>
              </a:ext>
            </a:extLst>
          </p:cNvPr>
          <p:cNvSpPr>
            <a:spLocks noGrp="1"/>
          </p:cNvSpPr>
          <p:nvPr>
            <p:ph type="sldNum" sz="quarter" idx="12"/>
          </p:nvPr>
        </p:nvSpPr>
        <p:spPr/>
        <p:txBody>
          <a:bodyPr/>
          <a:lstStyle/>
          <a:p>
            <a:fld id="{D3407554-2063-4B1A-A37C-5E12778A80DB}" type="slidenum">
              <a:rPr lang="en-NZ" smtClean="0"/>
              <a:t>16</a:t>
            </a:fld>
            <a:endParaRPr lang="en-NZ"/>
          </a:p>
        </p:txBody>
      </p:sp>
    </p:spTree>
    <p:extLst>
      <p:ext uri="{BB962C8B-B14F-4D97-AF65-F5344CB8AC3E}">
        <p14:creationId xmlns:p14="http://schemas.microsoft.com/office/powerpoint/2010/main" val="213524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ADCC-0191-4243-A62E-BEA6595995C2}"/>
              </a:ext>
            </a:extLst>
          </p:cNvPr>
          <p:cNvSpPr>
            <a:spLocks noGrp="1"/>
          </p:cNvSpPr>
          <p:nvPr>
            <p:ph type="title"/>
          </p:nvPr>
        </p:nvSpPr>
        <p:spPr/>
        <p:txBody>
          <a:bodyPr/>
          <a:lstStyle/>
          <a:p>
            <a:r>
              <a:rPr lang="en-NZ" dirty="0"/>
              <a:t>Question</a:t>
            </a:r>
          </a:p>
        </p:txBody>
      </p:sp>
      <p:sp>
        <p:nvSpPr>
          <p:cNvPr id="3" name="Content Placeholder 2">
            <a:extLst>
              <a:ext uri="{FF2B5EF4-FFF2-40B4-BE49-F238E27FC236}">
                <a16:creationId xmlns:a16="http://schemas.microsoft.com/office/drawing/2014/main" id="{13FBC654-1CA0-4AA1-B58C-F0EB3BBB3FB6}"/>
              </a:ext>
            </a:extLst>
          </p:cNvPr>
          <p:cNvSpPr>
            <a:spLocks noGrp="1"/>
          </p:cNvSpPr>
          <p:nvPr>
            <p:ph idx="1"/>
          </p:nvPr>
        </p:nvSpPr>
        <p:spPr/>
        <p:txBody>
          <a:bodyPr/>
          <a:lstStyle/>
          <a:p>
            <a:r>
              <a:rPr lang="en-NZ" dirty="0"/>
              <a:t>Thank you</a:t>
            </a:r>
          </a:p>
        </p:txBody>
      </p:sp>
      <p:sp>
        <p:nvSpPr>
          <p:cNvPr id="4" name="Slide Number Placeholder 3">
            <a:extLst>
              <a:ext uri="{FF2B5EF4-FFF2-40B4-BE49-F238E27FC236}">
                <a16:creationId xmlns:a16="http://schemas.microsoft.com/office/drawing/2014/main" id="{CB028E9D-D3B7-4D55-AA95-2D78E6CE93B6}"/>
              </a:ext>
            </a:extLst>
          </p:cNvPr>
          <p:cNvSpPr>
            <a:spLocks noGrp="1"/>
          </p:cNvSpPr>
          <p:nvPr>
            <p:ph type="sldNum" sz="quarter" idx="12"/>
          </p:nvPr>
        </p:nvSpPr>
        <p:spPr/>
        <p:txBody>
          <a:bodyPr/>
          <a:lstStyle/>
          <a:p>
            <a:fld id="{D3407554-2063-4B1A-A37C-5E12778A80DB}" type="slidenum">
              <a:rPr lang="en-NZ" smtClean="0"/>
              <a:t>17</a:t>
            </a:fld>
            <a:endParaRPr lang="en-NZ"/>
          </a:p>
        </p:txBody>
      </p:sp>
    </p:spTree>
    <p:extLst>
      <p:ext uri="{BB962C8B-B14F-4D97-AF65-F5344CB8AC3E}">
        <p14:creationId xmlns:p14="http://schemas.microsoft.com/office/powerpoint/2010/main" val="24757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8B95-05B4-4AA6-8215-7686FA223437}"/>
              </a:ext>
            </a:extLst>
          </p:cNvPr>
          <p:cNvSpPr>
            <a:spLocks noGrp="1"/>
          </p:cNvSpPr>
          <p:nvPr>
            <p:ph type="title"/>
          </p:nvPr>
        </p:nvSpPr>
        <p:spPr/>
        <p:txBody>
          <a:bodyPr/>
          <a:lstStyle/>
          <a:p>
            <a:r>
              <a:rPr lang="en-NZ" dirty="0"/>
              <a:t>Agenda</a:t>
            </a:r>
          </a:p>
        </p:txBody>
      </p:sp>
      <p:sp>
        <p:nvSpPr>
          <p:cNvPr id="3" name="Content Placeholder 2">
            <a:extLst>
              <a:ext uri="{FF2B5EF4-FFF2-40B4-BE49-F238E27FC236}">
                <a16:creationId xmlns:a16="http://schemas.microsoft.com/office/drawing/2014/main" id="{F4BD9306-AEF1-41D5-9F84-BA98D5E22282}"/>
              </a:ext>
            </a:extLst>
          </p:cNvPr>
          <p:cNvSpPr>
            <a:spLocks noGrp="1"/>
          </p:cNvSpPr>
          <p:nvPr>
            <p:ph idx="1"/>
          </p:nvPr>
        </p:nvSpPr>
        <p:spPr/>
        <p:txBody>
          <a:bodyPr/>
          <a:lstStyle/>
          <a:p>
            <a:r>
              <a:rPr lang="en-NZ" dirty="0"/>
              <a:t>Introduction</a:t>
            </a:r>
          </a:p>
          <a:p>
            <a:r>
              <a:rPr lang="en-NZ" dirty="0"/>
              <a:t>Papers</a:t>
            </a:r>
          </a:p>
          <a:p>
            <a:r>
              <a:rPr lang="en-NZ" dirty="0"/>
              <a:t>3 Papers review sample</a:t>
            </a:r>
          </a:p>
          <a:p>
            <a:r>
              <a:rPr lang="en-NZ" dirty="0"/>
              <a:t>Discussion </a:t>
            </a:r>
          </a:p>
          <a:p>
            <a:r>
              <a:rPr lang="en-NZ" dirty="0"/>
              <a:t>Literature Map/</a:t>
            </a:r>
            <a:r>
              <a:rPr lang="en-NZ" altLang="en-US" dirty="0"/>
              <a:t>Concept Matrix</a:t>
            </a:r>
          </a:p>
          <a:p>
            <a:r>
              <a:rPr lang="en-NZ" dirty="0"/>
              <a:t>Q&amp;A</a:t>
            </a:r>
          </a:p>
          <a:p>
            <a:endParaRPr lang="en-NZ" dirty="0"/>
          </a:p>
          <a:p>
            <a:endParaRPr lang="en-NZ" dirty="0"/>
          </a:p>
        </p:txBody>
      </p:sp>
      <p:sp>
        <p:nvSpPr>
          <p:cNvPr id="4" name="Slide Number Placeholder 3">
            <a:extLst>
              <a:ext uri="{FF2B5EF4-FFF2-40B4-BE49-F238E27FC236}">
                <a16:creationId xmlns:a16="http://schemas.microsoft.com/office/drawing/2014/main" id="{F2CB73D9-E3FC-4368-9188-76D465EF72A4}"/>
              </a:ext>
            </a:extLst>
          </p:cNvPr>
          <p:cNvSpPr>
            <a:spLocks noGrp="1"/>
          </p:cNvSpPr>
          <p:nvPr>
            <p:ph type="sldNum" sz="quarter" idx="12"/>
          </p:nvPr>
        </p:nvSpPr>
        <p:spPr/>
        <p:txBody>
          <a:bodyPr/>
          <a:lstStyle/>
          <a:p>
            <a:fld id="{D3407554-2063-4B1A-A37C-5E12778A80DB}" type="slidenum">
              <a:rPr lang="en-NZ" smtClean="0"/>
              <a:t>2</a:t>
            </a:fld>
            <a:endParaRPr lang="en-NZ"/>
          </a:p>
        </p:txBody>
      </p:sp>
    </p:spTree>
    <p:extLst>
      <p:ext uri="{BB962C8B-B14F-4D97-AF65-F5344CB8AC3E}">
        <p14:creationId xmlns:p14="http://schemas.microsoft.com/office/powerpoint/2010/main" val="410794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67D6-5589-4F79-9B8C-68FEE42C876F}"/>
              </a:ext>
            </a:extLst>
          </p:cNvPr>
          <p:cNvSpPr>
            <a:spLocks noGrp="1"/>
          </p:cNvSpPr>
          <p:nvPr>
            <p:ph type="title"/>
          </p:nvPr>
        </p:nvSpPr>
        <p:spPr/>
        <p:txBody>
          <a:bodyPr/>
          <a:lstStyle/>
          <a:p>
            <a:r>
              <a:rPr lang="en-NZ" dirty="0"/>
              <a:t>Introduction</a:t>
            </a:r>
          </a:p>
        </p:txBody>
      </p:sp>
      <p:sp>
        <p:nvSpPr>
          <p:cNvPr id="3" name="Content Placeholder 2">
            <a:extLst>
              <a:ext uri="{FF2B5EF4-FFF2-40B4-BE49-F238E27FC236}">
                <a16:creationId xmlns:a16="http://schemas.microsoft.com/office/drawing/2014/main" id="{C81F740F-78F7-48C2-98A6-4669C1518CDC}"/>
              </a:ext>
            </a:extLst>
          </p:cNvPr>
          <p:cNvSpPr>
            <a:spLocks noGrp="1"/>
          </p:cNvSpPr>
          <p:nvPr>
            <p:ph idx="1"/>
          </p:nvPr>
        </p:nvSpPr>
        <p:spPr/>
        <p:txBody>
          <a:bodyPr/>
          <a:lstStyle/>
          <a:p>
            <a:r>
              <a:rPr lang="en-NZ" dirty="0"/>
              <a:t>Tom Dinh (Dinh Manh Hoang)</a:t>
            </a:r>
          </a:p>
          <a:p>
            <a:endParaRPr lang="en-NZ" dirty="0"/>
          </a:p>
          <a:p>
            <a:r>
              <a:rPr lang="en-NZ" dirty="0"/>
              <a:t>ID: 21500759</a:t>
            </a:r>
          </a:p>
          <a:p>
            <a:endParaRPr lang="en-NZ" dirty="0"/>
          </a:p>
          <a:p>
            <a:r>
              <a:rPr lang="en-NZ" dirty="0"/>
              <a:t>A Developer</a:t>
            </a:r>
          </a:p>
        </p:txBody>
      </p:sp>
      <p:sp>
        <p:nvSpPr>
          <p:cNvPr id="4" name="Slide Number Placeholder 3">
            <a:extLst>
              <a:ext uri="{FF2B5EF4-FFF2-40B4-BE49-F238E27FC236}">
                <a16:creationId xmlns:a16="http://schemas.microsoft.com/office/drawing/2014/main" id="{28E72C6E-617B-4F3C-9750-10EB846B2092}"/>
              </a:ext>
            </a:extLst>
          </p:cNvPr>
          <p:cNvSpPr>
            <a:spLocks noGrp="1"/>
          </p:cNvSpPr>
          <p:nvPr>
            <p:ph type="sldNum" sz="quarter" idx="12"/>
          </p:nvPr>
        </p:nvSpPr>
        <p:spPr/>
        <p:txBody>
          <a:bodyPr/>
          <a:lstStyle/>
          <a:p>
            <a:fld id="{D3407554-2063-4B1A-A37C-5E12778A80DB}" type="slidenum">
              <a:rPr lang="en-NZ" smtClean="0"/>
              <a:t>3</a:t>
            </a:fld>
            <a:endParaRPr lang="en-NZ"/>
          </a:p>
        </p:txBody>
      </p:sp>
    </p:spTree>
    <p:extLst>
      <p:ext uri="{BB962C8B-B14F-4D97-AF65-F5344CB8AC3E}">
        <p14:creationId xmlns:p14="http://schemas.microsoft.com/office/powerpoint/2010/main" val="399628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3E5C-F660-47B1-AB8C-53D4163133D9}"/>
              </a:ext>
            </a:extLst>
          </p:cNvPr>
          <p:cNvSpPr>
            <a:spLocks noGrp="1"/>
          </p:cNvSpPr>
          <p:nvPr>
            <p:ph type="title"/>
          </p:nvPr>
        </p:nvSpPr>
        <p:spPr/>
        <p:txBody>
          <a:bodyPr/>
          <a:lstStyle/>
          <a:p>
            <a:r>
              <a:rPr lang="en-NZ" dirty="0"/>
              <a:t>Modern Web Development Technologies</a:t>
            </a:r>
          </a:p>
        </p:txBody>
      </p:sp>
      <p:sp>
        <p:nvSpPr>
          <p:cNvPr id="3" name="Content Placeholder 2">
            <a:extLst>
              <a:ext uri="{FF2B5EF4-FFF2-40B4-BE49-F238E27FC236}">
                <a16:creationId xmlns:a16="http://schemas.microsoft.com/office/drawing/2014/main" id="{BD58A381-3E1B-4C0A-B207-9C8E0C3BDE31}"/>
              </a:ext>
            </a:extLst>
          </p:cNvPr>
          <p:cNvSpPr>
            <a:spLocks noGrp="1"/>
          </p:cNvSpPr>
          <p:nvPr>
            <p:ph idx="1"/>
          </p:nvPr>
        </p:nvSpPr>
        <p:spPr/>
        <p:txBody>
          <a:bodyPr/>
          <a:lstStyle/>
          <a:p>
            <a:r>
              <a:rPr lang="en-NZ" dirty="0"/>
              <a:t>The modern web development nowadays contains a massive of technologies.</a:t>
            </a:r>
          </a:p>
          <a:p>
            <a:endParaRPr lang="en-NZ" dirty="0"/>
          </a:p>
          <a:p>
            <a:r>
              <a:rPr lang="en-NZ" dirty="0"/>
              <a:t>What a programmer student should aware of ?</a:t>
            </a:r>
          </a:p>
          <a:p>
            <a:endParaRPr lang="en-NZ" dirty="0"/>
          </a:p>
          <a:p>
            <a:r>
              <a:rPr lang="en-NZ" dirty="0"/>
              <a:t>Client focus? Technology Stacks? Tooling? Eco-system?</a:t>
            </a:r>
          </a:p>
          <a:p>
            <a:endParaRPr lang="en-NZ" dirty="0"/>
          </a:p>
        </p:txBody>
      </p:sp>
      <p:sp>
        <p:nvSpPr>
          <p:cNvPr id="4" name="Slide Number Placeholder 3">
            <a:extLst>
              <a:ext uri="{FF2B5EF4-FFF2-40B4-BE49-F238E27FC236}">
                <a16:creationId xmlns:a16="http://schemas.microsoft.com/office/drawing/2014/main" id="{17BA5C43-4835-4998-A04D-AB4F035C23E0}"/>
              </a:ext>
            </a:extLst>
          </p:cNvPr>
          <p:cNvSpPr>
            <a:spLocks noGrp="1"/>
          </p:cNvSpPr>
          <p:nvPr>
            <p:ph type="sldNum" sz="quarter" idx="12"/>
          </p:nvPr>
        </p:nvSpPr>
        <p:spPr/>
        <p:txBody>
          <a:bodyPr/>
          <a:lstStyle/>
          <a:p>
            <a:fld id="{D3407554-2063-4B1A-A37C-5E12778A80DB}" type="slidenum">
              <a:rPr lang="en-NZ" smtClean="0"/>
              <a:t>4</a:t>
            </a:fld>
            <a:endParaRPr lang="en-NZ"/>
          </a:p>
        </p:txBody>
      </p:sp>
    </p:spTree>
    <p:extLst>
      <p:ext uri="{BB962C8B-B14F-4D97-AF65-F5344CB8AC3E}">
        <p14:creationId xmlns:p14="http://schemas.microsoft.com/office/powerpoint/2010/main" val="133634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3BFA-3051-44F9-8384-67CB9E0CDB75}"/>
              </a:ext>
            </a:extLst>
          </p:cNvPr>
          <p:cNvSpPr>
            <a:spLocks noGrp="1"/>
          </p:cNvSpPr>
          <p:nvPr>
            <p:ph type="title"/>
          </p:nvPr>
        </p:nvSpPr>
        <p:spPr/>
        <p:txBody>
          <a:bodyPr/>
          <a:lstStyle/>
          <a:p>
            <a:r>
              <a:rPr lang="en-NZ" dirty="0"/>
              <a:t>Papers</a:t>
            </a:r>
          </a:p>
        </p:txBody>
      </p:sp>
      <p:sp>
        <p:nvSpPr>
          <p:cNvPr id="3" name="Content Placeholder 2">
            <a:extLst>
              <a:ext uri="{FF2B5EF4-FFF2-40B4-BE49-F238E27FC236}">
                <a16:creationId xmlns:a16="http://schemas.microsoft.com/office/drawing/2014/main" id="{53C21831-86AA-483B-9574-ACFF0C0C18FD}"/>
              </a:ext>
            </a:extLst>
          </p:cNvPr>
          <p:cNvSpPr>
            <a:spLocks noGrp="1"/>
          </p:cNvSpPr>
          <p:nvPr>
            <p:ph idx="1"/>
          </p:nvPr>
        </p:nvSpPr>
        <p:spPr>
          <a:xfrm>
            <a:off x="680321" y="2336872"/>
            <a:ext cx="9613861" cy="4345281"/>
          </a:xfrm>
        </p:spPr>
        <p:txBody>
          <a:bodyPr>
            <a:normAutofit/>
          </a:bodyPr>
          <a:lstStyle/>
          <a:p>
            <a:r>
              <a:rPr lang="en-NZ" sz="1200" dirty="0"/>
              <a:t>Dirk Merkel, Docker: lightweight Linux containers for consistent development and deployment, Linux Journal, v.2014 n.239, p.2, March 2014</a:t>
            </a:r>
          </a:p>
          <a:p>
            <a:r>
              <a:rPr lang="en-NZ" sz="1200" dirty="0"/>
              <a:t>Ioannis K. </a:t>
            </a:r>
            <a:r>
              <a:rPr lang="en-NZ" sz="1200" dirty="0" err="1"/>
              <a:t>Chaniotis</a:t>
            </a:r>
            <a:r>
              <a:rPr lang="en-NZ" sz="1200" dirty="0"/>
              <a:t> , Kyriakos-</a:t>
            </a:r>
            <a:r>
              <a:rPr lang="en-NZ" sz="1200" dirty="0" err="1"/>
              <a:t>Ioannis</a:t>
            </a:r>
            <a:r>
              <a:rPr lang="en-NZ" sz="1200" dirty="0"/>
              <a:t> D. </a:t>
            </a:r>
            <a:r>
              <a:rPr lang="en-NZ" sz="1200" dirty="0" err="1"/>
              <a:t>Kyriakou</a:t>
            </a:r>
            <a:r>
              <a:rPr lang="en-NZ" sz="1200" dirty="0"/>
              <a:t> , Nikolaos D. Tselikas, Is Node.js a viable option for building modern web applications? A performance evaluation study, Computing, v.97 n.10, p.1023-1044, October 2015</a:t>
            </a:r>
          </a:p>
          <a:p>
            <a:r>
              <a:rPr lang="en-NZ" sz="1200" dirty="0"/>
              <a:t>K. Lei, Y. Ma, and Z. Tan. Performance Comparison and Evaluation of Web Development Technologies in PHP, Python, and Node.js. In Computational Science and Engineering (CSE), 2014 IEEE 17th International Conference on, pages 661–668, 2014.</a:t>
            </a:r>
          </a:p>
          <a:p>
            <a:r>
              <a:rPr lang="en-NZ" sz="1200" dirty="0" err="1"/>
              <a:t>Kento</a:t>
            </a:r>
            <a:r>
              <a:rPr lang="en-NZ" sz="1200" dirty="0"/>
              <a:t> </a:t>
            </a:r>
            <a:r>
              <a:rPr lang="en-NZ" sz="1200" dirty="0" err="1"/>
              <a:t>Goto</a:t>
            </a:r>
            <a:r>
              <a:rPr lang="en-NZ" sz="1200" dirty="0"/>
              <a:t> , </a:t>
            </a:r>
            <a:r>
              <a:rPr lang="en-NZ" sz="1200" dirty="0" err="1"/>
              <a:t>Motomichi</a:t>
            </a:r>
            <a:r>
              <a:rPr lang="en-NZ" sz="1200" dirty="0"/>
              <a:t> Toyama, Mobile Web Application Generation Features for </a:t>
            </a:r>
            <a:r>
              <a:rPr lang="en-NZ" sz="1200" dirty="0" err="1"/>
              <a:t>SuperSQL</a:t>
            </a:r>
            <a:r>
              <a:rPr lang="en-NZ" sz="1200" dirty="0"/>
              <a:t>, Proceedings of the 20th International Database Engineering &amp; Applications Symposium, July 11-13, 2016, Montreal, QC, Canada  </a:t>
            </a:r>
            <a:r>
              <a:rPr lang="en-NZ" sz="1200" dirty="0" err="1"/>
              <a:t>doi</a:t>
            </a:r>
            <a:r>
              <a:rPr lang="en-NZ" sz="1200" dirty="0"/>
              <a:t>: 10.1145/2938503.2938524</a:t>
            </a:r>
          </a:p>
          <a:p>
            <a:r>
              <a:rPr lang="en-NZ" sz="1200" dirty="0"/>
              <a:t>Lorna Jane Mitchell. PHP Web Services. O’Reilly Media, 2013</a:t>
            </a:r>
          </a:p>
          <a:p>
            <a:r>
              <a:rPr lang="en-NZ" sz="1200" dirty="0"/>
              <a:t>Sam Chung , Soon Bang, Identifying knowledge, skills, and abilities (KSA) for </a:t>
            </a:r>
            <a:r>
              <a:rPr lang="en-NZ" sz="1200" dirty="0" err="1"/>
              <a:t>devops</a:t>
            </a:r>
            <a:r>
              <a:rPr lang="en-NZ" sz="1200" dirty="0"/>
              <a:t>-aware server side web application with the grounded theory, Journal of Computing Sciences in Colleges, v.32 n.1, p.110-116, October 2016</a:t>
            </a:r>
          </a:p>
          <a:p>
            <a:r>
              <a:rPr lang="en-NZ" sz="1200" dirty="0" err="1"/>
              <a:t>Yener</a:t>
            </a:r>
            <a:r>
              <a:rPr lang="en-NZ" sz="1200" dirty="0"/>
              <a:t> </a:t>
            </a:r>
            <a:r>
              <a:rPr lang="en-NZ" sz="1200" dirty="0" err="1"/>
              <a:t>Sönmez</a:t>
            </a:r>
            <a:r>
              <a:rPr lang="en-NZ" sz="1200" dirty="0"/>
              <a:t> , </a:t>
            </a:r>
            <a:r>
              <a:rPr lang="en-NZ" sz="1200" dirty="0" err="1"/>
              <a:t>Oğuz</a:t>
            </a:r>
            <a:r>
              <a:rPr lang="en-NZ" sz="1200" dirty="0"/>
              <a:t> </a:t>
            </a:r>
            <a:r>
              <a:rPr lang="en-NZ" sz="1200" dirty="0" err="1"/>
              <a:t>Bayat</a:t>
            </a:r>
            <a:r>
              <a:rPr lang="en-NZ" sz="1200" dirty="0"/>
              <a:t> , </a:t>
            </a:r>
            <a:r>
              <a:rPr lang="en-NZ" sz="1200" dirty="0" err="1"/>
              <a:t>Tuğce</a:t>
            </a:r>
            <a:r>
              <a:rPr lang="en-NZ" sz="1200" dirty="0"/>
              <a:t> </a:t>
            </a:r>
            <a:r>
              <a:rPr lang="en-NZ" sz="1200" dirty="0" err="1"/>
              <a:t>Ballı</a:t>
            </a:r>
            <a:r>
              <a:rPr lang="en-NZ" sz="1200" dirty="0"/>
              <a:t> </a:t>
            </a:r>
            <a:r>
              <a:rPr lang="en-NZ" sz="1200" dirty="0" err="1"/>
              <a:t>Altuğlu</a:t>
            </a:r>
            <a:r>
              <a:rPr lang="en-NZ" sz="1200" dirty="0"/>
              <a:t> , Adil Deniz </a:t>
            </a:r>
            <a:r>
              <a:rPr lang="en-NZ" sz="1200" dirty="0" err="1"/>
              <a:t>Duru</a:t>
            </a:r>
            <a:r>
              <a:rPr lang="en-NZ" sz="1200" dirty="0"/>
              <a:t>, Performance Comparison of PHP-ASP Web Applications via Database Queries, Proceedings of the </a:t>
            </a:r>
            <a:r>
              <a:rPr lang="en-NZ" sz="1200" dirty="0" err="1"/>
              <a:t>The</a:t>
            </a:r>
            <a:r>
              <a:rPr lang="en-NZ" sz="1200" dirty="0"/>
              <a:t> International Conference on Engineering &amp; MIS 2015, p.1-3, September 24-26, 2015, Istanbul, Turkey  </a:t>
            </a:r>
            <a:r>
              <a:rPr lang="en-NZ" sz="1200" dirty="0" err="1"/>
              <a:t>doi</a:t>
            </a:r>
            <a:r>
              <a:rPr lang="en-NZ" sz="1200" dirty="0"/>
              <a:t>: 10.1145/2832987.2833054</a:t>
            </a:r>
          </a:p>
          <a:p>
            <a:r>
              <a:rPr lang="en-NZ" sz="1200" dirty="0"/>
              <a:t>Weidner O, Atkinson M, Barker A, </a:t>
            </a:r>
            <a:r>
              <a:rPr lang="en-NZ" sz="1200" dirty="0" err="1"/>
              <a:t>Filgueira</a:t>
            </a:r>
            <a:r>
              <a:rPr lang="en-NZ" sz="1200" dirty="0"/>
              <a:t> Vicente R (2016) Rethinking high performance computing platforms: challenges, opportunities and recommendations. In: Proceedings of the ACM international workshop on data-intensive distributed computing, DIDC’16. ACM, New York, pp 19–26. </a:t>
            </a:r>
            <a:r>
              <a:rPr lang="en-NZ" sz="1200" dirty="0" err="1"/>
              <a:t>doi</a:t>
            </a:r>
            <a:r>
              <a:rPr lang="en-NZ" sz="1200" dirty="0"/>
              <a:t>: 10.​1145/​2912152.​2912155</a:t>
            </a:r>
          </a:p>
          <a:p>
            <a:endParaRPr lang="en-NZ" sz="800" dirty="0"/>
          </a:p>
        </p:txBody>
      </p:sp>
      <p:sp>
        <p:nvSpPr>
          <p:cNvPr id="4" name="Slide Number Placeholder 3">
            <a:extLst>
              <a:ext uri="{FF2B5EF4-FFF2-40B4-BE49-F238E27FC236}">
                <a16:creationId xmlns:a16="http://schemas.microsoft.com/office/drawing/2014/main" id="{8CF3535B-0E17-4B2C-9846-5083B2130FB0}"/>
              </a:ext>
            </a:extLst>
          </p:cNvPr>
          <p:cNvSpPr>
            <a:spLocks noGrp="1"/>
          </p:cNvSpPr>
          <p:nvPr>
            <p:ph type="sldNum" sz="quarter" idx="12"/>
          </p:nvPr>
        </p:nvSpPr>
        <p:spPr/>
        <p:txBody>
          <a:bodyPr/>
          <a:lstStyle/>
          <a:p>
            <a:fld id="{D3407554-2063-4B1A-A37C-5E12778A80DB}" type="slidenum">
              <a:rPr lang="en-NZ" smtClean="0"/>
              <a:t>5</a:t>
            </a:fld>
            <a:endParaRPr lang="en-NZ"/>
          </a:p>
        </p:txBody>
      </p:sp>
    </p:spTree>
    <p:extLst>
      <p:ext uri="{BB962C8B-B14F-4D97-AF65-F5344CB8AC3E}">
        <p14:creationId xmlns:p14="http://schemas.microsoft.com/office/powerpoint/2010/main" val="238510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0FC-2576-415E-8F6E-869046DB4011}"/>
              </a:ext>
            </a:extLst>
          </p:cNvPr>
          <p:cNvSpPr>
            <a:spLocks noGrp="1"/>
          </p:cNvSpPr>
          <p:nvPr>
            <p:ph type="title"/>
          </p:nvPr>
        </p:nvSpPr>
        <p:spPr/>
        <p:txBody>
          <a:bodyPr/>
          <a:lstStyle/>
          <a:p>
            <a:r>
              <a:rPr lang="en-NZ" dirty="0"/>
              <a:t>Papers Review</a:t>
            </a:r>
          </a:p>
        </p:txBody>
      </p:sp>
      <p:sp>
        <p:nvSpPr>
          <p:cNvPr id="3" name="Content Placeholder 2">
            <a:extLst>
              <a:ext uri="{FF2B5EF4-FFF2-40B4-BE49-F238E27FC236}">
                <a16:creationId xmlns:a16="http://schemas.microsoft.com/office/drawing/2014/main" id="{B69E6989-8FBF-4739-AA18-F98715EB407C}"/>
              </a:ext>
            </a:extLst>
          </p:cNvPr>
          <p:cNvSpPr>
            <a:spLocks noGrp="1"/>
          </p:cNvSpPr>
          <p:nvPr>
            <p:ph idx="1"/>
          </p:nvPr>
        </p:nvSpPr>
        <p:spPr/>
        <p:txBody>
          <a:bodyPr/>
          <a:lstStyle/>
          <a:p>
            <a:endParaRPr lang="en-NZ" dirty="0"/>
          </a:p>
        </p:txBody>
      </p:sp>
      <p:sp>
        <p:nvSpPr>
          <p:cNvPr id="4" name="Slide Number Placeholder 3">
            <a:extLst>
              <a:ext uri="{FF2B5EF4-FFF2-40B4-BE49-F238E27FC236}">
                <a16:creationId xmlns:a16="http://schemas.microsoft.com/office/drawing/2014/main" id="{A1D8A1E3-0BAC-4363-84D7-E4CA237D44DF}"/>
              </a:ext>
            </a:extLst>
          </p:cNvPr>
          <p:cNvSpPr>
            <a:spLocks noGrp="1"/>
          </p:cNvSpPr>
          <p:nvPr>
            <p:ph type="sldNum" sz="quarter" idx="12"/>
          </p:nvPr>
        </p:nvSpPr>
        <p:spPr/>
        <p:txBody>
          <a:bodyPr/>
          <a:lstStyle/>
          <a:p>
            <a:fld id="{D3407554-2063-4B1A-A37C-5E12778A80DB}" type="slidenum">
              <a:rPr lang="en-NZ" smtClean="0"/>
              <a:t>6</a:t>
            </a:fld>
            <a:endParaRPr lang="en-NZ"/>
          </a:p>
        </p:txBody>
      </p:sp>
    </p:spTree>
    <p:extLst>
      <p:ext uri="{BB962C8B-B14F-4D97-AF65-F5344CB8AC3E}">
        <p14:creationId xmlns:p14="http://schemas.microsoft.com/office/powerpoint/2010/main" val="38868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46C2-1BB8-4F1A-9763-C6D7F25E032E}"/>
              </a:ext>
            </a:extLst>
          </p:cNvPr>
          <p:cNvSpPr>
            <a:spLocks noGrp="1"/>
          </p:cNvSpPr>
          <p:nvPr>
            <p:ph type="title"/>
          </p:nvPr>
        </p:nvSpPr>
        <p:spPr/>
        <p:txBody>
          <a:bodyPr>
            <a:normAutofit fontScale="90000"/>
          </a:bodyPr>
          <a:lstStyle/>
          <a:p>
            <a:r>
              <a:rPr lang="en-NZ" dirty="0"/>
              <a:t>Harnessing modern web application technology to create intuitive and efficient data visualization and sharing tools</a:t>
            </a:r>
          </a:p>
        </p:txBody>
      </p:sp>
      <p:sp>
        <p:nvSpPr>
          <p:cNvPr id="3" name="Content Placeholder 2">
            <a:extLst>
              <a:ext uri="{FF2B5EF4-FFF2-40B4-BE49-F238E27FC236}">
                <a16:creationId xmlns:a16="http://schemas.microsoft.com/office/drawing/2014/main" id="{72815E26-7969-444F-9B59-0C8AE6B38126}"/>
              </a:ext>
            </a:extLst>
          </p:cNvPr>
          <p:cNvSpPr>
            <a:spLocks noGrp="1"/>
          </p:cNvSpPr>
          <p:nvPr>
            <p:ph idx="1"/>
          </p:nvPr>
        </p:nvSpPr>
        <p:spPr/>
        <p:txBody>
          <a:bodyPr>
            <a:normAutofit lnSpcReduction="10000"/>
          </a:bodyPr>
          <a:lstStyle/>
          <a:p>
            <a:r>
              <a:rPr lang="en-NZ" dirty="0"/>
              <a:t>- Big data </a:t>
            </a:r>
            <a:r>
              <a:rPr lang="en-NZ" dirty="0" err="1"/>
              <a:t>nowaday</a:t>
            </a:r>
            <a:r>
              <a:rPr lang="en-NZ" dirty="0"/>
              <a:t> is the focus area of Neuroscientists. In order to collecting data Neuroscientists take advantage of Web application technologies to build up the data. </a:t>
            </a:r>
          </a:p>
          <a:p>
            <a:r>
              <a:rPr lang="en-NZ" dirty="0"/>
              <a:t>- Web application is a well-know, easy to use for users. It cheap, easy to gathering a large </a:t>
            </a:r>
            <a:r>
              <a:rPr lang="en-NZ" dirty="0" err="1"/>
              <a:t>amout</a:t>
            </a:r>
            <a:r>
              <a:rPr lang="en-NZ" dirty="0"/>
              <a:t> data and exchange data globally.</a:t>
            </a:r>
          </a:p>
          <a:p>
            <a:endParaRPr lang="en-NZ" dirty="0"/>
          </a:p>
          <a:p>
            <a:r>
              <a:rPr lang="en-US" altLang="en-US" dirty="0">
                <a:latin typeface="Times New Roman" panose="02020603050405020304" pitchFamily="18" charset="0"/>
                <a:cs typeface="Times New Roman" panose="02020603050405020304" pitchFamily="18" charset="0"/>
              </a:rPr>
              <a:t>Strengths</a:t>
            </a:r>
            <a:endParaRPr lang="en-NZ" dirty="0"/>
          </a:p>
          <a:p>
            <a:pPr lvl="1"/>
            <a:r>
              <a:rPr lang="en-NZ" dirty="0"/>
              <a:t>- The COINS (Collaborative Informatics and Neuroimaging Suite) Data Exchange was built on open source stacks Linux-Apache-PostgreSQL-PHP (LAPP) and some are </a:t>
            </a:r>
            <a:r>
              <a:rPr lang="en-NZ" dirty="0" err="1"/>
              <a:t>ussing</a:t>
            </a:r>
            <a:r>
              <a:rPr lang="en-NZ" dirty="0"/>
              <a:t> NodeJS</a:t>
            </a:r>
          </a:p>
        </p:txBody>
      </p:sp>
      <p:sp>
        <p:nvSpPr>
          <p:cNvPr id="4" name="Slide Number Placeholder 3">
            <a:extLst>
              <a:ext uri="{FF2B5EF4-FFF2-40B4-BE49-F238E27FC236}">
                <a16:creationId xmlns:a16="http://schemas.microsoft.com/office/drawing/2014/main" id="{BED57CFE-7D2A-48B7-B594-76AE7F14C1BD}"/>
              </a:ext>
            </a:extLst>
          </p:cNvPr>
          <p:cNvSpPr>
            <a:spLocks noGrp="1"/>
          </p:cNvSpPr>
          <p:nvPr>
            <p:ph type="sldNum" sz="quarter" idx="12"/>
          </p:nvPr>
        </p:nvSpPr>
        <p:spPr/>
        <p:txBody>
          <a:bodyPr/>
          <a:lstStyle/>
          <a:p>
            <a:fld id="{D3407554-2063-4B1A-A37C-5E12778A80DB}" type="slidenum">
              <a:rPr lang="en-NZ" smtClean="0"/>
              <a:t>7</a:t>
            </a:fld>
            <a:endParaRPr lang="en-NZ"/>
          </a:p>
        </p:txBody>
      </p:sp>
    </p:spTree>
    <p:extLst>
      <p:ext uri="{BB962C8B-B14F-4D97-AF65-F5344CB8AC3E}">
        <p14:creationId xmlns:p14="http://schemas.microsoft.com/office/powerpoint/2010/main" val="286823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46C2-1BB8-4F1A-9763-C6D7F25E032E}"/>
              </a:ext>
            </a:extLst>
          </p:cNvPr>
          <p:cNvSpPr>
            <a:spLocks noGrp="1"/>
          </p:cNvSpPr>
          <p:nvPr>
            <p:ph type="title"/>
          </p:nvPr>
        </p:nvSpPr>
        <p:spPr/>
        <p:txBody>
          <a:bodyPr>
            <a:normAutofit fontScale="90000"/>
          </a:bodyPr>
          <a:lstStyle/>
          <a:p>
            <a:r>
              <a:rPr lang="en-NZ" dirty="0"/>
              <a:t>Harnessing modern web application technology to create intuitive and efficient data visualization and sharing tools (</a:t>
            </a:r>
            <a:r>
              <a:rPr lang="en-NZ" dirty="0" err="1"/>
              <a:t>cont</a:t>
            </a:r>
            <a:r>
              <a:rPr lang="en-NZ" dirty="0"/>
              <a:t>)</a:t>
            </a:r>
          </a:p>
        </p:txBody>
      </p:sp>
      <p:sp>
        <p:nvSpPr>
          <p:cNvPr id="3" name="Content Placeholder 2">
            <a:extLst>
              <a:ext uri="{FF2B5EF4-FFF2-40B4-BE49-F238E27FC236}">
                <a16:creationId xmlns:a16="http://schemas.microsoft.com/office/drawing/2014/main" id="{72815E26-7969-444F-9B59-0C8AE6B38126}"/>
              </a:ext>
            </a:extLst>
          </p:cNvPr>
          <p:cNvSpPr>
            <a:spLocks noGrp="1"/>
          </p:cNvSpPr>
          <p:nvPr>
            <p:ph idx="1"/>
          </p:nvPr>
        </p:nvSpPr>
        <p:spPr/>
        <p:txBody>
          <a:bodyPr/>
          <a:lstStyle/>
          <a:p>
            <a:r>
              <a:rPr lang="en-NZ" dirty="0"/>
              <a:t>- Weakness</a:t>
            </a:r>
          </a:p>
          <a:p>
            <a:pPr lvl="1"/>
            <a:r>
              <a:rPr lang="en-NZ" dirty="0"/>
              <a:t>Authors focus only on LAPP Stack</a:t>
            </a:r>
          </a:p>
          <a:p>
            <a:pPr lvl="1"/>
            <a:r>
              <a:rPr lang="en-NZ" dirty="0"/>
              <a:t>Authors not provide any referenced statistics</a:t>
            </a:r>
          </a:p>
          <a:p>
            <a:r>
              <a:rPr lang="en-US" altLang="en-US" dirty="0">
                <a:latin typeface="Times New Roman" panose="02020603050405020304" pitchFamily="18" charset="0"/>
                <a:cs typeface="Times New Roman" panose="02020603050405020304" pitchFamily="18" charset="0"/>
              </a:rPr>
              <a:t>Research methodology</a:t>
            </a:r>
          </a:p>
          <a:p>
            <a:pPr lvl="1"/>
            <a:r>
              <a:rPr lang="en-US" dirty="0">
                <a:latin typeface="Times New Roman" panose="02020603050405020304" pitchFamily="18" charset="0"/>
                <a:cs typeface="Times New Roman" panose="02020603050405020304" pitchFamily="18" charset="0"/>
              </a:rPr>
              <a:t>Quantitative Research </a:t>
            </a:r>
            <a:endParaRPr lang="en-NZ" dirty="0"/>
          </a:p>
          <a:p>
            <a:endParaRPr lang="en-NZ" dirty="0"/>
          </a:p>
        </p:txBody>
      </p:sp>
      <p:sp>
        <p:nvSpPr>
          <p:cNvPr id="4" name="Slide Number Placeholder 3">
            <a:extLst>
              <a:ext uri="{FF2B5EF4-FFF2-40B4-BE49-F238E27FC236}">
                <a16:creationId xmlns:a16="http://schemas.microsoft.com/office/drawing/2014/main" id="{BED57CFE-7D2A-48B7-B594-76AE7F14C1BD}"/>
              </a:ext>
            </a:extLst>
          </p:cNvPr>
          <p:cNvSpPr>
            <a:spLocks noGrp="1"/>
          </p:cNvSpPr>
          <p:nvPr>
            <p:ph type="sldNum" sz="quarter" idx="12"/>
          </p:nvPr>
        </p:nvSpPr>
        <p:spPr/>
        <p:txBody>
          <a:bodyPr/>
          <a:lstStyle/>
          <a:p>
            <a:fld id="{D3407554-2063-4B1A-A37C-5E12778A80DB}" type="slidenum">
              <a:rPr lang="en-NZ" smtClean="0"/>
              <a:t>8</a:t>
            </a:fld>
            <a:endParaRPr lang="en-NZ"/>
          </a:p>
        </p:txBody>
      </p:sp>
    </p:spTree>
    <p:extLst>
      <p:ext uri="{BB962C8B-B14F-4D97-AF65-F5344CB8AC3E}">
        <p14:creationId xmlns:p14="http://schemas.microsoft.com/office/powerpoint/2010/main" val="800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5CFD-BAF6-4049-AF25-5872E6478137}"/>
              </a:ext>
            </a:extLst>
          </p:cNvPr>
          <p:cNvSpPr>
            <a:spLocks noGrp="1"/>
          </p:cNvSpPr>
          <p:nvPr>
            <p:ph type="title"/>
          </p:nvPr>
        </p:nvSpPr>
        <p:spPr/>
        <p:txBody>
          <a:bodyPr/>
          <a:lstStyle/>
          <a:p>
            <a:r>
              <a:rPr lang="en-NZ" dirty="0"/>
              <a:t>Docker: Lightweight Linux Containers for Consistent Development and Deployment</a:t>
            </a:r>
          </a:p>
        </p:txBody>
      </p:sp>
      <p:sp>
        <p:nvSpPr>
          <p:cNvPr id="3" name="Content Placeholder 2">
            <a:extLst>
              <a:ext uri="{FF2B5EF4-FFF2-40B4-BE49-F238E27FC236}">
                <a16:creationId xmlns:a16="http://schemas.microsoft.com/office/drawing/2014/main" id="{78F9B557-BC62-4142-AF87-31A69AE7E499}"/>
              </a:ext>
            </a:extLst>
          </p:cNvPr>
          <p:cNvSpPr>
            <a:spLocks noGrp="1"/>
          </p:cNvSpPr>
          <p:nvPr>
            <p:ph idx="1"/>
          </p:nvPr>
        </p:nvSpPr>
        <p:spPr/>
        <p:txBody>
          <a:bodyPr/>
          <a:lstStyle/>
          <a:p>
            <a:r>
              <a:rPr lang="en-NZ" dirty="0"/>
              <a:t>In this article the author using mix research to clarify Docker is a good solution for avoiding confliction of modern web development technologies.</a:t>
            </a:r>
          </a:p>
          <a:p>
            <a:r>
              <a:rPr lang="en-NZ" dirty="0"/>
              <a:t>This research was use Explanatory sequential design.</a:t>
            </a:r>
          </a:p>
          <a:p>
            <a:endParaRPr lang="en-NZ" dirty="0"/>
          </a:p>
        </p:txBody>
      </p:sp>
      <p:sp>
        <p:nvSpPr>
          <p:cNvPr id="4" name="Slide Number Placeholder 3">
            <a:extLst>
              <a:ext uri="{FF2B5EF4-FFF2-40B4-BE49-F238E27FC236}">
                <a16:creationId xmlns:a16="http://schemas.microsoft.com/office/drawing/2014/main" id="{971E5F64-2077-4150-A673-90DDC4A423B2}"/>
              </a:ext>
            </a:extLst>
          </p:cNvPr>
          <p:cNvSpPr>
            <a:spLocks noGrp="1"/>
          </p:cNvSpPr>
          <p:nvPr>
            <p:ph type="sldNum" sz="quarter" idx="12"/>
          </p:nvPr>
        </p:nvSpPr>
        <p:spPr/>
        <p:txBody>
          <a:bodyPr/>
          <a:lstStyle/>
          <a:p>
            <a:fld id="{D3407554-2063-4B1A-A37C-5E12778A80DB}" type="slidenum">
              <a:rPr lang="en-NZ" smtClean="0"/>
              <a:t>9</a:t>
            </a:fld>
            <a:endParaRPr lang="en-NZ"/>
          </a:p>
        </p:txBody>
      </p:sp>
      <p:pic>
        <p:nvPicPr>
          <p:cNvPr id="5" name="Picture 4" descr="D:\Docker_ Lightweight Linux Containers for Consistent Development and Deployment_files\11600f1.png">
            <a:extLst>
              <a:ext uri="{FF2B5EF4-FFF2-40B4-BE49-F238E27FC236}">
                <a16:creationId xmlns:a16="http://schemas.microsoft.com/office/drawing/2014/main" id="{83804AE3-01BB-4B7B-A165-5B772E44EB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6730" y="4107305"/>
            <a:ext cx="3722501" cy="2091071"/>
          </a:xfrm>
          <a:prstGeom prst="rect">
            <a:avLst/>
          </a:prstGeom>
          <a:noFill/>
          <a:ln>
            <a:noFill/>
          </a:ln>
        </p:spPr>
      </p:pic>
      <p:sp>
        <p:nvSpPr>
          <p:cNvPr id="6" name="Rectangle 5">
            <a:extLst>
              <a:ext uri="{FF2B5EF4-FFF2-40B4-BE49-F238E27FC236}">
                <a16:creationId xmlns:a16="http://schemas.microsoft.com/office/drawing/2014/main" id="{1A1BA438-92FA-415A-9B41-964A7B90377B}"/>
              </a:ext>
            </a:extLst>
          </p:cNvPr>
          <p:cNvSpPr/>
          <p:nvPr/>
        </p:nvSpPr>
        <p:spPr>
          <a:xfrm>
            <a:off x="565426" y="6198376"/>
            <a:ext cx="4525108" cy="523220"/>
          </a:xfrm>
          <a:prstGeom prst="rect">
            <a:avLst/>
          </a:prstGeom>
        </p:spPr>
        <p:txBody>
          <a:bodyPr wrap="square">
            <a:spAutoFit/>
          </a:bodyPr>
          <a:lstStyle/>
          <a:p>
            <a:r>
              <a:rPr lang="en-NZ" sz="1400" dirty="0"/>
              <a:t>Figure 1. Google Trends Graph for “Docker Software” for Past 12 Months (Dirk Merkel, 2014)</a:t>
            </a:r>
          </a:p>
        </p:txBody>
      </p:sp>
      <p:pic>
        <p:nvPicPr>
          <p:cNvPr id="7" name="Picture 6">
            <a:extLst>
              <a:ext uri="{FF2B5EF4-FFF2-40B4-BE49-F238E27FC236}">
                <a16:creationId xmlns:a16="http://schemas.microsoft.com/office/drawing/2014/main" id="{45BF2AC1-612D-420B-9607-11396C72005D}"/>
              </a:ext>
            </a:extLst>
          </p:cNvPr>
          <p:cNvPicPr>
            <a:picLocks noChangeAspect="1"/>
          </p:cNvPicPr>
          <p:nvPr/>
        </p:nvPicPr>
        <p:blipFill>
          <a:blip r:embed="rId3"/>
          <a:stretch>
            <a:fillRect/>
          </a:stretch>
        </p:blipFill>
        <p:spPr>
          <a:xfrm>
            <a:off x="8269983" y="3107379"/>
            <a:ext cx="3429648" cy="2959903"/>
          </a:xfrm>
          <a:prstGeom prst="rect">
            <a:avLst/>
          </a:prstGeom>
        </p:spPr>
      </p:pic>
      <p:sp>
        <p:nvSpPr>
          <p:cNvPr id="8" name="Rectangle 7">
            <a:extLst>
              <a:ext uri="{FF2B5EF4-FFF2-40B4-BE49-F238E27FC236}">
                <a16:creationId xmlns:a16="http://schemas.microsoft.com/office/drawing/2014/main" id="{C84E4170-37C0-4092-A36F-9B2CBEBFDCA0}"/>
              </a:ext>
            </a:extLst>
          </p:cNvPr>
          <p:cNvSpPr/>
          <p:nvPr/>
        </p:nvSpPr>
        <p:spPr>
          <a:xfrm>
            <a:off x="8100646" y="6170190"/>
            <a:ext cx="4000410" cy="523220"/>
          </a:xfrm>
          <a:prstGeom prst="rect">
            <a:avLst/>
          </a:prstGeom>
        </p:spPr>
        <p:txBody>
          <a:bodyPr wrap="square">
            <a:spAutoFit/>
          </a:bodyPr>
          <a:lstStyle/>
          <a:p>
            <a:r>
              <a:rPr lang="en-NZ" sz="1400" dirty="0"/>
              <a:t>Figure 2. Sample Software Development Workflow Using Docker (Dirk Merkel, 2014)</a:t>
            </a:r>
          </a:p>
        </p:txBody>
      </p:sp>
    </p:spTree>
    <p:extLst>
      <p:ext uri="{BB962C8B-B14F-4D97-AF65-F5344CB8AC3E}">
        <p14:creationId xmlns:p14="http://schemas.microsoft.com/office/powerpoint/2010/main" val="3861713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191</TotalTime>
  <Words>1060</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Trebuchet MS</vt:lpstr>
      <vt:lpstr>Berlin</vt:lpstr>
      <vt:lpstr>IT8401 Research in IT   Assignment 1 </vt:lpstr>
      <vt:lpstr>Agenda</vt:lpstr>
      <vt:lpstr>Introduction</vt:lpstr>
      <vt:lpstr>Modern Web Development Technologies</vt:lpstr>
      <vt:lpstr>Papers</vt:lpstr>
      <vt:lpstr>Papers Review</vt:lpstr>
      <vt:lpstr>Harnessing modern web application technology to create intuitive and efficient data visualization and sharing tools</vt:lpstr>
      <vt:lpstr>Harnessing modern web application technology to create intuitive and efficient data visualization and sharing tools (cont)</vt:lpstr>
      <vt:lpstr>Docker: Lightweight Linux Containers for Consistent Development and Deployment</vt:lpstr>
      <vt:lpstr>Docker: Lightweight Linux Containers for Consistent Development and Deployment (cont)</vt:lpstr>
      <vt:lpstr>Performance Comparison of PHP-ASP Web Applications via Database Queries</vt:lpstr>
      <vt:lpstr>Performance Comparison of PHP-ASP Web Applications via Database Queries (cont)</vt:lpstr>
      <vt:lpstr>Discussion </vt:lpstr>
      <vt:lpstr>Literature Map </vt:lpstr>
      <vt:lpstr>Concept Matrix </vt:lpstr>
      <vt:lpstr>References </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IT8401 Research in IT   Assignment 1 </dc:title>
  <dc:creator>Tom Dinh</dc:creator>
  <cp:lastModifiedBy>Tom Dinh</cp:lastModifiedBy>
  <cp:revision>26</cp:revision>
  <dcterms:created xsi:type="dcterms:W3CDTF">2017-06-18T13:55:47Z</dcterms:created>
  <dcterms:modified xsi:type="dcterms:W3CDTF">2017-06-18T17:06:54Z</dcterms:modified>
</cp:coreProperties>
</file>