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79152-E87E-49ED-8BB6-20899ABC00EC}" type="datetimeFigureOut">
              <a:rPr lang="en-NZ" smtClean="0"/>
              <a:t>19/07/2017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AD01F-088D-4174-B379-9D8799A2C791}" type="slidenum">
              <a:rPr lang="en-NZ" smtClean="0"/>
              <a:t>‹#›</a:t>
            </a:fld>
            <a:endParaRPr lang="en-NZ"/>
          </a:p>
        </p:txBody>
      </p:sp>
    </p:spTree>
    <p:extLst>
      <p:ext uri="{BB962C8B-B14F-4D97-AF65-F5344CB8AC3E}">
        <p14:creationId xmlns:p14="http://schemas.microsoft.com/office/powerpoint/2010/main" val="1598849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National Highway Traffic Safety Administration</a:t>
            </a:r>
          </a:p>
        </p:txBody>
      </p:sp>
      <p:sp>
        <p:nvSpPr>
          <p:cNvPr id="4" name="Slide Number Placeholder 3"/>
          <p:cNvSpPr>
            <a:spLocks noGrp="1"/>
          </p:cNvSpPr>
          <p:nvPr>
            <p:ph type="sldNum" sz="quarter" idx="10"/>
          </p:nvPr>
        </p:nvSpPr>
        <p:spPr/>
        <p:txBody>
          <a:bodyPr/>
          <a:lstStyle/>
          <a:p>
            <a:fld id="{F57AD01F-088D-4174-B379-9D8799A2C791}" type="slidenum">
              <a:rPr lang="en-NZ" smtClean="0"/>
              <a:t>2</a:t>
            </a:fld>
            <a:endParaRPr lang="en-NZ"/>
          </a:p>
        </p:txBody>
      </p:sp>
    </p:spTree>
    <p:extLst>
      <p:ext uri="{BB962C8B-B14F-4D97-AF65-F5344CB8AC3E}">
        <p14:creationId xmlns:p14="http://schemas.microsoft.com/office/powerpoint/2010/main" val="425391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B0AFB0-7BE3-4830-BD2F-5EA25CA48C71}" type="datetime1">
              <a:rPr lang="en-NZ" smtClean="0"/>
              <a:t>19/07/2017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372528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07E6AD-8AC8-4E7F-A03B-8706D8582B62}" type="datetime1">
              <a:rPr lang="en-NZ" smtClean="0"/>
              <a:t>19/07/2017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285126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ED37A1D-431A-4467-8CFF-A4702420B77C}" type="datetime1">
              <a:rPr lang="en-NZ" smtClean="0"/>
              <a:t>19/07/2017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232855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51C0A9-1AE4-40DB-AFFF-52E5E8328285}" type="datetime1">
              <a:rPr lang="en-NZ" smtClean="0"/>
              <a:t>19/07/2017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46317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C0E5E8-62E1-43A2-80FD-1515885F4E52}" type="datetime1">
              <a:rPr lang="en-NZ" smtClean="0"/>
              <a:t>19/07/2017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2540270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F3D547-BA10-4AF9-B10C-1E53C60348AC}" type="datetime1">
              <a:rPr lang="en-NZ" smtClean="0"/>
              <a:t>19/07/2017</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1597485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DBDC35-BE20-421E-84A3-BB400A012C1C}" type="datetime1">
              <a:rPr lang="en-NZ" smtClean="0"/>
              <a:t>19/07/2017</a:t>
            </a:fld>
            <a:endParaRPr lang="en-NZ"/>
          </a:p>
        </p:txBody>
      </p:sp>
      <p:sp>
        <p:nvSpPr>
          <p:cNvPr id="4"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1115590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06A37-5BF9-4379-929F-01466E440392}" type="datetime1">
              <a:rPr lang="en-NZ" smtClean="0"/>
              <a:t>19/07/2017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1067133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32674-DEC8-4555-B90C-1F7517A780C8}" type="datetime1">
              <a:rPr lang="en-NZ" smtClean="0"/>
              <a:t>19/07/2017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244871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61692FD-B2E7-4FBD-9B2A-D04F307E4F01}" type="datetime1">
              <a:rPr lang="en-NZ" smtClean="0"/>
              <a:t>19/07/2017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359753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79CE09-AC33-4015-9747-0588DF1F93F2}" type="datetime1">
              <a:rPr lang="en-NZ" smtClean="0"/>
              <a:t>19/07/2017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158978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E4CFA-27A1-4664-917D-740E046B1D5D}" type="datetime1">
              <a:rPr lang="en-NZ" smtClean="0"/>
              <a:t>19/07/2017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389071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4162DC-6C99-45A0-9B54-C50312CA76DB}" type="datetime1">
              <a:rPr lang="en-NZ" smtClean="0"/>
              <a:t>19/07/2017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14800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41FBF3-6931-4259-A94C-F48C38BAD9CB}" type="datetime1">
              <a:rPr lang="en-NZ" smtClean="0"/>
              <a:t>19/07/2017</a:t>
            </a:fld>
            <a:endParaRPr lang="en-NZ"/>
          </a:p>
        </p:txBody>
      </p:sp>
      <p:sp>
        <p:nvSpPr>
          <p:cNvPr id="5" name="Footer Placeholder 3"/>
          <p:cNvSpPr>
            <a:spLocks noGrp="1"/>
          </p:cNvSpPr>
          <p:nvPr>
            <p:ph type="ftr" sz="quarter" idx="11"/>
          </p:nvPr>
        </p:nvSpPr>
        <p:spPr/>
        <p:txBody>
          <a:bodyPr/>
          <a:lstStyle/>
          <a:p>
            <a:endParaRPr lang="en-NZ"/>
          </a:p>
        </p:txBody>
      </p:sp>
      <p:sp>
        <p:nvSpPr>
          <p:cNvPr id="6" name="Slide Number Placeholder 4"/>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14506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AECD61-1EC6-4E51-B322-C41128AF5AF3}" type="datetime1">
              <a:rPr lang="en-NZ" smtClean="0"/>
              <a:t>19/07/2017</a:t>
            </a:fld>
            <a:endParaRPr lang="en-NZ"/>
          </a:p>
        </p:txBody>
      </p:sp>
      <p:sp>
        <p:nvSpPr>
          <p:cNvPr id="5" name="Footer Placeholder 2"/>
          <p:cNvSpPr>
            <a:spLocks noGrp="1"/>
          </p:cNvSpPr>
          <p:nvPr>
            <p:ph type="ftr" sz="quarter" idx="11"/>
          </p:nvPr>
        </p:nvSpPr>
        <p:spPr/>
        <p:txBody>
          <a:bodyPr/>
          <a:lstStyle/>
          <a:p>
            <a:endParaRPr lang="en-NZ"/>
          </a:p>
        </p:txBody>
      </p:sp>
      <p:sp>
        <p:nvSpPr>
          <p:cNvPr id="6" name="Slide Number Placeholder 3"/>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216593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7FAA812-5CD9-44A7-AECC-E6A613EEF818}" type="datetime1">
              <a:rPr lang="en-NZ" smtClean="0"/>
              <a:t>19/07/2017</a:t>
            </a:fld>
            <a:endParaRPr lang="en-NZ"/>
          </a:p>
        </p:txBody>
      </p:sp>
      <p:sp>
        <p:nvSpPr>
          <p:cNvPr id="5" name="Footer Placeholder 5"/>
          <p:cNvSpPr>
            <a:spLocks noGrp="1"/>
          </p:cNvSpPr>
          <p:nvPr>
            <p:ph type="ftr" sz="quarter" idx="11"/>
          </p:nvPr>
        </p:nvSpPr>
        <p:spPr/>
        <p:txBody>
          <a:bodyPr/>
          <a:lstStyle/>
          <a:p>
            <a:endParaRPr lang="en-NZ"/>
          </a:p>
        </p:txBody>
      </p:sp>
      <p:sp>
        <p:nvSpPr>
          <p:cNvPr id="6" name="Slide Number Placeholder 6"/>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281391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FE7D72-71AE-45C7-A229-57686FE644CD}" type="datetime1">
              <a:rPr lang="en-NZ" smtClean="0"/>
              <a:t>19/07/2017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2A6862-3E66-4A28-B6A7-086159D151B9}" type="slidenum">
              <a:rPr lang="en-NZ" smtClean="0"/>
              <a:t>‹#›</a:t>
            </a:fld>
            <a:endParaRPr lang="en-NZ"/>
          </a:p>
        </p:txBody>
      </p:sp>
    </p:spTree>
    <p:extLst>
      <p:ext uri="{BB962C8B-B14F-4D97-AF65-F5344CB8AC3E}">
        <p14:creationId xmlns:p14="http://schemas.microsoft.com/office/powerpoint/2010/main" val="222579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B9E5ED-D0D2-4E12-A4D5-1050944BED11}" type="datetime1">
              <a:rPr lang="en-NZ" smtClean="0"/>
              <a:t>19/07/2017</a:t>
            </a:fld>
            <a:endParaRPr lang="en-NZ"/>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NZ"/>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2A6862-3E66-4A28-B6A7-086159D151B9}" type="slidenum">
              <a:rPr lang="en-NZ" smtClean="0"/>
              <a:t>‹#›</a:t>
            </a:fld>
            <a:endParaRPr lang="en-NZ"/>
          </a:p>
        </p:txBody>
      </p:sp>
    </p:spTree>
    <p:extLst>
      <p:ext uri="{BB962C8B-B14F-4D97-AF65-F5344CB8AC3E}">
        <p14:creationId xmlns:p14="http://schemas.microsoft.com/office/powerpoint/2010/main" val="3431821300"/>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4979-56AD-421F-AB8A-51CE28E4DECC}"/>
              </a:ext>
            </a:extLst>
          </p:cNvPr>
          <p:cNvSpPr>
            <a:spLocks noGrp="1"/>
          </p:cNvSpPr>
          <p:nvPr>
            <p:ph type="ctrTitle"/>
          </p:nvPr>
        </p:nvSpPr>
        <p:spPr/>
        <p:txBody>
          <a:bodyPr/>
          <a:lstStyle/>
          <a:p>
            <a:r>
              <a:rPr lang="en-NZ" dirty="0"/>
              <a:t>Driverless Cars</a:t>
            </a:r>
          </a:p>
        </p:txBody>
      </p:sp>
      <p:sp>
        <p:nvSpPr>
          <p:cNvPr id="3" name="Subtitle 2">
            <a:extLst>
              <a:ext uri="{FF2B5EF4-FFF2-40B4-BE49-F238E27FC236}">
                <a16:creationId xmlns:a16="http://schemas.microsoft.com/office/drawing/2014/main" id="{FCF7DCA5-68A5-4938-A21E-9B08C9FD61F0}"/>
              </a:ext>
            </a:extLst>
          </p:cNvPr>
          <p:cNvSpPr>
            <a:spLocks noGrp="1"/>
          </p:cNvSpPr>
          <p:nvPr>
            <p:ph type="subTitle" idx="1"/>
          </p:nvPr>
        </p:nvSpPr>
        <p:spPr/>
        <p:txBody>
          <a:bodyPr/>
          <a:lstStyle/>
          <a:p>
            <a:pPr algn="r"/>
            <a:r>
              <a:rPr lang="en-NZ" dirty="0"/>
              <a:t>(Tom) Dinh Manh Hoang (21500759)</a:t>
            </a:r>
          </a:p>
          <a:p>
            <a:pPr algn="r"/>
            <a:r>
              <a:rPr lang="en-NZ" dirty="0"/>
              <a:t>Supervisor: Dr </a:t>
            </a:r>
            <a:r>
              <a:rPr lang="en-NZ" dirty="0" err="1"/>
              <a:t>Zawar</a:t>
            </a:r>
            <a:r>
              <a:rPr lang="en-NZ" dirty="0"/>
              <a:t> Shah</a:t>
            </a:r>
          </a:p>
        </p:txBody>
      </p:sp>
    </p:spTree>
    <p:extLst>
      <p:ext uri="{BB962C8B-B14F-4D97-AF65-F5344CB8AC3E}">
        <p14:creationId xmlns:p14="http://schemas.microsoft.com/office/powerpoint/2010/main" val="86429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CBEC-278A-41BF-8E96-2C17E6CDD143}"/>
              </a:ext>
            </a:extLst>
          </p:cNvPr>
          <p:cNvSpPr>
            <a:spLocks noGrp="1"/>
          </p:cNvSpPr>
          <p:nvPr>
            <p:ph type="title"/>
          </p:nvPr>
        </p:nvSpPr>
        <p:spPr>
          <a:xfrm>
            <a:off x="646111" y="452718"/>
            <a:ext cx="9404723" cy="879693"/>
          </a:xfrm>
        </p:spPr>
        <p:txBody>
          <a:bodyPr/>
          <a:lstStyle/>
          <a:p>
            <a:r>
              <a:rPr lang="en-NZ" sz="2000" dirty="0"/>
              <a:t>How concerned are you about the following when AVs level 4 (Full self-driving automation) is deployed?</a:t>
            </a:r>
          </a:p>
        </p:txBody>
      </p:sp>
      <p:sp>
        <p:nvSpPr>
          <p:cNvPr id="4" name="Slide Number Placeholder 3">
            <a:extLst>
              <a:ext uri="{FF2B5EF4-FFF2-40B4-BE49-F238E27FC236}">
                <a16:creationId xmlns:a16="http://schemas.microsoft.com/office/drawing/2014/main" id="{8EF1DCC0-7BAA-4863-AA20-D87EB757342D}"/>
              </a:ext>
            </a:extLst>
          </p:cNvPr>
          <p:cNvSpPr>
            <a:spLocks noGrp="1"/>
          </p:cNvSpPr>
          <p:nvPr>
            <p:ph type="sldNum" sz="quarter" idx="12"/>
          </p:nvPr>
        </p:nvSpPr>
        <p:spPr/>
        <p:txBody>
          <a:bodyPr/>
          <a:lstStyle/>
          <a:p>
            <a:fld id="{A12A6862-3E66-4A28-B6A7-086159D151B9}" type="slidenum">
              <a:rPr lang="en-NZ" smtClean="0"/>
              <a:t>10</a:t>
            </a:fld>
            <a:endParaRPr lang="en-NZ"/>
          </a:p>
        </p:txBody>
      </p:sp>
      <p:pic>
        <p:nvPicPr>
          <p:cNvPr id="8" name="Content Placeholder 7">
            <a:extLst>
              <a:ext uri="{FF2B5EF4-FFF2-40B4-BE49-F238E27FC236}">
                <a16:creationId xmlns:a16="http://schemas.microsoft.com/office/drawing/2014/main" id="{23154F9A-D5DC-4E8C-971F-C72285E7EAB8}"/>
              </a:ext>
            </a:extLst>
          </p:cNvPr>
          <p:cNvPicPr>
            <a:picLocks noGrp="1" noChangeAspect="1"/>
          </p:cNvPicPr>
          <p:nvPr>
            <p:ph idx="1"/>
          </p:nvPr>
        </p:nvPicPr>
        <p:blipFill>
          <a:blip r:embed="rId2"/>
          <a:stretch>
            <a:fillRect/>
          </a:stretch>
        </p:blipFill>
        <p:spPr>
          <a:xfrm>
            <a:off x="358236" y="1191042"/>
            <a:ext cx="5123759" cy="3100320"/>
          </a:xfrm>
          <a:prstGeom prst="rect">
            <a:avLst/>
          </a:prstGeom>
        </p:spPr>
      </p:pic>
      <p:pic>
        <p:nvPicPr>
          <p:cNvPr id="9" name="Picture 8">
            <a:extLst>
              <a:ext uri="{FF2B5EF4-FFF2-40B4-BE49-F238E27FC236}">
                <a16:creationId xmlns:a16="http://schemas.microsoft.com/office/drawing/2014/main" id="{53466921-4DC2-4A7B-ACBC-693474ACDFB9}"/>
              </a:ext>
            </a:extLst>
          </p:cNvPr>
          <p:cNvPicPr>
            <a:picLocks noChangeAspect="1"/>
          </p:cNvPicPr>
          <p:nvPr/>
        </p:nvPicPr>
        <p:blipFill>
          <a:blip r:embed="rId3"/>
          <a:stretch>
            <a:fillRect/>
          </a:stretch>
        </p:blipFill>
        <p:spPr>
          <a:xfrm>
            <a:off x="4094232" y="4291362"/>
            <a:ext cx="4548010" cy="2566638"/>
          </a:xfrm>
          <a:prstGeom prst="rect">
            <a:avLst/>
          </a:prstGeom>
        </p:spPr>
      </p:pic>
      <p:pic>
        <p:nvPicPr>
          <p:cNvPr id="10" name="Picture 9">
            <a:extLst>
              <a:ext uri="{FF2B5EF4-FFF2-40B4-BE49-F238E27FC236}">
                <a16:creationId xmlns:a16="http://schemas.microsoft.com/office/drawing/2014/main" id="{026ED4CE-9B93-4EC2-BD37-A17DD4051CA9}"/>
              </a:ext>
            </a:extLst>
          </p:cNvPr>
          <p:cNvPicPr>
            <a:picLocks noChangeAspect="1"/>
          </p:cNvPicPr>
          <p:nvPr/>
        </p:nvPicPr>
        <p:blipFill>
          <a:blip r:embed="rId4"/>
          <a:stretch>
            <a:fillRect/>
          </a:stretch>
        </p:blipFill>
        <p:spPr>
          <a:xfrm>
            <a:off x="7254478" y="1260640"/>
            <a:ext cx="4554107" cy="2761727"/>
          </a:xfrm>
          <a:prstGeom prst="rect">
            <a:avLst/>
          </a:prstGeom>
        </p:spPr>
      </p:pic>
    </p:spTree>
    <p:extLst>
      <p:ext uri="{BB962C8B-B14F-4D97-AF65-F5344CB8AC3E}">
        <p14:creationId xmlns:p14="http://schemas.microsoft.com/office/powerpoint/2010/main" val="6756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E881-3C51-4C39-B478-DF932E06BFF4}"/>
              </a:ext>
            </a:extLst>
          </p:cNvPr>
          <p:cNvSpPr>
            <a:spLocks noGrp="1"/>
          </p:cNvSpPr>
          <p:nvPr>
            <p:ph type="title"/>
          </p:nvPr>
        </p:nvSpPr>
        <p:spPr>
          <a:xfrm>
            <a:off x="646111" y="452718"/>
            <a:ext cx="9404723" cy="610698"/>
          </a:xfrm>
        </p:spPr>
        <p:txBody>
          <a:bodyPr/>
          <a:lstStyle/>
          <a:p>
            <a:r>
              <a:rPr lang="en-NZ" sz="2400" dirty="0"/>
              <a:t>Would you use a AVs level 4 (Full self-driving automation)?</a:t>
            </a:r>
          </a:p>
        </p:txBody>
      </p:sp>
      <p:sp>
        <p:nvSpPr>
          <p:cNvPr id="4" name="Slide Number Placeholder 3">
            <a:extLst>
              <a:ext uri="{FF2B5EF4-FFF2-40B4-BE49-F238E27FC236}">
                <a16:creationId xmlns:a16="http://schemas.microsoft.com/office/drawing/2014/main" id="{E79086BB-5EBF-4B09-B3B8-83E2AF82BC24}"/>
              </a:ext>
            </a:extLst>
          </p:cNvPr>
          <p:cNvSpPr>
            <a:spLocks noGrp="1"/>
          </p:cNvSpPr>
          <p:nvPr>
            <p:ph type="sldNum" sz="quarter" idx="12"/>
          </p:nvPr>
        </p:nvSpPr>
        <p:spPr/>
        <p:txBody>
          <a:bodyPr/>
          <a:lstStyle/>
          <a:p>
            <a:fld id="{A12A6862-3E66-4A28-B6A7-086159D151B9}" type="slidenum">
              <a:rPr lang="en-NZ" smtClean="0"/>
              <a:t>11</a:t>
            </a:fld>
            <a:endParaRPr lang="en-NZ"/>
          </a:p>
        </p:txBody>
      </p:sp>
      <p:pic>
        <p:nvPicPr>
          <p:cNvPr id="8" name="Content Placeholder 7">
            <a:extLst>
              <a:ext uri="{FF2B5EF4-FFF2-40B4-BE49-F238E27FC236}">
                <a16:creationId xmlns:a16="http://schemas.microsoft.com/office/drawing/2014/main" id="{210762BE-C405-4DCC-ABE8-13CDAEFACAED}"/>
              </a:ext>
            </a:extLst>
          </p:cNvPr>
          <p:cNvPicPr>
            <a:picLocks noGrp="1" noChangeAspect="1"/>
          </p:cNvPicPr>
          <p:nvPr>
            <p:ph idx="1"/>
          </p:nvPr>
        </p:nvPicPr>
        <p:blipFill>
          <a:blip r:embed="rId2"/>
          <a:stretch>
            <a:fillRect/>
          </a:stretch>
        </p:blipFill>
        <p:spPr>
          <a:xfrm>
            <a:off x="2976311" y="1580605"/>
            <a:ext cx="6398577" cy="3885463"/>
          </a:xfrm>
          <a:prstGeom prst="rect">
            <a:avLst/>
          </a:prstGeom>
        </p:spPr>
      </p:pic>
    </p:spTree>
    <p:extLst>
      <p:ext uri="{BB962C8B-B14F-4D97-AF65-F5344CB8AC3E}">
        <p14:creationId xmlns:p14="http://schemas.microsoft.com/office/powerpoint/2010/main" val="423885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8B42-16A2-4B73-A47D-361E30E9FC0F}"/>
              </a:ext>
            </a:extLst>
          </p:cNvPr>
          <p:cNvSpPr>
            <a:spLocks noGrp="1"/>
          </p:cNvSpPr>
          <p:nvPr>
            <p:ph type="title"/>
          </p:nvPr>
        </p:nvSpPr>
        <p:spPr>
          <a:xfrm>
            <a:off x="646111" y="452718"/>
            <a:ext cx="9404723" cy="788253"/>
          </a:xfrm>
        </p:spPr>
        <p:txBody>
          <a:bodyPr/>
          <a:lstStyle/>
          <a:p>
            <a:r>
              <a:rPr lang="en-NZ" sz="2000" dirty="0"/>
              <a:t>What are youths’ opinions on Autonomous Vehicles (AVs) advantages and their concern of adopting AVs technology?</a:t>
            </a:r>
          </a:p>
        </p:txBody>
      </p:sp>
      <p:sp>
        <p:nvSpPr>
          <p:cNvPr id="3" name="Content Placeholder 2">
            <a:extLst>
              <a:ext uri="{FF2B5EF4-FFF2-40B4-BE49-F238E27FC236}">
                <a16:creationId xmlns:a16="http://schemas.microsoft.com/office/drawing/2014/main" id="{861C29D6-0181-4688-8ABC-2D08A1FBA044}"/>
              </a:ext>
            </a:extLst>
          </p:cNvPr>
          <p:cNvSpPr>
            <a:spLocks noGrp="1"/>
          </p:cNvSpPr>
          <p:nvPr>
            <p:ph idx="1"/>
          </p:nvPr>
        </p:nvSpPr>
        <p:spPr>
          <a:xfrm>
            <a:off x="1103312" y="1240972"/>
            <a:ext cx="8946541" cy="5007428"/>
          </a:xfrm>
        </p:spPr>
        <p:txBody>
          <a:bodyPr/>
          <a:lstStyle/>
          <a:p>
            <a:r>
              <a:rPr lang="en-NZ" dirty="0"/>
              <a:t>What are youths’ opinions on Autonomous Vehicles (AVs) advantages ?</a:t>
            </a:r>
          </a:p>
          <a:p>
            <a:pPr lvl="1"/>
            <a:r>
              <a:rPr lang="en-NZ" dirty="0"/>
              <a:t>90% of responded participants are agree Level 4 Full self-driving automation) will improve transport </a:t>
            </a:r>
          </a:p>
          <a:p>
            <a:pPr lvl="1"/>
            <a:r>
              <a:rPr lang="en-NZ" dirty="0"/>
              <a:t>Most of participants think Level 4 AVs reducing accidents/crashes and traffic jams </a:t>
            </a:r>
          </a:p>
          <a:p>
            <a:pPr lvl="1"/>
            <a:r>
              <a:rPr lang="en-NZ" dirty="0"/>
              <a:t>78 % AVs safer and Comfortable driving</a:t>
            </a:r>
          </a:p>
          <a:p>
            <a:r>
              <a:rPr lang="en-NZ" dirty="0"/>
              <a:t>What youths concern of adopting AVs technology</a:t>
            </a:r>
          </a:p>
          <a:p>
            <a:pPr lvl="1"/>
            <a:r>
              <a:rPr lang="en-NZ" dirty="0"/>
              <a:t>AVs are not mature to use voted by 71% responded participants </a:t>
            </a:r>
          </a:p>
          <a:p>
            <a:pPr lvl="1"/>
            <a:r>
              <a:rPr lang="en-NZ" dirty="0"/>
              <a:t>43% participants are not trust the AVs system</a:t>
            </a:r>
          </a:p>
          <a:p>
            <a:pPr lvl="1"/>
            <a:r>
              <a:rPr lang="en-NZ" dirty="0"/>
              <a:t>71% participants want to manually control their car</a:t>
            </a:r>
          </a:p>
          <a:p>
            <a:pPr lvl="1"/>
            <a:endParaRPr lang="en-NZ" dirty="0"/>
          </a:p>
        </p:txBody>
      </p:sp>
      <p:sp>
        <p:nvSpPr>
          <p:cNvPr id="4" name="Slide Number Placeholder 3">
            <a:extLst>
              <a:ext uri="{FF2B5EF4-FFF2-40B4-BE49-F238E27FC236}">
                <a16:creationId xmlns:a16="http://schemas.microsoft.com/office/drawing/2014/main" id="{276628BB-E7A0-4A63-96D1-90917E312567}"/>
              </a:ext>
            </a:extLst>
          </p:cNvPr>
          <p:cNvSpPr>
            <a:spLocks noGrp="1"/>
          </p:cNvSpPr>
          <p:nvPr>
            <p:ph type="sldNum" sz="quarter" idx="12"/>
          </p:nvPr>
        </p:nvSpPr>
        <p:spPr/>
        <p:txBody>
          <a:bodyPr/>
          <a:lstStyle/>
          <a:p>
            <a:fld id="{A12A6862-3E66-4A28-B6A7-086159D151B9}" type="slidenum">
              <a:rPr lang="en-NZ" smtClean="0"/>
              <a:t>12</a:t>
            </a:fld>
            <a:endParaRPr lang="en-NZ"/>
          </a:p>
        </p:txBody>
      </p:sp>
    </p:spTree>
    <p:extLst>
      <p:ext uri="{BB962C8B-B14F-4D97-AF65-F5344CB8AC3E}">
        <p14:creationId xmlns:p14="http://schemas.microsoft.com/office/powerpoint/2010/main" val="74860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248A-7EB3-4D4D-9A77-2F84CCC6F8B8}"/>
              </a:ext>
            </a:extLst>
          </p:cNvPr>
          <p:cNvSpPr>
            <a:spLocks noGrp="1"/>
          </p:cNvSpPr>
          <p:nvPr>
            <p:ph type="title"/>
          </p:nvPr>
        </p:nvSpPr>
        <p:spPr/>
        <p:txBody>
          <a:bodyPr/>
          <a:lstStyle/>
          <a:p>
            <a:r>
              <a:rPr lang="en-NZ" dirty="0"/>
              <a:t>Conclusion  </a:t>
            </a:r>
          </a:p>
        </p:txBody>
      </p:sp>
      <p:sp>
        <p:nvSpPr>
          <p:cNvPr id="3" name="Content Placeholder 2">
            <a:extLst>
              <a:ext uri="{FF2B5EF4-FFF2-40B4-BE49-F238E27FC236}">
                <a16:creationId xmlns:a16="http://schemas.microsoft.com/office/drawing/2014/main" id="{2D00261C-084E-4454-A3A2-7E255FBD7DB9}"/>
              </a:ext>
            </a:extLst>
          </p:cNvPr>
          <p:cNvSpPr>
            <a:spLocks noGrp="1"/>
          </p:cNvSpPr>
          <p:nvPr>
            <p:ph idx="1"/>
          </p:nvPr>
        </p:nvSpPr>
        <p:spPr>
          <a:xfrm>
            <a:off x="1103312" y="1853248"/>
            <a:ext cx="8946541" cy="4395151"/>
          </a:xfrm>
        </p:spPr>
        <p:txBody>
          <a:bodyPr/>
          <a:lstStyle/>
          <a:p>
            <a:r>
              <a:rPr lang="en-NZ" dirty="0"/>
              <a:t>Driverless car is the future and it already here, however, this technology need more time to prove and improve</a:t>
            </a:r>
          </a:p>
          <a:p>
            <a:r>
              <a:rPr lang="en-NZ" dirty="0"/>
              <a:t>AVs in testing and statistics are slowly changing road users’ mindset</a:t>
            </a:r>
          </a:p>
          <a:p>
            <a:r>
              <a:rPr lang="en-NZ" dirty="0"/>
              <a:t>In this survey, there are many gaps for AVs to come to the road that  need to bridge by government and community.</a:t>
            </a:r>
          </a:p>
          <a:p>
            <a:r>
              <a:rPr lang="en-NZ" dirty="0"/>
              <a:t>The current transport system need to improve to adapt with AVs technologies</a:t>
            </a:r>
          </a:p>
          <a:p>
            <a:r>
              <a:rPr lang="en-NZ" dirty="0"/>
              <a:t>Further research </a:t>
            </a:r>
            <a:r>
              <a:rPr lang="en-NZ"/>
              <a:t>is needed </a:t>
            </a:r>
            <a:r>
              <a:rPr lang="en-NZ" dirty="0"/>
              <a:t>to improve the relationship between AVs and road system</a:t>
            </a:r>
          </a:p>
        </p:txBody>
      </p:sp>
      <p:sp>
        <p:nvSpPr>
          <p:cNvPr id="4" name="Slide Number Placeholder 3">
            <a:extLst>
              <a:ext uri="{FF2B5EF4-FFF2-40B4-BE49-F238E27FC236}">
                <a16:creationId xmlns:a16="http://schemas.microsoft.com/office/drawing/2014/main" id="{58CFA8FF-15B0-41EB-967D-0B5642D6155C}"/>
              </a:ext>
            </a:extLst>
          </p:cNvPr>
          <p:cNvSpPr>
            <a:spLocks noGrp="1"/>
          </p:cNvSpPr>
          <p:nvPr>
            <p:ph type="sldNum" sz="quarter" idx="12"/>
          </p:nvPr>
        </p:nvSpPr>
        <p:spPr/>
        <p:txBody>
          <a:bodyPr/>
          <a:lstStyle/>
          <a:p>
            <a:fld id="{A12A6862-3E66-4A28-B6A7-086159D151B9}" type="slidenum">
              <a:rPr lang="en-NZ" smtClean="0"/>
              <a:t>13</a:t>
            </a:fld>
            <a:endParaRPr lang="en-NZ"/>
          </a:p>
        </p:txBody>
      </p:sp>
    </p:spTree>
    <p:extLst>
      <p:ext uri="{BB962C8B-B14F-4D97-AF65-F5344CB8AC3E}">
        <p14:creationId xmlns:p14="http://schemas.microsoft.com/office/powerpoint/2010/main" val="168245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ED7E-0BFE-41B8-B35E-925BFE2E0445}"/>
              </a:ext>
            </a:extLst>
          </p:cNvPr>
          <p:cNvSpPr>
            <a:spLocks noGrp="1"/>
          </p:cNvSpPr>
          <p:nvPr>
            <p:ph type="title"/>
          </p:nvPr>
        </p:nvSpPr>
        <p:spPr/>
        <p:txBody>
          <a:bodyPr/>
          <a:lstStyle/>
          <a:p>
            <a:r>
              <a:rPr lang="en-NZ" dirty="0"/>
              <a:t>References</a:t>
            </a:r>
          </a:p>
        </p:txBody>
      </p:sp>
      <p:sp>
        <p:nvSpPr>
          <p:cNvPr id="3" name="Content Placeholder 2">
            <a:extLst>
              <a:ext uri="{FF2B5EF4-FFF2-40B4-BE49-F238E27FC236}">
                <a16:creationId xmlns:a16="http://schemas.microsoft.com/office/drawing/2014/main" id="{75B95587-7252-4B22-87F9-930FC7FC3693}"/>
              </a:ext>
            </a:extLst>
          </p:cNvPr>
          <p:cNvSpPr>
            <a:spLocks noGrp="1"/>
          </p:cNvSpPr>
          <p:nvPr>
            <p:ph idx="1"/>
          </p:nvPr>
        </p:nvSpPr>
        <p:spPr>
          <a:xfrm>
            <a:off x="1103312" y="1332412"/>
            <a:ext cx="9699671" cy="4915988"/>
          </a:xfrm>
        </p:spPr>
        <p:txBody>
          <a:bodyPr>
            <a:normAutofit fontScale="92500"/>
          </a:bodyPr>
          <a:lstStyle/>
          <a:p>
            <a:r>
              <a:rPr lang="en-NZ" dirty="0"/>
              <a:t>Christchurch International Airport. (2017). New Zealand’s first Smart Shuttle unveiled in Christchurch. Retrieved from http://www.christchurchairport.co.nz/en/about-us/media-centre/media-releases/2017/new-zealand%E2%80%99s-first-smart-shuttle-unveiled-in-christchurch/</a:t>
            </a:r>
          </a:p>
          <a:p>
            <a:r>
              <a:rPr lang="en-NZ" dirty="0"/>
              <a:t>Menon, N. (2015). Consumer Perception and Anticipated Adoption of Autonomous Vehicle technology: Results from Multi-Population Surveys. Presented at the Transportation Research Board 95th Annual Meeting, 2016</a:t>
            </a:r>
          </a:p>
          <a:p>
            <a:r>
              <a:rPr lang="en-NZ" dirty="0"/>
              <a:t>Ministry of Transport. (2017). Intelligent Transport Systems. Retrieved from http://www.transport.govt.nz/ourwork/technology/intelligenttransportsystems/</a:t>
            </a:r>
          </a:p>
          <a:p>
            <a:r>
              <a:rPr lang="en-NZ" dirty="0" err="1"/>
              <a:t>Sanaullah</a:t>
            </a:r>
            <a:r>
              <a:rPr lang="en-NZ" dirty="0"/>
              <a:t>, I. Hussain, A. </a:t>
            </a:r>
            <a:r>
              <a:rPr lang="en-NZ" dirty="0" err="1"/>
              <a:t>ChaudhryKeith</a:t>
            </a:r>
            <a:r>
              <a:rPr lang="en-NZ" dirty="0"/>
              <a:t>, A. Enoch, C. (2017). Autonomous Vehicles in Developing Countries: A Case Study on User’s View Point in Pakistan. Springer International Publishing Switzerland, Retrieved from https://www.researchgate.net/publication/304996162_Autonomous_Vehicles_in_Developing_Countries_A_Case_Study_on_User%27s_View_Point_in_Pakista</a:t>
            </a:r>
          </a:p>
          <a:p>
            <a:pPr marL="0" indent="0">
              <a:buNone/>
            </a:pPr>
            <a:endParaRPr lang="en-NZ" dirty="0"/>
          </a:p>
        </p:txBody>
      </p:sp>
      <p:sp>
        <p:nvSpPr>
          <p:cNvPr id="4" name="Slide Number Placeholder 3">
            <a:extLst>
              <a:ext uri="{FF2B5EF4-FFF2-40B4-BE49-F238E27FC236}">
                <a16:creationId xmlns:a16="http://schemas.microsoft.com/office/drawing/2014/main" id="{E780EA7D-7820-4B76-A156-3445B72CFB8E}"/>
              </a:ext>
            </a:extLst>
          </p:cNvPr>
          <p:cNvSpPr>
            <a:spLocks noGrp="1"/>
          </p:cNvSpPr>
          <p:nvPr>
            <p:ph type="sldNum" sz="quarter" idx="12"/>
          </p:nvPr>
        </p:nvSpPr>
        <p:spPr/>
        <p:txBody>
          <a:bodyPr/>
          <a:lstStyle/>
          <a:p>
            <a:fld id="{A12A6862-3E66-4A28-B6A7-086159D151B9}" type="slidenum">
              <a:rPr lang="en-NZ" smtClean="0"/>
              <a:t>14</a:t>
            </a:fld>
            <a:endParaRPr lang="en-NZ"/>
          </a:p>
        </p:txBody>
      </p:sp>
    </p:spTree>
    <p:extLst>
      <p:ext uri="{BB962C8B-B14F-4D97-AF65-F5344CB8AC3E}">
        <p14:creationId xmlns:p14="http://schemas.microsoft.com/office/powerpoint/2010/main" val="321003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AC6B-FD69-4D4B-AD3A-B026D6765AAA}"/>
              </a:ext>
            </a:extLst>
          </p:cNvPr>
          <p:cNvSpPr>
            <a:spLocks noGrp="1"/>
          </p:cNvSpPr>
          <p:nvPr>
            <p:ph type="title"/>
          </p:nvPr>
        </p:nvSpPr>
        <p:spPr>
          <a:xfrm>
            <a:off x="646111" y="452718"/>
            <a:ext cx="9404723" cy="840505"/>
          </a:xfrm>
        </p:spPr>
        <p:txBody>
          <a:bodyPr/>
          <a:lstStyle/>
          <a:p>
            <a:r>
              <a:rPr lang="en-NZ" dirty="0"/>
              <a:t>Introduction</a:t>
            </a:r>
          </a:p>
        </p:txBody>
      </p:sp>
      <p:sp>
        <p:nvSpPr>
          <p:cNvPr id="3" name="Content Placeholder 2">
            <a:extLst>
              <a:ext uri="{FF2B5EF4-FFF2-40B4-BE49-F238E27FC236}">
                <a16:creationId xmlns:a16="http://schemas.microsoft.com/office/drawing/2014/main" id="{86E4BF33-39D9-4798-9ADE-78C34CE2BEE7}"/>
              </a:ext>
            </a:extLst>
          </p:cNvPr>
          <p:cNvSpPr>
            <a:spLocks noGrp="1"/>
          </p:cNvSpPr>
          <p:nvPr>
            <p:ph idx="1"/>
          </p:nvPr>
        </p:nvSpPr>
        <p:spPr>
          <a:xfrm>
            <a:off x="1103312" y="1293224"/>
            <a:ext cx="8946541" cy="4955176"/>
          </a:xfrm>
        </p:spPr>
        <p:txBody>
          <a:bodyPr/>
          <a:lstStyle/>
          <a:p>
            <a:r>
              <a:rPr lang="en-NZ" dirty="0"/>
              <a:t>Autonomous vehicle technology is a Thing</a:t>
            </a:r>
          </a:p>
          <a:p>
            <a:pPr lvl="1"/>
            <a:r>
              <a:rPr lang="en-NZ" dirty="0"/>
              <a:t>The fully autonomous Smart Shuttle for New Zealand's first on-road research trial in Christchurch Airport (Christchurch International Airport, 2017)</a:t>
            </a:r>
          </a:p>
          <a:p>
            <a:pPr lvl="1"/>
            <a:r>
              <a:rPr lang="en-NZ" dirty="0"/>
              <a:t>Autonomous and driverless vehicles developing and testing are belong to the New Zealand </a:t>
            </a:r>
            <a:r>
              <a:rPr lang="en-NZ" b="1" dirty="0"/>
              <a:t>Intelligent Transport Systems Technology Action Plan 2014-18</a:t>
            </a:r>
            <a:r>
              <a:rPr lang="en-NZ" dirty="0"/>
              <a:t> (Ministry of Transport, 2014)</a:t>
            </a:r>
          </a:p>
          <a:p>
            <a:pPr lvl="1"/>
            <a:endParaRPr lang="en-NZ" dirty="0"/>
          </a:p>
          <a:p>
            <a:r>
              <a:rPr lang="en-NZ" dirty="0"/>
              <a:t>What is Autonomous Vehicles (AVs)</a:t>
            </a:r>
          </a:p>
          <a:p>
            <a:pPr lvl="1"/>
            <a:endParaRPr lang="en-NZ" dirty="0"/>
          </a:p>
          <a:p>
            <a:endParaRPr lang="en-NZ" dirty="0"/>
          </a:p>
        </p:txBody>
      </p:sp>
      <p:sp>
        <p:nvSpPr>
          <p:cNvPr id="4" name="Slide Number Placeholder 3">
            <a:extLst>
              <a:ext uri="{FF2B5EF4-FFF2-40B4-BE49-F238E27FC236}">
                <a16:creationId xmlns:a16="http://schemas.microsoft.com/office/drawing/2014/main" id="{92D98511-8E82-4EAC-A446-B631415FC27A}"/>
              </a:ext>
            </a:extLst>
          </p:cNvPr>
          <p:cNvSpPr>
            <a:spLocks noGrp="1"/>
          </p:cNvSpPr>
          <p:nvPr>
            <p:ph type="sldNum" sz="quarter" idx="12"/>
          </p:nvPr>
        </p:nvSpPr>
        <p:spPr/>
        <p:txBody>
          <a:bodyPr/>
          <a:lstStyle/>
          <a:p>
            <a:fld id="{A12A6862-3E66-4A28-B6A7-086159D151B9}" type="slidenum">
              <a:rPr lang="en-NZ" smtClean="0"/>
              <a:t>2</a:t>
            </a:fld>
            <a:endParaRPr lang="en-NZ"/>
          </a:p>
        </p:txBody>
      </p:sp>
      <p:pic>
        <p:nvPicPr>
          <p:cNvPr id="5" name="Picture 4">
            <a:extLst>
              <a:ext uri="{FF2B5EF4-FFF2-40B4-BE49-F238E27FC236}">
                <a16:creationId xmlns:a16="http://schemas.microsoft.com/office/drawing/2014/main" id="{AC2F1FE8-D792-4C4A-BB79-D6E23C71744B}"/>
              </a:ext>
            </a:extLst>
          </p:cNvPr>
          <p:cNvPicPr>
            <a:picLocks noChangeAspect="1"/>
          </p:cNvPicPr>
          <p:nvPr/>
        </p:nvPicPr>
        <p:blipFill>
          <a:blip r:embed="rId3"/>
          <a:stretch>
            <a:fillRect/>
          </a:stretch>
        </p:blipFill>
        <p:spPr>
          <a:xfrm>
            <a:off x="1514169" y="1149668"/>
            <a:ext cx="8335225" cy="5687105"/>
          </a:xfrm>
          <a:prstGeom prst="rect">
            <a:avLst/>
          </a:prstGeom>
        </p:spPr>
      </p:pic>
    </p:spTree>
    <p:extLst>
      <p:ext uri="{BB962C8B-B14F-4D97-AF65-F5344CB8AC3E}">
        <p14:creationId xmlns:p14="http://schemas.microsoft.com/office/powerpoint/2010/main" val="239759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D4D0-606A-4C6E-AB12-80C98F59C899}"/>
              </a:ext>
            </a:extLst>
          </p:cNvPr>
          <p:cNvSpPr>
            <a:spLocks noGrp="1"/>
          </p:cNvSpPr>
          <p:nvPr>
            <p:ph type="title"/>
          </p:nvPr>
        </p:nvSpPr>
        <p:spPr>
          <a:xfrm>
            <a:off x="646111" y="452718"/>
            <a:ext cx="9404723" cy="827442"/>
          </a:xfrm>
        </p:spPr>
        <p:txBody>
          <a:bodyPr/>
          <a:lstStyle/>
          <a:p>
            <a:r>
              <a:rPr lang="en-NZ" dirty="0"/>
              <a:t>Introduction (cont.)</a:t>
            </a:r>
          </a:p>
        </p:txBody>
      </p:sp>
      <p:sp>
        <p:nvSpPr>
          <p:cNvPr id="3" name="Content Placeholder 2">
            <a:extLst>
              <a:ext uri="{FF2B5EF4-FFF2-40B4-BE49-F238E27FC236}">
                <a16:creationId xmlns:a16="http://schemas.microsoft.com/office/drawing/2014/main" id="{F16D4526-9199-4744-882F-323FD19FC40A}"/>
              </a:ext>
            </a:extLst>
          </p:cNvPr>
          <p:cNvSpPr>
            <a:spLocks noGrp="1"/>
          </p:cNvSpPr>
          <p:nvPr>
            <p:ph idx="1"/>
          </p:nvPr>
        </p:nvSpPr>
        <p:spPr>
          <a:xfrm>
            <a:off x="1103312" y="1280160"/>
            <a:ext cx="8946541" cy="4968239"/>
          </a:xfrm>
        </p:spPr>
        <p:txBody>
          <a:bodyPr/>
          <a:lstStyle/>
          <a:p>
            <a:r>
              <a:rPr lang="en-NZ" dirty="0"/>
              <a:t>Why AVs technology ?</a:t>
            </a:r>
          </a:p>
          <a:p>
            <a:pPr lvl="1"/>
            <a:r>
              <a:rPr lang="en-NZ" dirty="0"/>
              <a:t>Human error cause more than 90 % of the traffic accidents, the use of autonomous vehicles can significantly reduce the number of crashes (</a:t>
            </a:r>
            <a:r>
              <a:rPr lang="en-NZ" dirty="0" err="1"/>
              <a:t>Sanaullah</a:t>
            </a:r>
            <a:r>
              <a:rPr lang="en-NZ" dirty="0"/>
              <a:t>, Hussain, Chaudhry, Case &amp; Enoch, 2017).</a:t>
            </a:r>
          </a:p>
          <a:p>
            <a:pPr lvl="1"/>
            <a:r>
              <a:rPr lang="en-NZ" dirty="0"/>
              <a:t>Estimated congestion and parking cost reductions, energy savings and emission reductions are also uncertain due to interactive effects (</a:t>
            </a:r>
            <a:r>
              <a:rPr lang="en-NZ" dirty="0" err="1"/>
              <a:t>Litman</a:t>
            </a:r>
            <a:r>
              <a:rPr lang="en-NZ" dirty="0"/>
              <a:t>, 2017)</a:t>
            </a:r>
          </a:p>
          <a:p>
            <a:pPr lvl="1"/>
            <a:r>
              <a:rPr lang="en-NZ" dirty="0"/>
              <a:t>Many major automotive manufacturers such as Toyota, Nissan, and General Motors, and technology giants like Google, and Apple are actively involved in developing and testing their respective versions of autonomous vehicles (</a:t>
            </a:r>
            <a:r>
              <a:rPr lang="en-NZ" dirty="0" err="1"/>
              <a:t>Smiechowski</a:t>
            </a:r>
            <a:r>
              <a:rPr lang="en-NZ" dirty="0"/>
              <a:t> 2014).</a:t>
            </a:r>
          </a:p>
          <a:p>
            <a:r>
              <a:rPr lang="en-NZ" dirty="0"/>
              <a:t>Research Question</a:t>
            </a:r>
          </a:p>
          <a:p>
            <a:pPr lvl="1"/>
            <a:r>
              <a:rPr lang="en-NZ" dirty="0"/>
              <a:t>What are youths’ opinions on Autonomous Vehicles (AVs) advantages and their concern of adopting AVs technology?</a:t>
            </a:r>
          </a:p>
        </p:txBody>
      </p:sp>
      <p:sp>
        <p:nvSpPr>
          <p:cNvPr id="4" name="Slide Number Placeholder 3">
            <a:extLst>
              <a:ext uri="{FF2B5EF4-FFF2-40B4-BE49-F238E27FC236}">
                <a16:creationId xmlns:a16="http://schemas.microsoft.com/office/drawing/2014/main" id="{1CADCF1E-AF0D-441C-ACB4-458A65DEBC2A}"/>
              </a:ext>
            </a:extLst>
          </p:cNvPr>
          <p:cNvSpPr>
            <a:spLocks noGrp="1"/>
          </p:cNvSpPr>
          <p:nvPr>
            <p:ph type="sldNum" sz="quarter" idx="12"/>
          </p:nvPr>
        </p:nvSpPr>
        <p:spPr/>
        <p:txBody>
          <a:bodyPr/>
          <a:lstStyle/>
          <a:p>
            <a:fld id="{A12A6862-3E66-4A28-B6A7-086159D151B9}" type="slidenum">
              <a:rPr lang="en-NZ" smtClean="0"/>
              <a:t>3</a:t>
            </a:fld>
            <a:endParaRPr lang="en-NZ"/>
          </a:p>
        </p:txBody>
      </p:sp>
    </p:spTree>
    <p:extLst>
      <p:ext uri="{BB962C8B-B14F-4D97-AF65-F5344CB8AC3E}">
        <p14:creationId xmlns:p14="http://schemas.microsoft.com/office/powerpoint/2010/main" val="233319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7C429-A4DC-4D61-96E6-5AC97C12AE7D}"/>
              </a:ext>
            </a:extLst>
          </p:cNvPr>
          <p:cNvSpPr>
            <a:spLocks noGrp="1"/>
          </p:cNvSpPr>
          <p:nvPr>
            <p:ph idx="1"/>
          </p:nvPr>
        </p:nvSpPr>
        <p:spPr>
          <a:xfrm>
            <a:off x="1103312" y="1063416"/>
            <a:ext cx="8946541" cy="5184983"/>
          </a:xfrm>
        </p:spPr>
        <p:txBody>
          <a:bodyPr/>
          <a:lstStyle/>
          <a:p>
            <a:r>
              <a:rPr lang="en-NZ" sz="1800" dirty="0"/>
              <a:t>Consumer Perception and Anticipated Adoption of Autonomous Vehicle Technology: Results from Multi-Population Surveys by Nikhil Menon (2015).</a:t>
            </a:r>
          </a:p>
          <a:p>
            <a:endParaRPr lang="en-NZ" sz="1800" dirty="0"/>
          </a:p>
          <a:p>
            <a:r>
              <a:rPr lang="en-US" sz="1800" dirty="0">
                <a:latin typeface="Times New Roman" pitchFamily="18" charset="0"/>
                <a:cs typeface="Times New Roman" pitchFamily="18" charset="0"/>
              </a:rPr>
              <a:t>Strengths</a:t>
            </a:r>
          </a:p>
          <a:p>
            <a:pPr lvl="1"/>
            <a:r>
              <a:rPr lang="en-US" sz="1600" dirty="0">
                <a:latin typeface="Times New Roman" pitchFamily="18" charset="0"/>
                <a:cs typeface="Times New Roman" pitchFamily="18" charset="0"/>
              </a:rPr>
              <a:t>This thesis </a:t>
            </a:r>
            <a:r>
              <a:rPr lang="en-NZ" sz="1600" dirty="0">
                <a:latin typeface="Times New Roman" pitchFamily="18" charset="0"/>
                <a:cs typeface="Times New Roman" pitchFamily="18" charset="0"/>
              </a:rPr>
              <a:t>author show the wide range of articles to point of the history and importance of develop AVs and how AVs will make the better future of transport.</a:t>
            </a:r>
          </a:p>
          <a:p>
            <a:pPr lvl="1"/>
            <a:r>
              <a:rPr lang="en-NZ" sz="1600" dirty="0">
                <a:latin typeface="Times New Roman" pitchFamily="18" charset="0"/>
                <a:cs typeface="Times New Roman" pitchFamily="18" charset="0"/>
              </a:rPr>
              <a:t>Large amount of samples </a:t>
            </a:r>
            <a:endParaRPr lang="en-US" sz="1600" dirty="0">
              <a:latin typeface="Times New Roman" pitchFamily="18" charset="0"/>
              <a:cs typeface="Times New Roman" pitchFamily="18" charset="0"/>
            </a:endParaRPr>
          </a:p>
          <a:p>
            <a:r>
              <a:rPr lang="en-US" sz="1800" dirty="0">
                <a:latin typeface="Times New Roman" pitchFamily="18" charset="0"/>
                <a:cs typeface="Times New Roman" pitchFamily="18" charset="0"/>
              </a:rPr>
              <a:t>Weaknesses </a:t>
            </a:r>
          </a:p>
          <a:p>
            <a:pPr lvl="1"/>
            <a:r>
              <a:rPr lang="en-US" sz="1600" dirty="0">
                <a:latin typeface="Times New Roman" pitchFamily="18" charset="0"/>
                <a:cs typeface="Times New Roman" pitchFamily="18" charset="0"/>
              </a:rPr>
              <a:t>Consumers point of view on a theory of AVs</a:t>
            </a:r>
          </a:p>
          <a:p>
            <a:r>
              <a:rPr lang="en-US" sz="1800" dirty="0">
                <a:latin typeface="Times New Roman" pitchFamily="18" charset="0"/>
                <a:cs typeface="Times New Roman" pitchFamily="18" charset="0"/>
              </a:rPr>
              <a:t>Research methodology</a:t>
            </a:r>
          </a:p>
          <a:p>
            <a:pPr lvl="1"/>
            <a:r>
              <a:rPr lang="en-NZ" sz="1600" dirty="0">
                <a:latin typeface="Times New Roman" pitchFamily="18" charset="0"/>
                <a:cs typeface="Times New Roman" pitchFamily="18" charset="0"/>
              </a:rPr>
              <a:t>Sequential exploratory design</a:t>
            </a:r>
          </a:p>
          <a:p>
            <a:r>
              <a:rPr lang="en-NZ" sz="1800" dirty="0">
                <a:latin typeface="Times New Roman" pitchFamily="18" charset="0"/>
                <a:cs typeface="Times New Roman" pitchFamily="18" charset="0"/>
              </a:rPr>
              <a:t>How it related</a:t>
            </a:r>
          </a:p>
          <a:p>
            <a:pPr lvl="1"/>
            <a:r>
              <a:rPr lang="en-NZ" dirty="0">
                <a:latin typeface="Times New Roman" pitchFamily="18" charset="0"/>
                <a:cs typeface="Times New Roman" pitchFamily="18" charset="0"/>
              </a:rPr>
              <a:t>Provide an  overview of AVs technology </a:t>
            </a:r>
          </a:p>
          <a:p>
            <a:pPr lvl="1"/>
            <a:r>
              <a:rPr lang="en-NZ" dirty="0">
                <a:latin typeface="Times New Roman" pitchFamily="18" charset="0"/>
                <a:cs typeface="Times New Roman" pitchFamily="18" charset="0"/>
              </a:rPr>
              <a:t>Provide hypothesis of  adoption and AVs factors for study</a:t>
            </a:r>
          </a:p>
        </p:txBody>
      </p:sp>
      <p:sp>
        <p:nvSpPr>
          <p:cNvPr id="4" name="Slide Number Placeholder 3">
            <a:extLst>
              <a:ext uri="{FF2B5EF4-FFF2-40B4-BE49-F238E27FC236}">
                <a16:creationId xmlns:a16="http://schemas.microsoft.com/office/drawing/2014/main" id="{DD42A5F8-125D-4169-87E5-2EB070DEB186}"/>
              </a:ext>
            </a:extLst>
          </p:cNvPr>
          <p:cNvSpPr>
            <a:spLocks noGrp="1"/>
          </p:cNvSpPr>
          <p:nvPr>
            <p:ph type="sldNum" sz="quarter" idx="12"/>
          </p:nvPr>
        </p:nvSpPr>
        <p:spPr/>
        <p:txBody>
          <a:bodyPr/>
          <a:lstStyle/>
          <a:p>
            <a:fld id="{A12A6862-3E66-4A28-B6A7-086159D151B9}" type="slidenum">
              <a:rPr lang="en-NZ" smtClean="0"/>
              <a:t>4</a:t>
            </a:fld>
            <a:endParaRPr lang="en-NZ"/>
          </a:p>
        </p:txBody>
      </p:sp>
    </p:spTree>
    <p:extLst>
      <p:ext uri="{BB962C8B-B14F-4D97-AF65-F5344CB8AC3E}">
        <p14:creationId xmlns:p14="http://schemas.microsoft.com/office/powerpoint/2010/main" val="420792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7C429-A4DC-4D61-96E6-5AC97C12AE7D}"/>
              </a:ext>
            </a:extLst>
          </p:cNvPr>
          <p:cNvSpPr>
            <a:spLocks noGrp="1"/>
          </p:cNvSpPr>
          <p:nvPr>
            <p:ph idx="1"/>
          </p:nvPr>
        </p:nvSpPr>
        <p:spPr>
          <a:xfrm>
            <a:off x="1103312" y="1063416"/>
            <a:ext cx="8946541" cy="5184983"/>
          </a:xfrm>
        </p:spPr>
        <p:txBody>
          <a:bodyPr>
            <a:normAutofit lnSpcReduction="10000"/>
          </a:bodyPr>
          <a:lstStyle/>
          <a:p>
            <a:r>
              <a:rPr lang="en-NZ" sz="1800" dirty="0"/>
              <a:t>Autonomous Vehicles in Developing Countries: A Case Study on User’s View Point in Pakistan (</a:t>
            </a:r>
            <a:r>
              <a:rPr lang="en-NZ" sz="1800" dirty="0" err="1"/>
              <a:t>Sanaullah</a:t>
            </a:r>
            <a:r>
              <a:rPr lang="en-NZ" sz="1800" dirty="0"/>
              <a:t>, Hussain, Chaudhry, Case &amp; Enoch, 2017)</a:t>
            </a:r>
          </a:p>
          <a:p>
            <a:r>
              <a:rPr lang="en-US" sz="1800" dirty="0">
                <a:latin typeface="Times New Roman" pitchFamily="18" charset="0"/>
                <a:cs typeface="Times New Roman" pitchFamily="18" charset="0"/>
              </a:rPr>
              <a:t>Strengths</a:t>
            </a:r>
          </a:p>
          <a:p>
            <a:pPr lvl="1"/>
            <a:r>
              <a:rPr lang="en-NZ" sz="1600" dirty="0">
                <a:latin typeface="Times New Roman" pitchFamily="18" charset="0"/>
                <a:cs typeface="Times New Roman" pitchFamily="18" charset="0"/>
              </a:rPr>
              <a:t>In this research authors present the technologies that impact to the development of AVs </a:t>
            </a:r>
          </a:p>
          <a:p>
            <a:pPr lvl="1"/>
            <a:r>
              <a:rPr lang="en-NZ" sz="1600" dirty="0">
                <a:latin typeface="Times New Roman" pitchFamily="18" charset="0"/>
                <a:cs typeface="Times New Roman" pitchFamily="18" charset="0"/>
              </a:rPr>
              <a:t>The benefits that AVs will bring to developing countries   </a:t>
            </a:r>
            <a:endParaRPr lang="en-US" sz="1600" dirty="0">
              <a:latin typeface="Times New Roman" pitchFamily="18" charset="0"/>
              <a:cs typeface="Times New Roman" pitchFamily="18" charset="0"/>
            </a:endParaRPr>
          </a:p>
          <a:p>
            <a:r>
              <a:rPr lang="en-US" sz="1800" dirty="0">
                <a:latin typeface="Times New Roman" pitchFamily="18" charset="0"/>
                <a:cs typeface="Times New Roman" pitchFamily="18" charset="0"/>
              </a:rPr>
              <a:t>Weaknesses </a:t>
            </a:r>
          </a:p>
          <a:p>
            <a:pPr lvl="1"/>
            <a:r>
              <a:rPr lang="en-US" sz="1600" dirty="0">
                <a:latin typeface="Times New Roman" pitchFamily="18" charset="0"/>
                <a:cs typeface="Times New Roman" pitchFamily="18" charset="0"/>
              </a:rPr>
              <a:t>Not has a well present of data</a:t>
            </a:r>
          </a:p>
          <a:p>
            <a:pPr lvl="1"/>
            <a:r>
              <a:rPr lang="en-US" sz="1600" dirty="0">
                <a:latin typeface="Times New Roman" pitchFamily="18" charset="0"/>
                <a:cs typeface="Times New Roman" pitchFamily="18" charset="0"/>
              </a:rPr>
              <a:t>Not mention about deployment AVs in </a:t>
            </a:r>
            <a:r>
              <a:rPr lang="en-NZ" sz="1600" dirty="0">
                <a:latin typeface="Times New Roman" pitchFamily="18" charset="0"/>
                <a:cs typeface="Times New Roman" pitchFamily="18" charset="0"/>
              </a:rPr>
              <a:t>developing countries</a:t>
            </a:r>
          </a:p>
          <a:p>
            <a:pPr lvl="1"/>
            <a:r>
              <a:rPr lang="en-US" sz="1600" dirty="0">
                <a:latin typeface="Times New Roman" pitchFamily="18" charset="0"/>
                <a:cs typeface="Times New Roman" pitchFamily="18" charset="0"/>
              </a:rPr>
              <a:t>Samples focus on Car owners</a:t>
            </a:r>
          </a:p>
          <a:p>
            <a:r>
              <a:rPr lang="en-US" sz="1800" dirty="0">
                <a:latin typeface="Times New Roman" pitchFamily="18" charset="0"/>
                <a:cs typeface="Times New Roman" pitchFamily="18" charset="0"/>
              </a:rPr>
              <a:t>Research methodology</a:t>
            </a:r>
          </a:p>
          <a:p>
            <a:pPr lvl="1"/>
            <a:r>
              <a:rPr lang="en-NZ" sz="1600" dirty="0">
                <a:latin typeface="Times New Roman" pitchFamily="18" charset="0"/>
                <a:cs typeface="Times New Roman" pitchFamily="18" charset="0"/>
              </a:rPr>
              <a:t>Quantitative design</a:t>
            </a:r>
          </a:p>
          <a:p>
            <a:r>
              <a:rPr lang="en-NZ" sz="1800" dirty="0">
                <a:latin typeface="Times New Roman" pitchFamily="18" charset="0"/>
                <a:cs typeface="Times New Roman" pitchFamily="18" charset="0"/>
              </a:rPr>
              <a:t>How it related</a:t>
            </a:r>
          </a:p>
          <a:p>
            <a:pPr lvl="1"/>
            <a:r>
              <a:rPr lang="en-NZ" dirty="0">
                <a:latin typeface="Times New Roman" pitchFamily="18" charset="0"/>
                <a:cs typeface="Times New Roman" pitchFamily="18" charset="0"/>
              </a:rPr>
              <a:t>Provide an  overview of AVs benefits  </a:t>
            </a:r>
          </a:p>
          <a:p>
            <a:pPr lvl="1"/>
            <a:r>
              <a:rPr lang="en-NZ" dirty="0">
                <a:latin typeface="Times New Roman" pitchFamily="18" charset="0"/>
                <a:cs typeface="Times New Roman" pitchFamily="18" charset="0"/>
              </a:rPr>
              <a:t>Provide AVs technology factors for study</a:t>
            </a:r>
          </a:p>
        </p:txBody>
      </p:sp>
      <p:sp>
        <p:nvSpPr>
          <p:cNvPr id="4" name="Slide Number Placeholder 3">
            <a:extLst>
              <a:ext uri="{FF2B5EF4-FFF2-40B4-BE49-F238E27FC236}">
                <a16:creationId xmlns:a16="http://schemas.microsoft.com/office/drawing/2014/main" id="{DD42A5F8-125D-4169-87E5-2EB070DEB186}"/>
              </a:ext>
            </a:extLst>
          </p:cNvPr>
          <p:cNvSpPr>
            <a:spLocks noGrp="1"/>
          </p:cNvSpPr>
          <p:nvPr>
            <p:ph type="sldNum" sz="quarter" idx="12"/>
          </p:nvPr>
        </p:nvSpPr>
        <p:spPr/>
        <p:txBody>
          <a:bodyPr/>
          <a:lstStyle/>
          <a:p>
            <a:fld id="{A12A6862-3E66-4A28-B6A7-086159D151B9}" type="slidenum">
              <a:rPr lang="en-NZ" smtClean="0"/>
              <a:t>5</a:t>
            </a:fld>
            <a:endParaRPr lang="en-NZ"/>
          </a:p>
        </p:txBody>
      </p:sp>
    </p:spTree>
    <p:extLst>
      <p:ext uri="{BB962C8B-B14F-4D97-AF65-F5344CB8AC3E}">
        <p14:creationId xmlns:p14="http://schemas.microsoft.com/office/powerpoint/2010/main" val="48096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7C429-A4DC-4D61-96E6-5AC97C12AE7D}"/>
              </a:ext>
            </a:extLst>
          </p:cNvPr>
          <p:cNvSpPr>
            <a:spLocks noGrp="1"/>
          </p:cNvSpPr>
          <p:nvPr>
            <p:ph idx="1"/>
          </p:nvPr>
        </p:nvSpPr>
        <p:spPr>
          <a:xfrm>
            <a:off x="1103312" y="1063416"/>
            <a:ext cx="8946541" cy="5184983"/>
          </a:xfrm>
        </p:spPr>
        <p:txBody>
          <a:bodyPr>
            <a:normAutofit/>
          </a:bodyPr>
          <a:lstStyle/>
          <a:p>
            <a:r>
              <a:rPr lang="en-NZ" sz="1800" dirty="0"/>
              <a:t>A Survey of Public Opinion about Autonomous and Self-Driving Vehicles in the U.S., the U.K., and Australia (</a:t>
            </a:r>
            <a:r>
              <a:rPr lang="en-NZ" sz="1800" dirty="0" err="1"/>
              <a:t>Schoettle</a:t>
            </a:r>
            <a:r>
              <a:rPr lang="en-NZ" sz="1800" dirty="0"/>
              <a:t> &amp; </a:t>
            </a:r>
            <a:r>
              <a:rPr lang="en-NZ" dirty="0" err="1"/>
              <a:t>Sivak</a:t>
            </a:r>
            <a:r>
              <a:rPr lang="en-NZ" dirty="0"/>
              <a:t>, </a:t>
            </a:r>
            <a:r>
              <a:rPr lang="en-NZ" sz="1800" dirty="0"/>
              <a:t>2014)</a:t>
            </a:r>
          </a:p>
          <a:p>
            <a:r>
              <a:rPr lang="en-US" sz="1800" dirty="0">
                <a:latin typeface="Times New Roman" pitchFamily="18" charset="0"/>
                <a:cs typeface="Times New Roman" pitchFamily="18" charset="0"/>
              </a:rPr>
              <a:t>Strengths</a:t>
            </a:r>
          </a:p>
          <a:p>
            <a:pPr lvl="1"/>
            <a:r>
              <a:rPr lang="en-NZ" sz="1600" dirty="0">
                <a:latin typeface="Times New Roman" pitchFamily="18" charset="0"/>
                <a:cs typeface="Times New Roman" pitchFamily="18" charset="0"/>
              </a:rPr>
              <a:t>In this research authors present the technologies that impact to the development of AVs </a:t>
            </a:r>
          </a:p>
          <a:p>
            <a:pPr lvl="1"/>
            <a:r>
              <a:rPr lang="en-NZ" sz="1600" dirty="0">
                <a:latin typeface="Times New Roman" pitchFamily="18" charset="0"/>
                <a:cs typeface="Times New Roman" pitchFamily="18" charset="0"/>
              </a:rPr>
              <a:t>Large amount of samples with high response rate 97%</a:t>
            </a:r>
          </a:p>
          <a:p>
            <a:pPr lvl="1"/>
            <a:r>
              <a:rPr lang="en-US" sz="1600" dirty="0">
                <a:latin typeface="Times New Roman" pitchFamily="18" charset="0"/>
                <a:cs typeface="Times New Roman" pitchFamily="18" charset="0"/>
              </a:rPr>
              <a:t>Well present, analysis and explain of data</a:t>
            </a:r>
          </a:p>
          <a:p>
            <a:r>
              <a:rPr lang="en-US" sz="1800" dirty="0">
                <a:latin typeface="Times New Roman" pitchFamily="18" charset="0"/>
                <a:cs typeface="Times New Roman" pitchFamily="18" charset="0"/>
              </a:rPr>
              <a:t>Weaknesses </a:t>
            </a:r>
          </a:p>
          <a:p>
            <a:pPr lvl="1"/>
            <a:r>
              <a:rPr lang="en-NZ" sz="1600" dirty="0">
                <a:latin typeface="Times New Roman" pitchFamily="18" charset="0"/>
                <a:cs typeface="Times New Roman" pitchFamily="18" charset="0"/>
              </a:rPr>
              <a:t>This survey was designed to expand upon the existing survey data but not compare with previous survey data</a:t>
            </a:r>
            <a:endParaRPr lang="en-US" sz="1600" dirty="0">
              <a:latin typeface="Times New Roman" pitchFamily="18" charset="0"/>
              <a:cs typeface="Times New Roman" pitchFamily="18" charset="0"/>
            </a:endParaRPr>
          </a:p>
          <a:p>
            <a:r>
              <a:rPr lang="en-US" sz="1800" dirty="0">
                <a:latin typeface="Times New Roman" pitchFamily="18" charset="0"/>
                <a:cs typeface="Times New Roman" pitchFamily="18" charset="0"/>
              </a:rPr>
              <a:t>Research methodology</a:t>
            </a:r>
          </a:p>
          <a:p>
            <a:pPr lvl="1"/>
            <a:r>
              <a:rPr lang="en-NZ" sz="1600" dirty="0">
                <a:latin typeface="Times New Roman" pitchFamily="18" charset="0"/>
                <a:cs typeface="Times New Roman" pitchFamily="18" charset="0"/>
              </a:rPr>
              <a:t>Quantitative design</a:t>
            </a:r>
          </a:p>
          <a:p>
            <a:r>
              <a:rPr lang="en-NZ" sz="1800" dirty="0">
                <a:latin typeface="Times New Roman" pitchFamily="18" charset="0"/>
                <a:cs typeface="Times New Roman" pitchFamily="18" charset="0"/>
              </a:rPr>
              <a:t>How it related</a:t>
            </a:r>
          </a:p>
          <a:p>
            <a:pPr lvl="1"/>
            <a:r>
              <a:rPr lang="en-NZ" dirty="0">
                <a:latin typeface="Times New Roman" pitchFamily="18" charset="0"/>
                <a:cs typeface="Times New Roman" pitchFamily="18" charset="0"/>
              </a:rPr>
              <a:t>Provide consumers’ concerned factors for study and survey design</a:t>
            </a:r>
          </a:p>
        </p:txBody>
      </p:sp>
      <p:sp>
        <p:nvSpPr>
          <p:cNvPr id="4" name="Slide Number Placeholder 3">
            <a:extLst>
              <a:ext uri="{FF2B5EF4-FFF2-40B4-BE49-F238E27FC236}">
                <a16:creationId xmlns:a16="http://schemas.microsoft.com/office/drawing/2014/main" id="{DD42A5F8-125D-4169-87E5-2EB070DEB186}"/>
              </a:ext>
            </a:extLst>
          </p:cNvPr>
          <p:cNvSpPr>
            <a:spLocks noGrp="1"/>
          </p:cNvSpPr>
          <p:nvPr>
            <p:ph type="sldNum" sz="quarter" idx="12"/>
          </p:nvPr>
        </p:nvSpPr>
        <p:spPr/>
        <p:txBody>
          <a:bodyPr/>
          <a:lstStyle/>
          <a:p>
            <a:fld id="{A12A6862-3E66-4A28-B6A7-086159D151B9}" type="slidenum">
              <a:rPr lang="en-NZ" smtClean="0"/>
              <a:t>6</a:t>
            </a:fld>
            <a:endParaRPr lang="en-NZ"/>
          </a:p>
        </p:txBody>
      </p:sp>
    </p:spTree>
    <p:extLst>
      <p:ext uri="{BB962C8B-B14F-4D97-AF65-F5344CB8AC3E}">
        <p14:creationId xmlns:p14="http://schemas.microsoft.com/office/powerpoint/2010/main" val="31877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0ECE-6DBD-4014-B3D6-4A512DBB0CA9}"/>
              </a:ext>
            </a:extLst>
          </p:cNvPr>
          <p:cNvSpPr>
            <a:spLocks noGrp="1"/>
          </p:cNvSpPr>
          <p:nvPr>
            <p:ph type="title"/>
          </p:nvPr>
        </p:nvSpPr>
        <p:spPr>
          <a:xfrm>
            <a:off x="646111" y="452718"/>
            <a:ext cx="9404723" cy="749065"/>
          </a:xfrm>
        </p:spPr>
        <p:txBody>
          <a:bodyPr/>
          <a:lstStyle/>
          <a:p>
            <a:r>
              <a:rPr lang="en-NZ" dirty="0"/>
              <a:t>Research Methodology</a:t>
            </a:r>
          </a:p>
        </p:txBody>
      </p:sp>
      <p:sp>
        <p:nvSpPr>
          <p:cNvPr id="3" name="Content Placeholder 2">
            <a:extLst>
              <a:ext uri="{FF2B5EF4-FFF2-40B4-BE49-F238E27FC236}">
                <a16:creationId xmlns:a16="http://schemas.microsoft.com/office/drawing/2014/main" id="{163A46F7-5EC8-4804-AE9F-973A19E4AD4A}"/>
              </a:ext>
            </a:extLst>
          </p:cNvPr>
          <p:cNvSpPr>
            <a:spLocks noGrp="1"/>
          </p:cNvSpPr>
          <p:nvPr>
            <p:ph idx="1"/>
          </p:nvPr>
        </p:nvSpPr>
        <p:spPr>
          <a:xfrm>
            <a:off x="1103312" y="1201784"/>
            <a:ext cx="8946541" cy="5046616"/>
          </a:xfrm>
        </p:spPr>
        <p:txBody>
          <a:bodyPr/>
          <a:lstStyle/>
          <a:p>
            <a:r>
              <a:rPr lang="en-NZ" dirty="0"/>
              <a:t>Sequential exploratory design</a:t>
            </a:r>
          </a:p>
          <a:p>
            <a:pPr lvl="1"/>
            <a:r>
              <a:rPr lang="en-NZ" dirty="0"/>
              <a:t>Qualitative </a:t>
            </a:r>
          </a:p>
          <a:p>
            <a:pPr lvl="2"/>
            <a:r>
              <a:rPr lang="en-NZ" dirty="0"/>
              <a:t>I collected AVs factors and Ideas from 6 articles</a:t>
            </a:r>
          </a:p>
          <a:p>
            <a:pPr lvl="2"/>
            <a:r>
              <a:rPr lang="en-NZ" dirty="0"/>
              <a:t>Focusing on benefits and issues of driverless cars </a:t>
            </a:r>
          </a:p>
          <a:p>
            <a:pPr lvl="2"/>
            <a:r>
              <a:rPr lang="en-NZ" dirty="0"/>
              <a:t>Developing research questions</a:t>
            </a:r>
          </a:p>
          <a:p>
            <a:pPr lvl="1"/>
            <a:r>
              <a:rPr lang="en-NZ" dirty="0"/>
              <a:t>Quantitative</a:t>
            </a:r>
          </a:p>
          <a:p>
            <a:pPr lvl="2"/>
            <a:r>
              <a:rPr lang="en-NZ" dirty="0"/>
              <a:t>A survey of 10 questions to answer 2 research questions</a:t>
            </a:r>
          </a:p>
          <a:p>
            <a:pPr lvl="2"/>
            <a:r>
              <a:rPr lang="en-NZ" dirty="0"/>
              <a:t>7 responded participants out of 8 surveys</a:t>
            </a:r>
          </a:p>
          <a:p>
            <a:pPr lvl="2"/>
            <a:endParaRPr lang="en-NZ" dirty="0"/>
          </a:p>
          <a:p>
            <a:endParaRPr lang="en-NZ" dirty="0"/>
          </a:p>
        </p:txBody>
      </p:sp>
      <p:sp>
        <p:nvSpPr>
          <p:cNvPr id="4" name="Slide Number Placeholder 3">
            <a:extLst>
              <a:ext uri="{FF2B5EF4-FFF2-40B4-BE49-F238E27FC236}">
                <a16:creationId xmlns:a16="http://schemas.microsoft.com/office/drawing/2014/main" id="{D608EDF3-7C94-4F2E-BF96-5A5B7C15CD9D}"/>
              </a:ext>
            </a:extLst>
          </p:cNvPr>
          <p:cNvSpPr>
            <a:spLocks noGrp="1"/>
          </p:cNvSpPr>
          <p:nvPr>
            <p:ph type="sldNum" sz="quarter" idx="12"/>
          </p:nvPr>
        </p:nvSpPr>
        <p:spPr/>
        <p:txBody>
          <a:bodyPr/>
          <a:lstStyle/>
          <a:p>
            <a:fld id="{A12A6862-3E66-4A28-B6A7-086159D151B9}" type="slidenum">
              <a:rPr lang="en-NZ" smtClean="0"/>
              <a:t>7</a:t>
            </a:fld>
            <a:endParaRPr lang="en-NZ"/>
          </a:p>
        </p:txBody>
      </p:sp>
      <p:pic>
        <p:nvPicPr>
          <p:cNvPr id="7" name="Picture 6">
            <a:extLst>
              <a:ext uri="{FF2B5EF4-FFF2-40B4-BE49-F238E27FC236}">
                <a16:creationId xmlns:a16="http://schemas.microsoft.com/office/drawing/2014/main" id="{1E1FDFC4-C61A-462F-84E2-75130B19A5C1}"/>
              </a:ext>
            </a:extLst>
          </p:cNvPr>
          <p:cNvPicPr>
            <a:picLocks noChangeAspect="1"/>
          </p:cNvPicPr>
          <p:nvPr/>
        </p:nvPicPr>
        <p:blipFill rotWithShape="1">
          <a:blip r:embed="rId2"/>
          <a:srcRect l="19405" r="20360"/>
          <a:stretch/>
        </p:blipFill>
        <p:spPr>
          <a:xfrm>
            <a:off x="8347166" y="3263468"/>
            <a:ext cx="3670662" cy="3434405"/>
          </a:xfrm>
          <a:prstGeom prst="rect">
            <a:avLst/>
          </a:prstGeom>
        </p:spPr>
      </p:pic>
    </p:spTree>
    <p:extLst>
      <p:ext uri="{BB962C8B-B14F-4D97-AF65-F5344CB8AC3E}">
        <p14:creationId xmlns:p14="http://schemas.microsoft.com/office/powerpoint/2010/main" val="174124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4AA6-32EF-43D5-B03B-ACF0B6060A89}"/>
              </a:ext>
            </a:extLst>
          </p:cNvPr>
          <p:cNvSpPr>
            <a:spLocks noGrp="1"/>
          </p:cNvSpPr>
          <p:nvPr>
            <p:ph type="title"/>
          </p:nvPr>
        </p:nvSpPr>
        <p:spPr>
          <a:xfrm>
            <a:off x="646111" y="452718"/>
            <a:ext cx="9404723" cy="709876"/>
          </a:xfrm>
        </p:spPr>
        <p:txBody>
          <a:bodyPr/>
          <a:lstStyle/>
          <a:p>
            <a:r>
              <a:rPr lang="en-NZ" dirty="0"/>
              <a:t>Results &amp; Discussion</a:t>
            </a:r>
          </a:p>
        </p:txBody>
      </p:sp>
      <p:sp>
        <p:nvSpPr>
          <p:cNvPr id="3" name="Content Placeholder 2">
            <a:extLst>
              <a:ext uri="{FF2B5EF4-FFF2-40B4-BE49-F238E27FC236}">
                <a16:creationId xmlns:a16="http://schemas.microsoft.com/office/drawing/2014/main" id="{A6C5A64C-2FAA-4C3A-AE3C-B647C491B6B9}"/>
              </a:ext>
            </a:extLst>
          </p:cNvPr>
          <p:cNvSpPr>
            <a:spLocks noGrp="1"/>
          </p:cNvSpPr>
          <p:nvPr>
            <p:ph idx="1"/>
          </p:nvPr>
        </p:nvSpPr>
        <p:spPr>
          <a:xfrm>
            <a:off x="1103312" y="1162594"/>
            <a:ext cx="8946541" cy="636903"/>
          </a:xfrm>
        </p:spPr>
        <p:txBody>
          <a:bodyPr/>
          <a:lstStyle/>
          <a:p>
            <a:r>
              <a:rPr lang="en-NZ" dirty="0"/>
              <a:t>General information</a:t>
            </a:r>
          </a:p>
          <a:p>
            <a:endParaRPr lang="en-NZ" dirty="0"/>
          </a:p>
        </p:txBody>
      </p:sp>
      <p:sp>
        <p:nvSpPr>
          <p:cNvPr id="4" name="Slide Number Placeholder 3">
            <a:extLst>
              <a:ext uri="{FF2B5EF4-FFF2-40B4-BE49-F238E27FC236}">
                <a16:creationId xmlns:a16="http://schemas.microsoft.com/office/drawing/2014/main" id="{10EBEB5D-AB0E-4BB8-A20B-2E38A6241E4B}"/>
              </a:ext>
            </a:extLst>
          </p:cNvPr>
          <p:cNvSpPr>
            <a:spLocks noGrp="1"/>
          </p:cNvSpPr>
          <p:nvPr>
            <p:ph type="sldNum" sz="quarter" idx="12"/>
          </p:nvPr>
        </p:nvSpPr>
        <p:spPr/>
        <p:txBody>
          <a:bodyPr/>
          <a:lstStyle/>
          <a:p>
            <a:fld id="{A12A6862-3E66-4A28-B6A7-086159D151B9}" type="slidenum">
              <a:rPr lang="en-NZ" smtClean="0"/>
              <a:t>8</a:t>
            </a:fld>
            <a:endParaRPr lang="en-NZ"/>
          </a:p>
        </p:txBody>
      </p:sp>
      <p:pic>
        <p:nvPicPr>
          <p:cNvPr id="6" name="Picture 5">
            <a:extLst>
              <a:ext uri="{FF2B5EF4-FFF2-40B4-BE49-F238E27FC236}">
                <a16:creationId xmlns:a16="http://schemas.microsoft.com/office/drawing/2014/main" id="{9F5D22D0-37C3-42BA-AFF1-47D3D0D83833}"/>
              </a:ext>
            </a:extLst>
          </p:cNvPr>
          <p:cNvPicPr>
            <a:picLocks noChangeAspect="1"/>
          </p:cNvPicPr>
          <p:nvPr/>
        </p:nvPicPr>
        <p:blipFill>
          <a:blip r:embed="rId2"/>
          <a:stretch>
            <a:fillRect/>
          </a:stretch>
        </p:blipFill>
        <p:spPr>
          <a:xfrm>
            <a:off x="5348472" y="1063416"/>
            <a:ext cx="4541914" cy="2749534"/>
          </a:xfrm>
          <a:prstGeom prst="rect">
            <a:avLst/>
          </a:prstGeom>
        </p:spPr>
      </p:pic>
      <p:sp>
        <p:nvSpPr>
          <p:cNvPr id="8" name="TextBox 7">
            <a:extLst>
              <a:ext uri="{FF2B5EF4-FFF2-40B4-BE49-F238E27FC236}">
                <a16:creationId xmlns:a16="http://schemas.microsoft.com/office/drawing/2014/main" id="{0A77E6B3-44D8-4AC1-BF6A-715F18F56E15}"/>
              </a:ext>
            </a:extLst>
          </p:cNvPr>
          <p:cNvSpPr txBox="1"/>
          <p:nvPr/>
        </p:nvSpPr>
        <p:spPr>
          <a:xfrm>
            <a:off x="369332" y="4883054"/>
            <a:ext cx="6488668" cy="1200329"/>
          </a:xfrm>
          <a:prstGeom prst="rect">
            <a:avLst/>
          </a:prstGeom>
          <a:noFill/>
        </p:spPr>
        <p:txBody>
          <a:bodyPr wrap="square" rtlCol="0">
            <a:spAutoFit/>
          </a:bodyPr>
          <a:lstStyle/>
          <a:p>
            <a:r>
              <a:rPr lang="en-NZ" dirty="0"/>
              <a:t>The data show that most people till using public transport even they have car. </a:t>
            </a:r>
          </a:p>
          <a:p>
            <a:r>
              <a:rPr lang="en-NZ" dirty="0"/>
              <a:t>AVs technology is not popular, most participants are using level 1 AVs </a:t>
            </a:r>
          </a:p>
        </p:txBody>
      </p:sp>
      <p:pic>
        <p:nvPicPr>
          <p:cNvPr id="10" name="Picture 9">
            <a:extLst>
              <a:ext uri="{FF2B5EF4-FFF2-40B4-BE49-F238E27FC236}">
                <a16:creationId xmlns:a16="http://schemas.microsoft.com/office/drawing/2014/main" id="{19370ADF-4D45-4F2A-9263-3C654A56FE6A}"/>
              </a:ext>
            </a:extLst>
          </p:cNvPr>
          <p:cNvPicPr>
            <a:picLocks noChangeAspect="1"/>
          </p:cNvPicPr>
          <p:nvPr/>
        </p:nvPicPr>
        <p:blipFill>
          <a:blip r:embed="rId3"/>
          <a:stretch>
            <a:fillRect/>
          </a:stretch>
        </p:blipFill>
        <p:spPr>
          <a:xfrm>
            <a:off x="7411231" y="3976913"/>
            <a:ext cx="4554107" cy="2755631"/>
          </a:xfrm>
          <a:prstGeom prst="rect">
            <a:avLst/>
          </a:prstGeom>
        </p:spPr>
      </p:pic>
      <p:pic>
        <p:nvPicPr>
          <p:cNvPr id="11" name="Picture 10">
            <a:extLst>
              <a:ext uri="{FF2B5EF4-FFF2-40B4-BE49-F238E27FC236}">
                <a16:creationId xmlns:a16="http://schemas.microsoft.com/office/drawing/2014/main" id="{3CD60769-C9DE-4572-9049-3ED71CB72613}"/>
              </a:ext>
            </a:extLst>
          </p:cNvPr>
          <p:cNvPicPr>
            <a:picLocks noChangeAspect="1"/>
          </p:cNvPicPr>
          <p:nvPr/>
        </p:nvPicPr>
        <p:blipFill>
          <a:blip r:embed="rId4"/>
          <a:stretch>
            <a:fillRect/>
          </a:stretch>
        </p:blipFill>
        <p:spPr>
          <a:xfrm>
            <a:off x="646111" y="2057956"/>
            <a:ext cx="4554107" cy="2566638"/>
          </a:xfrm>
          <a:prstGeom prst="rect">
            <a:avLst/>
          </a:prstGeom>
        </p:spPr>
      </p:pic>
    </p:spTree>
    <p:extLst>
      <p:ext uri="{BB962C8B-B14F-4D97-AF65-F5344CB8AC3E}">
        <p14:creationId xmlns:p14="http://schemas.microsoft.com/office/powerpoint/2010/main" val="1047341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400D-B04F-4EBC-A132-72D8CEC01A80}"/>
              </a:ext>
            </a:extLst>
          </p:cNvPr>
          <p:cNvSpPr>
            <a:spLocks noGrp="1"/>
          </p:cNvSpPr>
          <p:nvPr>
            <p:ph type="title"/>
          </p:nvPr>
        </p:nvSpPr>
        <p:spPr/>
        <p:txBody>
          <a:bodyPr/>
          <a:lstStyle/>
          <a:p>
            <a:r>
              <a:rPr lang="en-NZ" sz="2800" dirty="0"/>
              <a:t>How likely would you think it is that AVs level 4 (Full self-driving automation) will improve transport in general?</a:t>
            </a:r>
          </a:p>
        </p:txBody>
      </p:sp>
      <p:pic>
        <p:nvPicPr>
          <p:cNvPr id="5" name="Content Placeholder 4">
            <a:extLst>
              <a:ext uri="{FF2B5EF4-FFF2-40B4-BE49-F238E27FC236}">
                <a16:creationId xmlns:a16="http://schemas.microsoft.com/office/drawing/2014/main" id="{F7709203-0230-4219-B713-5FA6AB6D2F16}"/>
              </a:ext>
            </a:extLst>
          </p:cNvPr>
          <p:cNvPicPr>
            <a:picLocks noGrp="1" noChangeAspect="1"/>
          </p:cNvPicPr>
          <p:nvPr>
            <p:ph idx="1"/>
          </p:nvPr>
        </p:nvPicPr>
        <p:blipFill rotWithShape="1">
          <a:blip r:embed="rId2"/>
          <a:srcRect l="11160" r="11528"/>
          <a:stretch/>
        </p:blipFill>
        <p:spPr>
          <a:xfrm>
            <a:off x="849084" y="1853248"/>
            <a:ext cx="5081452" cy="3709222"/>
          </a:xfrm>
          <a:prstGeom prst="rect">
            <a:avLst/>
          </a:prstGeom>
        </p:spPr>
      </p:pic>
      <p:sp>
        <p:nvSpPr>
          <p:cNvPr id="4" name="Slide Number Placeholder 3">
            <a:extLst>
              <a:ext uri="{FF2B5EF4-FFF2-40B4-BE49-F238E27FC236}">
                <a16:creationId xmlns:a16="http://schemas.microsoft.com/office/drawing/2014/main" id="{504303D0-23D8-4DEB-8041-FFA844BC5E39}"/>
              </a:ext>
            </a:extLst>
          </p:cNvPr>
          <p:cNvSpPr>
            <a:spLocks noGrp="1"/>
          </p:cNvSpPr>
          <p:nvPr>
            <p:ph type="sldNum" sz="quarter" idx="12"/>
          </p:nvPr>
        </p:nvSpPr>
        <p:spPr/>
        <p:txBody>
          <a:bodyPr/>
          <a:lstStyle/>
          <a:p>
            <a:fld id="{A12A6862-3E66-4A28-B6A7-086159D151B9}" type="slidenum">
              <a:rPr lang="en-NZ" smtClean="0"/>
              <a:t>9</a:t>
            </a:fld>
            <a:endParaRPr lang="en-NZ"/>
          </a:p>
        </p:txBody>
      </p:sp>
      <p:pic>
        <p:nvPicPr>
          <p:cNvPr id="7" name="Picture 6">
            <a:extLst>
              <a:ext uri="{FF2B5EF4-FFF2-40B4-BE49-F238E27FC236}">
                <a16:creationId xmlns:a16="http://schemas.microsoft.com/office/drawing/2014/main" id="{3BF05BB7-939B-4337-84CF-1453D53CB46A}"/>
              </a:ext>
            </a:extLst>
          </p:cNvPr>
          <p:cNvPicPr>
            <a:picLocks noChangeAspect="1"/>
          </p:cNvPicPr>
          <p:nvPr/>
        </p:nvPicPr>
        <p:blipFill>
          <a:blip r:embed="rId3"/>
          <a:stretch>
            <a:fillRect/>
          </a:stretch>
        </p:blipFill>
        <p:spPr>
          <a:xfrm>
            <a:off x="6522956" y="2100288"/>
            <a:ext cx="5313518" cy="3215141"/>
          </a:xfrm>
          <a:prstGeom prst="rect">
            <a:avLst/>
          </a:prstGeom>
        </p:spPr>
      </p:pic>
    </p:spTree>
    <p:extLst>
      <p:ext uri="{BB962C8B-B14F-4D97-AF65-F5344CB8AC3E}">
        <p14:creationId xmlns:p14="http://schemas.microsoft.com/office/powerpoint/2010/main" val="3362819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239</TotalTime>
  <Words>1015</Words>
  <Application>Microsoft Office PowerPoint</Application>
  <PresentationFormat>Widescreen</PresentationFormat>
  <Paragraphs>103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vt:lpstr>
      <vt:lpstr>Driverless Cars</vt:lpstr>
      <vt:lpstr>Introduction</vt:lpstr>
      <vt:lpstr>Introduction (cont.)</vt:lpstr>
      <vt:lpstr>PowerPoint Presentation</vt:lpstr>
      <vt:lpstr>PowerPoint Presentation</vt:lpstr>
      <vt:lpstr>PowerPoint Presentation</vt:lpstr>
      <vt:lpstr>Research Methodology</vt:lpstr>
      <vt:lpstr>Results &amp; Discussion</vt:lpstr>
      <vt:lpstr>How likely would you think it is that AVs level 4 (Full self-driving automation) will improve transport in general?</vt:lpstr>
      <vt:lpstr>How concerned are you about the following when AVs level 4 (Full self-driving automation) is deployed?</vt:lpstr>
      <vt:lpstr>Would you use a AVs level 4 (Full self-driving automation)?</vt:lpstr>
      <vt:lpstr>What are youths’ opinions on Autonomous Vehicles (AVs) advantages and their concern of adopting AVs technology?</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Driverless Cars</dc:title>
  <dc:creator>Tom Dinh</dc:creator>
  <cp:lastModifiedBy>Tom Dinh</cp:lastModifiedBy>
  <cp:revision>60</cp:revision>
  <dcterms:created xsi:type="dcterms:W3CDTF">2017-07-18T14:37:25Z</dcterms:created>
  <dcterms:modified xsi:type="dcterms:W3CDTF">2017-07-18T18:38:26Z</dcterms:modified>
</cp:coreProperties>
</file>