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83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53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94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68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76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12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0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6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9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73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82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F517-B6B8-4AF0-B0B4-8B1F44F9FE5D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F90B-00DC-4896-8391-8937E9117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1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城西</a:t>
            </a:r>
            <a:r>
              <a:rPr kumimoji="1" lang="en-US" altLang="ja-JP" dirty="0" smtClean="0"/>
              <a:t>AC</a:t>
            </a:r>
            <a:r>
              <a:rPr kumimoji="1" lang="ja-JP" altLang="en-US" dirty="0" smtClean="0"/>
              <a:t>ホームページ開設前準備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5926"/>
            <a:ext cx="10515600" cy="1982582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HTML</a:t>
            </a:r>
            <a:r>
              <a:rPr lang="ja-JP" altLang="en-US" dirty="0" smtClean="0"/>
              <a:t>を使えるようになる</a:t>
            </a:r>
            <a:endParaRPr lang="en-US" altLang="ja-JP" dirty="0" smtClean="0"/>
          </a:p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を使えるようになる</a:t>
            </a:r>
            <a:endParaRPr kumimoji="1"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を使えるようになる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この</a:t>
            </a: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言語を使ってホームページ作成・運用をできるようにする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936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9715" y="171487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の練習</a:t>
            </a:r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1109" t="9504" r="45150" b="39712"/>
          <a:stretch/>
        </p:blipFill>
        <p:spPr>
          <a:xfrm>
            <a:off x="257051" y="1862667"/>
            <a:ext cx="7558900" cy="446442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35" y="3088495"/>
            <a:ext cx="5817072" cy="3635670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4840941" y="464936"/>
            <a:ext cx="7067774" cy="1611626"/>
            <a:chOff x="4894729" y="464936"/>
            <a:chExt cx="4118433" cy="1032114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5895191" y="464936"/>
              <a:ext cx="3117971" cy="954107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 smtClean="0"/>
                <a:t>１行目から</a:t>
              </a:r>
              <a:r>
                <a:rPr lang="ja-JP" altLang="en-US" sz="2800" dirty="0" smtClean="0"/>
                <a:t>１６行目</a:t>
              </a:r>
              <a:endParaRPr lang="en-US" altLang="ja-JP" sz="2800" dirty="0" smtClean="0"/>
            </a:p>
            <a:p>
              <a:pPr algn="ctr"/>
              <a:r>
                <a:rPr lang="ja-JP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＜＜</a:t>
              </a:r>
              <a:r>
                <a:rPr lang="en-US" altLang="ja-JP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TeraPad.exe</a:t>
              </a:r>
              <a:r>
                <a:rPr lang="ja-JP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に</a:t>
              </a:r>
              <a:r>
                <a:rPr lang="ja-JP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入力</a:t>
              </a:r>
              <a:r>
                <a:rPr lang="ja-JP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＞＞</a:t>
              </a:r>
              <a:endPara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曲線コネクタ 8"/>
            <p:cNvCxnSpPr>
              <a:stCxn id="7" idx="1"/>
            </p:cNvCxnSpPr>
            <p:nvPr/>
          </p:nvCxnSpPr>
          <p:spPr>
            <a:xfrm rot="10800000" flipV="1">
              <a:off x="4894729" y="941990"/>
              <a:ext cx="1000462" cy="55506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/>
          <p:cNvGrpSpPr/>
          <p:nvPr/>
        </p:nvGrpSpPr>
        <p:grpSpPr>
          <a:xfrm>
            <a:off x="9129272" y="2076562"/>
            <a:ext cx="2908536" cy="1056143"/>
            <a:chOff x="5456443" y="464936"/>
            <a:chExt cx="2590277" cy="1384995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895191" y="464936"/>
              <a:ext cx="2151529" cy="13849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/>
                <a:t>こんな感じ</a:t>
              </a:r>
              <a:endParaRPr lang="en-US" altLang="ja-JP" sz="2800" dirty="0" smtClean="0"/>
            </a:p>
            <a:p>
              <a:r>
                <a:rPr kumimoji="1" lang="ja-JP" altLang="en-US" sz="2800" dirty="0" smtClean="0"/>
                <a:t>＜＜完成＞＞</a:t>
              </a:r>
              <a:endParaRPr kumimoji="1" lang="ja-JP" altLang="en-US" sz="2800" dirty="0"/>
            </a:p>
          </p:txBody>
        </p:sp>
        <p:cxnSp>
          <p:nvCxnSpPr>
            <p:cNvPr id="15" name="曲線コネクタ 14"/>
            <p:cNvCxnSpPr>
              <a:stCxn id="14" idx="1"/>
              <a:endCxn id="5" idx="0"/>
            </p:cNvCxnSpPr>
            <p:nvPr/>
          </p:nvCxnSpPr>
          <p:spPr>
            <a:xfrm rot="10800000" flipV="1">
              <a:off x="5456443" y="1157433"/>
              <a:ext cx="438749" cy="64828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98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811998" y="917972"/>
            <a:ext cx="5025934" cy="2796570"/>
            <a:chOff x="778802" y="2137443"/>
            <a:chExt cx="5003373" cy="279657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778802" y="2137443"/>
              <a:ext cx="2781980" cy="2703499"/>
              <a:chOff x="359253" y="426976"/>
              <a:chExt cx="2781980" cy="2703499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2"/>
              <a:srcRect l="-1" r="65833" b="46875"/>
              <a:stretch/>
            </p:blipFill>
            <p:spPr>
              <a:xfrm>
                <a:off x="359253" y="426976"/>
                <a:ext cx="2781980" cy="2703499"/>
              </a:xfrm>
              <a:prstGeom prst="rect">
                <a:avLst/>
              </a:prstGeom>
            </p:spPr>
          </p:pic>
          <p:sp>
            <p:nvSpPr>
              <p:cNvPr id="5" name="正方形/長方形 4"/>
              <p:cNvSpPr/>
              <p:nvPr/>
            </p:nvSpPr>
            <p:spPr>
              <a:xfrm>
                <a:off x="430306" y="1807285"/>
                <a:ext cx="1376979" cy="193637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2217144" y="4287682"/>
              <a:ext cx="3565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rgbClr val="FF0000"/>
                  </a:solidFill>
                </a:rPr>
                <a:t>①</a:t>
              </a:r>
              <a:r>
                <a:rPr kumimoji="1" lang="ja-JP" altLang="en-US" dirty="0" smtClean="0"/>
                <a:t>（文字</a:t>
              </a:r>
              <a:r>
                <a:rPr kumimoji="1" lang="en-US" altLang="ja-JP" dirty="0" smtClean="0"/>
                <a:t>/</a:t>
              </a:r>
              <a:r>
                <a:rPr kumimoji="1" lang="ja-JP" altLang="en-US" dirty="0" smtClean="0"/>
                <a:t>改行コード指定保存）</a:t>
              </a:r>
              <a:endParaRPr kumimoji="1" lang="en-US" altLang="ja-JP" dirty="0" smtClean="0"/>
            </a:p>
            <a:p>
              <a:r>
                <a:rPr lang="en-US" altLang="ja-JP" dirty="0"/>
                <a:t>	</a:t>
              </a:r>
              <a:r>
                <a:rPr lang="en-US" altLang="ja-JP" dirty="0" smtClean="0"/>
                <a:t>	</a:t>
              </a:r>
              <a:r>
                <a:rPr kumimoji="1" lang="ja-JP" altLang="en-US" dirty="0" smtClean="0"/>
                <a:t>を指定する。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297887" y="3304526"/>
              <a:ext cx="666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650490" y="323886"/>
            <a:ext cx="518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ソースコード保存手順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519134" y="849944"/>
            <a:ext cx="4483939" cy="2851703"/>
            <a:chOff x="6540650" y="1391892"/>
            <a:chExt cx="4483939" cy="2703648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0650" y="1391892"/>
              <a:ext cx="2771775" cy="148590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>
            <a:xfrm>
              <a:off x="6682756" y="2572236"/>
              <a:ext cx="1376979" cy="1936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367139" y="1742738"/>
              <a:ext cx="970038" cy="2285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8417691" y="1742738"/>
              <a:ext cx="894734" cy="2285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753972" y="1423784"/>
              <a:ext cx="666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822143" y="2239883"/>
              <a:ext cx="666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</a:rPr>
                <a:t>③</a:t>
              </a:r>
              <a:endParaRPr lang="en-US" altLang="ja-JP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333277" y="1672356"/>
              <a:ext cx="666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④</a:t>
              </a:r>
              <a:endParaRPr lang="en-US" altLang="ja-JP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705526" y="3172210"/>
              <a:ext cx="43190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②</a:t>
              </a:r>
              <a:r>
                <a:rPr kumimoji="1" lang="ja-JP" altLang="en-US" dirty="0" smtClean="0"/>
                <a:t>文字コードを（</a:t>
              </a:r>
              <a:r>
                <a:rPr kumimoji="1" lang="en-US" altLang="ja-JP" dirty="0" smtClean="0"/>
                <a:t>UTF</a:t>
              </a:r>
              <a:r>
                <a:rPr kumimoji="1" lang="ja-JP" altLang="en-US" dirty="0" smtClean="0"/>
                <a:t>－８）にする</a:t>
              </a:r>
              <a:endParaRPr kumimoji="1" lang="en-US" altLang="ja-JP" dirty="0" smtClean="0"/>
            </a:p>
            <a:p>
              <a:r>
                <a:rPr lang="ja-JP" altLang="en-US" dirty="0" smtClean="0">
                  <a:solidFill>
                    <a:srgbClr val="FF0000"/>
                  </a:solidFill>
                </a:rPr>
                <a:t>③</a:t>
              </a:r>
              <a:r>
                <a:rPr lang="ja-JP" altLang="en-US" dirty="0" smtClean="0"/>
                <a:t>（名前を付けて保存）を選択</a:t>
              </a:r>
              <a:endParaRPr lang="en-US" altLang="ja-JP" dirty="0" smtClean="0"/>
            </a:p>
            <a:p>
              <a:r>
                <a:rPr kumimoji="1" lang="ja-JP" altLang="en-US" dirty="0" smtClean="0">
                  <a:solidFill>
                    <a:srgbClr val="FF0000"/>
                  </a:solidFill>
                </a:rPr>
                <a:t>④</a:t>
              </a:r>
              <a:r>
                <a:rPr kumimoji="1" lang="ja-JP" altLang="en-US" dirty="0" smtClean="0"/>
                <a:t>　②</a:t>
              </a:r>
              <a:r>
                <a:rPr kumimoji="1" lang="en-US" altLang="ja-JP" dirty="0" smtClean="0"/>
                <a:t>,</a:t>
              </a:r>
              <a:r>
                <a:rPr kumimoji="1" lang="ja-JP" altLang="en-US" dirty="0" smtClean="0"/>
                <a:t>③が完了を確認後</a:t>
              </a:r>
              <a:r>
                <a:rPr lang="ja-JP" altLang="en-US" dirty="0" smtClean="0"/>
                <a:t>（</a:t>
              </a:r>
              <a:r>
                <a:rPr lang="en-US" altLang="ja-JP" dirty="0" smtClean="0"/>
                <a:t>O</a:t>
              </a:r>
              <a:r>
                <a:rPr lang="en-US" altLang="ja-JP" dirty="0"/>
                <a:t>K</a:t>
              </a:r>
              <a:r>
                <a:rPr lang="ja-JP" altLang="en-US" dirty="0" smtClean="0"/>
                <a:t>）を押す</a:t>
              </a:r>
              <a:endParaRPr kumimoji="1" lang="ja-JP" altLang="en-US" dirty="0"/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51" y="3701647"/>
            <a:ext cx="4111558" cy="301092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5326185" y="5623354"/>
            <a:ext cx="4947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⑤</a:t>
            </a:r>
            <a:r>
              <a:rPr lang="ja-JP" altLang="en-US" dirty="0" smtClean="0"/>
              <a:t>ファイル</a:t>
            </a:r>
            <a:r>
              <a:rPr lang="ja-JP" altLang="en-US" dirty="0"/>
              <a:t>名</a:t>
            </a:r>
            <a:r>
              <a:rPr kumimoji="1" lang="ja-JP" altLang="en-US" dirty="0" smtClean="0"/>
              <a:t>（</a:t>
            </a:r>
            <a:r>
              <a:rPr lang="en-US" altLang="ja-JP" dirty="0" smtClean="0"/>
              <a:t>index.html</a:t>
            </a:r>
            <a:r>
              <a:rPr kumimoji="1" lang="ja-JP" altLang="en-US" dirty="0" smtClean="0"/>
              <a:t>）と入力する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⑥</a:t>
            </a:r>
            <a:r>
              <a:rPr lang="ja-JP" altLang="en-US" dirty="0"/>
              <a:t>ファイル種類を確認する</a:t>
            </a:r>
            <a:r>
              <a:rPr lang="ja-JP" altLang="en-US" dirty="0" smtClean="0"/>
              <a:t>（</a:t>
            </a:r>
            <a:r>
              <a:rPr lang="en-US" altLang="ja-JP" dirty="0" smtClean="0"/>
              <a:t>*html*</a:t>
            </a:r>
            <a:r>
              <a:rPr lang="ja-JP" altLang="en-US" dirty="0" smtClean="0"/>
              <a:t>）がある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FF0000"/>
                </a:solidFill>
              </a:rPr>
              <a:t>⑦</a:t>
            </a:r>
            <a:r>
              <a:rPr kumimoji="1" lang="ja-JP" altLang="en-US" dirty="0" smtClean="0"/>
              <a:t>　⑤</a:t>
            </a:r>
            <a:r>
              <a:rPr kumimoji="1" lang="en-US" altLang="ja-JP" dirty="0" smtClean="0"/>
              <a:t>,</a:t>
            </a:r>
            <a:r>
              <a:rPr lang="ja-JP" altLang="en-US" dirty="0"/>
              <a:t>⑥</a:t>
            </a:r>
            <a:r>
              <a:rPr kumimoji="1" lang="ja-JP" altLang="en-US" dirty="0" smtClean="0"/>
              <a:t>が完了を確認後</a:t>
            </a:r>
            <a:r>
              <a:rPr lang="ja-JP" altLang="en-US" dirty="0" smtClean="0"/>
              <a:t>（</a:t>
            </a:r>
            <a:r>
              <a:rPr lang="ja-JP" altLang="en-US" dirty="0"/>
              <a:t>保存</a:t>
            </a:r>
            <a:r>
              <a:rPr lang="ja-JP" altLang="en-US" dirty="0" smtClean="0"/>
              <a:t>）を押す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260030" y="6250192"/>
            <a:ext cx="1127561" cy="181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250340" y="6479693"/>
            <a:ext cx="1376979" cy="204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69501" y="6041627"/>
            <a:ext cx="6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⑤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65317" y="6362018"/>
            <a:ext cx="6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⑥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55099" y="5935804"/>
            <a:ext cx="6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⑦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93459" y="6250192"/>
            <a:ext cx="894734" cy="241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1" name="右矢印 30"/>
          <p:cNvSpPr/>
          <p:nvPr/>
        </p:nvSpPr>
        <p:spPr>
          <a:xfrm>
            <a:off x="5690795" y="1667435"/>
            <a:ext cx="677589" cy="786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8426182">
            <a:off x="5841545" y="3551969"/>
            <a:ext cx="677589" cy="786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0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17742"/>
          <a:stretch/>
        </p:blipFill>
        <p:spPr>
          <a:xfrm>
            <a:off x="925592" y="676275"/>
            <a:ext cx="4321016" cy="24998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600699" y="866775"/>
            <a:ext cx="5734051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デスクトップ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城西</a:t>
            </a:r>
            <a:r>
              <a:rPr kumimoji="1" lang="en-US" altLang="ja-JP" dirty="0" smtClean="0"/>
              <a:t>AC</a:t>
            </a:r>
            <a:r>
              <a:rPr kumimoji="1" lang="ja-JP" altLang="en-US" dirty="0" smtClean="0"/>
              <a:t>のファイルの中に（</a:t>
            </a:r>
            <a:r>
              <a:rPr kumimoji="1" lang="en-US" altLang="ja-JP" dirty="0" smtClean="0"/>
              <a:t>index.html</a:t>
            </a:r>
            <a:r>
              <a:rPr kumimoji="1" lang="ja-JP" altLang="en-US" dirty="0" smtClean="0"/>
              <a:t>）というフォルダができている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⑦　</a:t>
            </a:r>
            <a:r>
              <a:rPr kumimoji="1" lang="en-US" altLang="ja-JP" dirty="0" smtClean="0"/>
              <a:t>Index.html</a:t>
            </a:r>
            <a:r>
              <a:rPr kumimoji="1" lang="ja-JP" altLang="en-US" dirty="0" smtClean="0"/>
              <a:t>をクリック：＜実行＞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6103" y="4599007"/>
            <a:ext cx="573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&lt;h1&gt;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&lt;/h1&gt;</a:t>
            </a:r>
          </a:p>
          <a:p>
            <a:r>
              <a:rPr lang="en-US" altLang="ja-JP" dirty="0"/>
              <a:t>	 </a:t>
            </a:r>
            <a:r>
              <a:rPr lang="en-US" altLang="ja-JP" dirty="0" smtClean="0"/>
              <a:t>   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&lt;h2&gt;</a:t>
            </a:r>
            <a:r>
              <a:rPr lang="ja-JP" altLang="en-US" dirty="0" smtClean="0"/>
              <a:t>～</a:t>
            </a:r>
            <a:r>
              <a:rPr lang="en-US" altLang="ja-JP" dirty="0" smtClean="0"/>
              <a:t>&lt;/h2&gt;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      &lt;h3&gt;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&lt;/h3&gt;</a:t>
            </a:r>
          </a:p>
          <a:p>
            <a:r>
              <a:rPr lang="en-US" altLang="ja-JP" dirty="0" smtClean="0"/>
              <a:t>		</a:t>
            </a:r>
            <a:r>
              <a:rPr lang="ja-JP" altLang="en-US" dirty="0" smtClean="0"/>
              <a:t>とは何を指定しているのか理解する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9928" y="5742186"/>
            <a:ext cx="573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&lt;</a:t>
            </a:r>
            <a:r>
              <a:rPr kumimoji="1" lang="en-US" altLang="ja-JP" dirty="0" err="1" smtClean="0"/>
              <a:t>ol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&lt;/</a:t>
            </a:r>
            <a:r>
              <a:rPr kumimoji="1" lang="en-US" altLang="ja-JP" dirty="0" err="1" smtClean="0"/>
              <a:t>ol</a:t>
            </a:r>
            <a:r>
              <a:rPr kumimoji="1" lang="en-US" altLang="ja-JP" dirty="0" smtClean="0"/>
              <a:t>&gt;</a:t>
            </a:r>
          </a:p>
          <a:p>
            <a:r>
              <a:rPr lang="en-US" altLang="ja-JP" dirty="0"/>
              <a:t>	 </a:t>
            </a:r>
            <a:r>
              <a:rPr lang="en-US" altLang="ja-JP" dirty="0" smtClean="0"/>
              <a:t>     &lt;li&gt;</a:t>
            </a:r>
            <a:r>
              <a:rPr lang="ja-JP" altLang="en-US" dirty="0" smtClean="0"/>
              <a:t>～</a:t>
            </a:r>
            <a:r>
              <a:rPr lang="en-US" altLang="ja-JP" dirty="0" smtClean="0"/>
              <a:t>&lt;/li&gt;</a:t>
            </a:r>
            <a:endParaRPr kumimoji="1" lang="en-US" altLang="ja-JP" dirty="0" smtClean="0"/>
          </a:p>
          <a:p>
            <a:r>
              <a:rPr lang="en-US" altLang="ja-JP" dirty="0" smtClean="0"/>
              <a:t>		</a:t>
            </a:r>
            <a:r>
              <a:rPr lang="ja-JP" altLang="en-US" dirty="0" smtClean="0"/>
              <a:t>とは何を指定しているのか理解する</a:t>
            </a:r>
            <a:endParaRPr kumimoji="1"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447" y="2073709"/>
            <a:ext cx="5023591" cy="3139747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809276" y="1262698"/>
            <a:ext cx="1376979" cy="204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0791" y="975261"/>
            <a:ext cx="6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⑦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993856" y="3183660"/>
            <a:ext cx="1839557" cy="12540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31083" y="4437754"/>
            <a:ext cx="6110344" cy="2339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80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9690" r="9376" b="38627"/>
          <a:stretch/>
        </p:blipFill>
        <p:spPr>
          <a:xfrm>
            <a:off x="229197" y="2460273"/>
            <a:ext cx="11849706" cy="42236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HTML</a:t>
            </a:r>
            <a:r>
              <a:rPr lang="ja-JP" altLang="en-US" dirty="0"/>
              <a:t>の</a:t>
            </a:r>
            <a:r>
              <a:rPr lang="ja-JP" altLang="en-US" dirty="0" smtClean="0"/>
              <a:t>練習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/>
          <a:srcRect t="29294" r="54552" b="45825"/>
          <a:stretch/>
        </p:blipFill>
        <p:spPr>
          <a:xfrm>
            <a:off x="5911885" y="918136"/>
            <a:ext cx="2900210" cy="992370"/>
          </a:xfrm>
          <a:prstGeom prst="rect">
            <a:avLst/>
          </a:prstGeom>
          <a:effectLst/>
        </p:spPr>
      </p:pic>
      <p:grpSp>
        <p:nvGrpSpPr>
          <p:cNvPr id="5" name="グループ化 4"/>
          <p:cNvGrpSpPr/>
          <p:nvPr/>
        </p:nvGrpSpPr>
        <p:grpSpPr>
          <a:xfrm>
            <a:off x="4324581" y="205224"/>
            <a:ext cx="7584133" cy="2496346"/>
            <a:chOff x="4896837" y="464936"/>
            <a:chExt cx="3475223" cy="1563118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5350339" y="464936"/>
              <a:ext cx="3021721" cy="327621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smtClean="0"/>
                <a:t>&lt;/</a:t>
              </a:r>
              <a:r>
                <a:rPr lang="en-US" altLang="ja-JP" sz="2800" dirty="0" err="1"/>
                <a:t>ol</a:t>
              </a:r>
              <a:r>
                <a:rPr lang="en-US" altLang="ja-JP" sz="2800" dirty="0"/>
                <a:t>&gt;</a:t>
              </a:r>
              <a:r>
                <a:rPr lang="ja-JP" altLang="en-US" sz="2800" dirty="0"/>
                <a:t>と</a:t>
              </a:r>
              <a:r>
                <a:rPr lang="en-US" altLang="ja-JP" sz="2800" dirty="0"/>
                <a:t>&lt;/body&gt;</a:t>
              </a:r>
              <a:r>
                <a:rPr lang="ja-JP" altLang="en-US" sz="2800" dirty="0"/>
                <a:t>の</a:t>
              </a:r>
              <a:r>
                <a:rPr lang="ja-JP" altLang="en-US" sz="2800" dirty="0" err="1"/>
                <a:t>間</a:t>
              </a:r>
              <a:r>
                <a:rPr lang="ja-JP" altLang="en-US" sz="2800" dirty="0" err="1" smtClean="0"/>
                <a:t>に</a:t>
              </a:r>
              <a:r>
                <a:rPr lang="ja-JP" altLang="en-US" sz="2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に入力</a:t>
              </a:r>
              <a:endPara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曲線コネクタ 6"/>
            <p:cNvCxnSpPr/>
            <p:nvPr/>
          </p:nvCxnSpPr>
          <p:spPr>
            <a:xfrm rot="5400000">
              <a:off x="4649342" y="1075658"/>
              <a:ext cx="1199891" cy="70490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443" y="2554513"/>
            <a:ext cx="3496491" cy="2185307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6154050" y="2149334"/>
            <a:ext cx="3012663" cy="1054110"/>
            <a:chOff x="5895191" y="464936"/>
            <a:chExt cx="2683010" cy="138499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5895191" y="464936"/>
              <a:ext cx="2151529" cy="13849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/>
                <a:t>こんな感じ</a:t>
              </a:r>
              <a:endParaRPr lang="en-US" altLang="ja-JP" sz="2800" dirty="0" smtClean="0"/>
            </a:p>
            <a:p>
              <a:r>
                <a:rPr kumimoji="1" lang="ja-JP" altLang="en-US" sz="2800" dirty="0" smtClean="0"/>
                <a:t>＜＜完成＞＞</a:t>
              </a:r>
              <a:endParaRPr kumimoji="1" lang="ja-JP" altLang="en-US" sz="2800" dirty="0"/>
            </a:p>
          </p:txBody>
        </p:sp>
        <p:cxnSp>
          <p:nvCxnSpPr>
            <p:cNvPr id="13" name="曲線コネクタ 12"/>
            <p:cNvCxnSpPr/>
            <p:nvPr/>
          </p:nvCxnSpPr>
          <p:spPr>
            <a:xfrm>
              <a:off x="8046720" y="656718"/>
              <a:ext cx="531481" cy="308864"/>
            </a:xfrm>
            <a:prstGeom prst="curvedConnector3">
              <a:avLst>
                <a:gd name="adj1" fmla="val 937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矢印コネクタ 17"/>
          <p:cNvCxnSpPr/>
          <p:nvPr/>
        </p:nvCxnSpPr>
        <p:spPr>
          <a:xfrm flipH="1">
            <a:off x="6831106" y="1476262"/>
            <a:ext cx="149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569931" y="1278060"/>
            <a:ext cx="17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ここに入力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072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756" y="2423885"/>
            <a:ext cx="4806224" cy="300389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993856" y="3183660"/>
            <a:ext cx="1839557" cy="12540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80" r="69174" b="91816"/>
          <a:stretch/>
        </p:blipFill>
        <p:spPr>
          <a:xfrm>
            <a:off x="355600" y="72571"/>
            <a:ext cx="7222244" cy="1186657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146629" y="780257"/>
            <a:ext cx="508000" cy="478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85371" y="1602071"/>
            <a:ext cx="468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入力が終わったら上書き保存をクリック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/>
          <a:srcRect b="17742"/>
          <a:stretch/>
        </p:blipFill>
        <p:spPr>
          <a:xfrm>
            <a:off x="355599" y="2560803"/>
            <a:ext cx="5442723" cy="314874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518991" y="3272978"/>
            <a:ext cx="1376979" cy="204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57590" y="3837589"/>
            <a:ext cx="4818264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デスクトップ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城西</a:t>
            </a:r>
            <a:r>
              <a:rPr kumimoji="1" lang="en-US" altLang="ja-JP" dirty="0" smtClean="0"/>
              <a:t>AC</a:t>
            </a:r>
            <a:r>
              <a:rPr kumimoji="1" lang="ja-JP" altLang="en-US" dirty="0" smtClean="0"/>
              <a:t>のファイルの中に（</a:t>
            </a:r>
            <a:r>
              <a:rPr kumimoji="1" lang="en-US" altLang="ja-JP" dirty="0" smtClean="0"/>
              <a:t>index.html</a:t>
            </a:r>
            <a:r>
              <a:rPr kumimoji="1" lang="ja-JP" altLang="en-US" dirty="0" smtClean="0"/>
              <a:t>）というフォルダができている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/>
              <a:t>Index.html</a:t>
            </a:r>
            <a:r>
              <a:rPr kumimoji="1" lang="ja-JP" altLang="en-US" dirty="0" smtClean="0"/>
              <a:t>をクリック：＜実行＞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69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215</Words>
  <Application>Microsoft Office PowerPoint</Application>
  <PresentationFormat>ワイド画面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城西ACホームページ開設前準備</vt:lpstr>
      <vt:lpstr>HTMLの練習①</vt:lpstr>
      <vt:lpstr>PowerPoint プレゼンテーション</vt:lpstr>
      <vt:lpstr>PowerPoint プレゼンテーション</vt:lpstr>
      <vt:lpstr>HTMLの練習②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9</cp:revision>
  <dcterms:created xsi:type="dcterms:W3CDTF">2020-02-25T08:16:09Z</dcterms:created>
  <dcterms:modified xsi:type="dcterms:W3CDTF">2020-02-25T10:24:41Z</dcterms:modified>
</cp:coreProperties>
</file>