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5" r:id="rId4"/>
    <p:sldId id="314" r:id="rId5"/>
    <p:sldId id="315" r:id="rId6"/>
    <p:sldId id="316" r:id="rId7"/>
    <p:sldId id="317" r:id="rId8"/>
    <p:sldId id="318" r:id="rId9"/>
    <p:sldId id="321" r:id="rId10"/>
    <p:sldId id="320" r:id="rId11"/>
    <p:sldId id="322" r:id="rId12"/>
    <p:sldId id="323" r:id="rId13"/>
    <p:sldId id="324" r:id="rId14"/>
    <p:sldId id="325" r:id="rId15"/>
    <p:sldId id="326" r:id="rId16"/>
    <p:sldId id="32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8"/>
    <p:restoredTop sz="92932"/>
  </p:normalViewPr>
  <p:slideViewPr>
    <p:cSldViewPr snapToGrid="0" snapToObjects="1">
      <p:cViewPr varScale="1">
        <p:scale>
          <a:sx n="91" d="100"/>
          <a:sy n="91" d="100"/>
        </p:scale>
        <p:origin x="5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18C79C5D-2A6F-F04D-97DA-BEF2467B64E4}"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
Segundo nivel
Tercer nivel
Cuarto nivel
Quinto nivel</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
Segundo nivel
Tercer nivel
Cuarto nivel
Quinto nivel</a:t>
            </a:r>
            <a:endParaRPr lang="en-US" dirty="0"/>
          </a:p>
        </p:txBody>
      </p:sp>
      <p:sp>
        <p:nvSpPr>
          <p:cNvPr id="2" name="Date Placeholder 1"/>
          <p:cNvSpPr>
            <a:spLocks noGrp="1"/>
          </p:cNvSpPr>
          <p:nvPr>
            <p:ph type="dt" sz="half" idx="10"/>
          </p:nvPr>
        </p:nvSpPr>
        <p:spPr/>
        <p:txBody>
          <a:bodyPr/>
          <a:lstStyle/>
          <a:p>
            <a:fld id="{FBF54567-0DE4-3F47-BF90-CB84690072F9}" type="datetimeFigureOut">
              <a:rPr lang="en-US" dirty="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
Segundo nivel
Tercer nivel
Cuarto nivel
Quinto nivel</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
Segundo nivel
Tercer nivel
Cuarto nivel
Quinto nivel</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0DF5E60-9974-AC48-9591-99C2BB44B7CF}"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
Segundo nivel
Tercer nivel
Cuarto nivel
Quinto nivel</a:t>
            </a:r>
            <a:endParaRPr lang="en-US" dirty="0"/>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1/26/2022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
Segundo nivel
Tercer nivel
Cuarto nivel
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1/26/2022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3808FDB-9BDF-B640-8F45-5AEEE4721B98}"/>
              </a:ext>
            </a:extLst>
          </p:cNvPr>
          <p:cNvPicPr>
            <a:picLocks noChangeAspect="1"/>
          </p:cNvPicPr>
          <p:nvPr/>
        </p:nvPicPr>
        <p:blipFill>
          <a:blip r:embed="rId2"/>
          <a:stretch>
            <a:fillRect/>
          </a:stretch>
        </p:blipFill>
        <p:spPr>
          <a:xfrm>
            <a:off x="3275763" y="0"/>
            <a:ext cx="8916237" cy="4850383"/>
          </a:xfrm>
          <a:prstGeom prst="rect">
            <a:avLst/>
          </a:prstGeom>
        </p:spPr>
      </p:pic>
      <p:sp>
        <p:nvSpPr>
          <p:cNvPr id="27" name="Freeform 9">
            <a:extLst>
              <a:ext uri="{FF2B5EF4-FFF2-40B4-BE49-F238E27FC236}">
                <a16:creationId xmlns:a16="http://schemas.microsoft.com/office/drawing/2014/main" id="{A10B3C8E-9FBF-459A-A9D9-2FA3784DBF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DCD2F4-E7EE-CA41-90FC-A87E50C44235}"/>
              </a:ext>
            </a:extLst>
          </p:cNvPr>
          <p:cNvSpPr>
            <a:spLocks noGrp="1"/>
          </p:cNvSpPr>
          <p:nvPr>
            <p:ph type="ctrTitle"/>
          </p:nvPr>
        </p:nvSpPr>
        <p:spPr>
          <a:xfrm>
            <a:off x="812788" y="4895558"/>
            <a:ext cx="10572000" cy="779529"/>
          </a:xfrm>
        </p:spPr>
        <p:txBody>
          <a:bodyPr>
            <a:normAutofit/>
          </a:bodyPr>
          <a:lstStyle/>
          <a:p>
            <a:r>
              <a:rPr lang="en-GB" sz="4000"/>
              <a:t>Java: paso de argumentos</a:t>
            </a:r>
          </a:p>
        </p:txBody>
      </p:sp>
      <p:sp>
        <p:nvSpPr>
          <p:cNvPr id="3" name="Subtítulo 2">
            <a:extLst>
              <a:ext uri="{FF2B5EF4-FFF2-40B4-BE49-F238E27FC236}">
                <a16:creationId xmlns:a16="http://schemas.microsoft.com/office/drawing/2014/main" id="{15852A59-630C-914B-9E86-23A57F401C22}"/>
              </a:ext>
            </a:extLst>
          </p:cNvPr>
          <p:cNvSpPr>
            <a:spLocks noGrp="1"/>
          </p:cNvSpPr>
          <p:nvPr>
            <p:ph type="subTitle" idx="1"/>
          </p:nvPr>
        </p:nvSpPr>
        <p:spPr>
          <a:xfrm>
            <a:off x="810001" y="5594110"/>
            <a:ext cx="10572000" cy="433064"/>
          </a:xfrm>
        </p:spPr>
        <p:txBody>
          <a:bodyPr>
            <a:noAutofit/>
          </a:bodyPr>
          <a:lstStyle/>
          <a:p>
            <a:pPr>
              <a:lnSpc>
                <a:spcPct val="90000"/>
              </a:lnSpc>
            </a:pPr>
            <a:r>
              <a:rPr lang="en-GB" sz="2400"/>
              <a:t>PROGRAMACIÓN, 1º DAM</a:t>
            </a:r>
          </a:p>
          <a:p>
            <a:pPr>
              <a:lnSpc>
                <a:spcPct val="90000"/>
              </a:lnSpc>
            </a:pPr>
            <a:r>
              <a:rPr lang="en-GB" sz="2400"/>
              <a:t>Dr. Jorge Juan Muñoz Morera </a:t>
            </a:r>
          </a:p>
        </p:txBody>
      </p:sp>
    </p:spTree>
    <p:extLst>
      <p:ext uri="{BB962C8B-B14F-4D97-AF65-F5344CB8AC3E}">
        <p14:creationId xmlns:p14="http://schemas.microsoft.com/office/powerpoint/2010/main" val="269472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76" name="Freeform: Shape 75">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uadroTexto 8">
            <a:extLst>
              <a:ext uri="{FF2B5EF4-FFF2-40B4-BE49-F238E27FC236}">
                <a16:creationId xmlns:a16="http://schemas.microsoft.com/office/drawing/2014/main" id="{961089F3-B375-8944-B0DD-72EFF57BF729}"/>
              </a:ext>
            </a:extLst>
          </p:cNvPr>
          <p:cNvSpPr txBox="1"/>
          <p:nvPr/>
        </p:nvSpPr>
        <p:spPr>
          <a:xfrm>
            <a:off x="1198859" y="5273116"/>
            <a:ext cx="3131982" cy="1348748"/>
          </a:xfrm>
          <a:prstGeom prst="rect">
            <a:avLst/>
          </a:prstGeom>
        </p:spPr>
        <p:txBody>
          <a:bodyPr vert="horz" lIns="91440" tIns="45720" rIns="91440" bIns="45720" rtlCol="0" anchor="t">
            <a:noAutofit/>
          </a:bodyPr>
          <a:lstStyle/>
          <a:p>
            <a:pPr>
              <a:spcBef>
                <a:spcPct val="20000"/>
              </a:spcBef>
              <a:spcAft>
                <a:spcPts val="600"/>
              </a:spcAft>
              <a:buClr>
                <a:schemeClr val="accent1"/>
              </a:buClr>
            </a:pPr>
            <a:r>
              <a:rPr lang="en-US" sz="8000" b="1" kern="1200">
                <a:solidFill>
                  <a:srgbClr val="FFFFFF"/>
                </a:solidFill>
                <a:latin typeface="+mn-lt"/>
                <a:ea typeface="+mn-ea"/>
                <a:cs typeface="+mn-cs"/>
              </a:rPr>
              <a:t>3 8 8</a:t>
            </a:r>
          </a:p>
        </p:txBody>
      </p:sp>
      <p:sp>
        <p:nvSpPr>
          <p:cNvPr id="78" name="Rectangle 77">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FAAF213-C60A-8443-BBE3-E84C0EE2B1CD}"/>
              </a:ext>
            </a:extLst>
          </p:cNvPr>
          <p:cNvPicPr>
            <a:picLocks noChangeAspect="1"/>
          </p:cNvPicPr>
          <p:nvPr/>
        </p:nvPicPr>
        <p:blipFill>
          <a:blip r:embed="rId2"/>
          <a:stretch>
            <a:fillRect/>
          </a:stretch>
        </p:blipFill>
        <p:spPr>
          <a:xfrm>
            <a:off x="5612118" y="1690387"/>
            <a:ext cx="5630441" cy="3447516"/>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Tree>
    <p:extLst>
      <p:ext uri="{BB962C8B-B14F-4D97-AF65-F5344CB8AC3E}">
        <p14:creationId xmlns:p14="http://schemas.microsoft.com/office/powerpoint/2010/main" val="10741597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76" name="Freeform: Shape 75">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pic>
        <p:nvPicPr>
          <p:cNvPr id="3" name="Imagen 2">
            <a:extLst>
              <a:ext uri="{FF2B5EF4-FFF2-40B4-BE49-F238E27FC236}">
                <a16:creationId xmlns:a16="http://schemas.microsoft.com/office/drawing/2014/main" id="{24272BE0-3F68-E440-B36E-67D108D8D3B6}"/>
              </a:ext>
            </a:extLst>
          </p:cNvPr>
          <p:cNvPicPr>
            <a:picLocks noChangeAspect="1"/>
          </p:cNvPicPr>
          <p:nvPr/>
        </p:nvPicPr>
        <p:blipFill>
          <a:blip r:embed="rId2"/>
          <a:stretch>
            <a:fillRect/>
          </a:stretch>
        </p:blipFill>
        <p:spPr>
          <a:xfrm>
            <a:off x="5413822" y="1316009"/>
            <a:ext cx="5968176" cy="4196873"/>
          </a:xfrm>
          <a:prstGeom prst="rect">
            <a:avLst/>
          </a:prstGeom>
        </p:spPr>
      </p:pic>
    </p:spTree>
    <p:extLst>
      <p:ext uri="{BB962C8B-B14F-4D97-AF65-F5344CB8AC3E}">
        <p14:creationId xmlns:p14="http://schemas.microsoft.com/office/powerpoint/2010/main" val="26960873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76" name="Freeform: Shape 75">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uadroTexto 8">
            <a:extLst>
              <a:ext uri="{FF2B5EF4-FFF2-40B4-BE49-F238E27FC236}">
                <a16:creationId xmlns:a16="http://schemas.microsoft.com/office/drawing/2014/main" id="{961089F3-B375-8944-B0DD-72EFF57BF729}"/>
              </a:ext>
            </a:extLst>
          </p:cNvPr>
          <p:cNvSpPr txBox="1"/>
          <p:nvPr/>
        </p:nvSpPr>
        <p:spPr>
          <a:xfrm>
            <a:off x="917507" y="5112343"/>
            <a:ext cx="3131982" cy="1348748"/>
          </a:xfrm>
          <a:prstGeom prst="rect">
            <a:avLst/>
          </a:prstGeom>
        </p:spPr>
        <p:txBody>
          <a:bodyPr vert="horz" lIns="91440" tIns="45720" rIns="91440" bIns="45720" rtlCol="0" anchor="t">
            <a:noAutofit/>
          </a:bodyPr>
          <a:lstStyle/>
          <a:p>
            <a:pPr>
              <a:spcBef>
                <a:spcPct val="20000"/>
              </a:spcBef>
              <a:spcAft>
                <a:spcPts val="600"/>
              </a:spcAft>
              <a:buClr>
                <a:schemeClr val="accent1"/>
              </a:buClr>
            </a:pPr>
            <a:r>
              <a:rPr lang="en-US" sz="8000" b="1" kern="1200">
                <a:solidFill>
                  <a:srgbClr val="FFFFFF"/>
                </a:solidFill>
                <a:latin typeface="+mn-lt"/>
                <a:ea typeface="+mn-ea"/>
                <a:cs typeface="+mn-cs"/>
              </a:rPr>
              <a:t>3 11 6</a:t>
            </a:r>
          </a:p>
        </p:txBody>
      </p:sp>
      <p:sp>
        <p:nvSpPr>
          <p:cNvPr id="78" name="Rectangle 77">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pic>
        <p:nvPicPr>
          <p:cNvPr id="3" name="Imagen 2">
            <a:extLst>
              <a:ext uri="{FF2B5EF4-FFF2-40B4-BE49-F238E27FC236}">
                <a16:creationId xmlns:a16="http://schemas.microsoft.com/office/drawing/2014/main" id="{24272BE0-3F68-E440-B36E-67D108D8D3B6}"/>
              </a:ext>
            </a:extLst>
          </p:cNvPr>
          <p:cNvPicPr>
            <a:picLocks noChangeAspect="1"/>
          </p:cNvPicPr>
          <p:nvPr/>
        </p:nvPicPr>
        <p:blipFill>
          <a:blip r:embed="rId2"/>
          <a:stretch>
            <a:fillRect/>
          </a:stretch>
        </p:blipFill>
        <p:spPr>
          <a:xfrm>
            <a:off x="5413822" y="1316009"/>
            <a:ext cx="5968176" cy="4196873"/>
          </a:xfrm>
          <a:prstGeom prst="rect">
            <a:avLst/>
          </a:prstGeom>
        </p:spPr>
      </p:pic>
    </p:spTree>
    <p:extLst>
      <p:ext uri="{BB962C8B-B14F-4D97-AF65-F5344CB8AC3E}">
        <p14:creationId xmlns:p14="http://schemas.microsoft.com/office/powerpoint/2010/main" val="810889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¿Cómo se pasan argumentos a métodos?</a:t>
            </a:r>
          </a:p>
        </p:txBody>
      </p:sp>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4386333" cy="3997812"/>
          </a:xfrm>
          <a:prstGeom prst="rect">
            <a:avLst/>
          </a:prstGeom>
        </p:spPr>
        <p:txBody>
          <a:bodyPr vert="horz" lIns="91440" tIns="45720" rIns="91440" bIns="45720" rtlCol="0" anchor="ctr">
            <a:normAutofit fontScale="62500" lnSpcReduction="20000"/>
          </a:bodyPr>
          <a:lstStyle/>
          <a:p>
            <a:pPr marL="457200" indent="-457200">
              <a:lnSpc>
                <a:spcPct val="90000"/>
              </a:lnSpc>
              <a:spcBef>
                <a:spcPct val="20000"/>
              </a:spcBef>
              <a:spcAft>
                <a:spcPts val="600"/>
              </a:spcAft>
              <a:buClr>
                <a:schemeClr val="accent1"/>
              </a:buClr>
              <a:buFont typeface="Wingdings 2" charset="2"/>
              <a:buChar char=""/>
            </a:pPr>
            <a:r>
              <a:rPr lang="en-US" sz="2800"/>
              <a:t>En Java, los argumentos de tipo objeto se pasan a los métodos por referencia.</a:t>
            </a:r>
          </a:p>
          <a:p>
            <a:pPr marL="457200" indent="-457200">
              <a:lnSpc>
                <a:spcPct val="90000"/>
              </a:lnSpc>
              <a:spcBef>
                <a:spcPct val="20000"/>
              </a:spcBef>
              <a:spcAft>
                <a:spcPts val="600"/>
              </a:spcAft>
              <a:buClr>
                <a:schemeClr val="accent1"/>
              </a:buClr>
              <a:buFont typeface="Wingdings 2" charset="2"/>
              <a:buChar char=""/>
            </a:pPr>
            <a:r>
              <a:rPr lang="en-US" sz="2800"/>
              <a:t>Una referencia es un identificador de objeto, que apunta a la zona de memoria donde se ecuentran las variables y el código del objeto.</a:t>
            </a:r>
          </a:p>
          <a:p>
            <a:pPr marL="457200" indent="-457200">
              <a:lnSpc>
                <a:spcPct val="90000"/>
              </a:lnSpc>
              <a:spcBef>
                <a:spcPct val="20000"/>
              </a:spcBef>
              <a:spcAft>
                <a:spcPts val="600"/>
              </a:spcAft>
              <a:buClr>
                <a:schemeClr val="accent1"/>
              </a:buClr>
              <a:buFont typeface="Wingdings 2" charset="2"/>
              <a:buChar char=""/>
            </a:pPr>
            <a:r>
              <a:rPr lang="en-US" sz="2800"/>
              <a:t>Lo que se copia en esta ocasión es la referencia del objeto que se pasa como argumento.</a:t>
            </a:r>
          </a:p>
          <a:p>
            <a:pPr marL="457200" indent="-457200">
              <a:lnSpc>
                <a:spcPct val="90000"/>
              </a:lnSpc>
              <a:spcBef>
                <a:spcPct val="20000"/>
              </a:spcBef>
              <a:spcAft>
                <a:spcPts val="600"/>
              </a:spcAft>
              <a:buClr>
                <a:schemeClr val="accent1"/>
              </a:buClr>
              <a:buFont typeface="Wingdings 2" charset="2"/>
              <a:buChar char=""/>
            </a:pPr>
            <a:r>
              <a:rPr lang="en-US" sz="2800"/>
              <a:t>Esto implica que los cambios que se hagan al objeto dentro de un método sí se verán reflejados en el objeto del bloque de código desde el que se hizo la llamada.</a:t>
            </a:r>
          </a:p>
          <a:p>
            <a:pPr>
              <a:lnSpc>
                <a:spcPct val="90000"/>
              </a:lnSpc>
              <a:spcBef>
                <a:spcPct val="20000"/>
              </a:spcBef>
              <a:spcAft>
                <a:spcPts val="600"/>
              </a:spcAft>
              <a:buClr>
                <a:schemeClr val="accent1"/>
              </a:buClr>
              <a:buFont typeface="Wingdings 2" charset="2"/>
              <a:buChar char=""/>
            </a:pPr>
            <a:endParaRPr lang="en-US" sz="1600"/>
          </a:p>
        </p:txBody>
      </p:sp>
      <p:pic>
        <p:nvPicPr>
          <p:cNvPr id="3" name="Imagen 2">
            <a:extLst>
              <a:ext uri="{FF2B5EF4-FFF2-40B4-BE49-F238E27FC236}">
                <a16:creationId xmlns:a16="http://schemas.microsoft.com/office/drawing/2014/main" id="{F98F4B02-90FF-3E44-8365-3A32866BE22D}"/>
              </a:ext>
            </a:extLst>
          </p:cNvPr>
          <p:cNvPicPr>
            <a:picLocks noChangeAspect="1"/>
          </p:cNvPicPr>
          <p:nvPr/>
        </p:nvPicPr>
        <p:blipFill>
          <a:blip r:embed="rId2"/>
          <a:stretch>
            <a:fillRect/>
          </a:stretch>
        </p:blipFill>
        <p:spPr>
          <a:xfrm>
            <a:off x="5888413" y="2413000"/>
            <a:ext cx="4704225"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90874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¿Cómo se pasan argumentos a métodos?</a:t>
            </a:r>
          </a:p>
        </p:txBody>
      </p:sp>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4386333" cy="3997812"/>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pPr>
            <a:r>
              <a:rPr lang="en-US" sz="2800"/>
              <a:t>Si dentro del método invocado ‘machacamos’ la referencia que se pasa como argumento, en ningún caso destruimos el objeto que se pasa como argumento.</a:t>
            </a:r>
          </a:p>
          <a:p>
            <a:pPr>
              <a:lnSpc>
                <a:spcPct val="90000"/>
              </a:lnSpc>
              <a:spcBef>
                <a:spcPct val="20000"/>
              </a:spcBef>
              <a:spcAft>
                <a:spcPts val="600"/>
              </a:spcAft>
              <a:buClr>
                <a:schemeClr val="accent1"/>
              </a:buClr>
              <a:buFont typeface="Wingdings 2" charset="2"/>
              <a:buChar char=""/>
            </a:pPr>
            <a:endParaRPr lang="en-US" sz="1600"/>
          </a:p>
        </p:txBody>
      </p:sp>
      <p:pic>
        <p:nvPicPr>
          <p:cNvPr id="5" name="Imagen 4">
            <a:extLst>
              <a:ext uri="{FF2B5EF4-FFF2-40B4-BE49-F238E27FC236}">
                <a16:creationId xmlns:a16="http://schemas.microsoft.com/office/drawing/2014/main" id="{A9E7FE73-A610-EB41-800A-F66C4D640078}"/>
              </a:ext>
            </a:extLst>
          </p:cNvPr>
          <p:cNvPicPr>
            <a:picLocks noChangeAspect="1"/>
          </p:cNvPicPr>
          <p:nvPr/>
        </p:nvPicPr>
        <p:blipFill>
          <a:blip r:embed="rId2"/>
          <a:stretch>
            <a:fillRect/>
          </a:stretch>
        </p:blipFill>
        <p:spPr>
          <a:xfrm>
            <a:off x="5953211" y="2037835"/>
            <a:ext cx="5662140" cy="4671266"/>
          </a:xfrm>
          <a:prstGeom prst="rect">
            <a:avLst/>
          </a:prstGeom>
        </p:spPr>
      </p:pic>
    </p:spTree>
    <p:extLst>
      <p:ext uri="{BB962C8B-B14F-4D97-AF65-F5344CB8AC3E}">
        <p14:creationId xmlns:p14="http://schemas.microsoft.com/office/powerpoint/2010/main" val="2270530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¿Cómo se pasan argumentos a métodos?</a:t>
            </a:r>
          </a:p>
        </p:txBody>
      </p:sp>
      <p:pic>
        <p:nvPicPr>
          <p:cNvPr id="3" name="Imagen 2">
            <a:extLst>
              <a:ext uri="{FF2B5EF4-FFF2-40B4-BE49-F238E27FC236}">
                <a16:creationId xmlns:a16="http://schemas.microsoft.com/office/drawing/2014/main" id="{C5CEFFD9-5D03-8241-9BAB-3B1398E756DA}"/>
              </a:ext>
            </a:extLst>
          </p:cNvPr>
          <p:cNvPicPr>
            <a:picLocks noChangeAspect="1"/>
          </p:cNvPicPr>
          <p:nvPr/>
        </p:nvPicPr>
        <p:blipFill>
          <a:blip r:embed="rId3"/>
          <a:stretch>
            <a:fillRect/>
          </a:stretch>
        </p:blipFill>
        <p:spPr>
          <a:xfrm>
            <a:off x="5589751" y="119804"/>
            <a:ext cx="5649503" cy="662698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17087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7743172-17A8-4FA4-8434-B813E03B76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¿Cómo se pasan argumentos a métodos?</a:t>
            </a:r>
          </a:p>
        </p:txBody>
      </p:sp>
      <p:pic>
        <p:nvPicPr>
          <p:cNvPr id="4" name="Imagen 3">
            <a:extLst>
              <a:ext uri="{FF2B5EF4-FFF2-40B4-BE49-F238E27FC236}">
                <a16:creationId xmlns:a16="http://schemas.microsoft.com/office/drawing/2014/main" id="{6E307294-C265-A74B-AF8B-D4DE5FEC0AD0}"/>
              </a:ext>
            </a:extLst>
          </p:cNvPr>
          <p:cNvPicPr>
            <a:picLocks noChangeAspect="1"/>
          </p:cNvPicPr>
          <p:nvPr/>
        </p:nvPicPr>
        <p:blipFill>
          <a:blip r:embed="rId3"/>
          <a:stretch>
            <a:fillRect/>
          </a:stretch>
        </p:blipFill>
        <p:spPr>
          <a:xfrm>
            <a:off x="5519422" y="38660"/>
            <a:ext cx="5727700" cy="6769100"/>
          </a:xfrm>
          <a:prstGeom prst="rect">
            <a:avLst/>
          </a:prstGeom>
        </p:spPr>
      </p:pic>
    </p:spTree>
    <p:extLst>
      <p:ext uri="{BB962C8B-B14F-4D97-AF65-F5344CB8AC3E}">
        <p14:creationId xmlns:p14="http://schemas.microsoft.com/office/powerpoint/2010/main" val="33430467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¿Cómo se pasan argumentos a métodos?</a:t>
            </a:r>
          </a:p>
        </p:txBody>
      </p:sp>
      <p:sp>
        <p:nvSpPr>
          <p:cNvPr id="4" name="CuadroTexto 3">
            <a:extLst>
              <a:ext uri="{FF2B5EF4-FFF2-40B4-BE49-F238E27FC236}">
                <a16:creationId xmlns:a16="http://schemas.microsoft.com/office/drawing/2014/main" id="{E0ECB25B-7020-9C4A-9D7C-72298ABE795A}"/>
              </a:ext>
            </a:extLst>
          </p:cNvPr>
          <p:cNvSpPr txBox="1"/>
          <p:nvPr/>
        </p:nvSpPr>
        <p:spPr>
          <a:xfrm>
            <a:off x="818713" y="2412999"/>
            <a:ext cx="3873867" cy="4349541"/>
          </a:xfrm>
          <a:prstGeom prst="rect">
            <a:avLst/>
          </a:prstGeom>
        </p:spPr>
        <p:txBody>
          <a:bodyPr vert="horz" lIns="91440" tIns="45720" rIns="91440" bIns="45720" rtlCol="0" anchor="ctr">
            <a:normAutofit/>
          </a:bodyPr>
          <a:lstStyle/>
          <a:p>
            <a:pPr marL="457200" indent="-457200">
              <a:spcBef>
                <a:spcPct val="20000"/>
              </a:spcBef>
              <a:spcAft>
                <a:spcPts val="600"/>
              </a:spcAft>
              <a:buClr>
                <a:schemeClr val="accent1"/>
              </a:buClr>
              <a:buFont typeface="Wingdings 2" charset="2"/>
              <a:buChar char=""/>
            </a:pPr>
            <a:r>
              <a:rPr lang="en-US" dirty="0" err="1"/>
              <a:t>En</a:t>
            </a:r>
            <a:r>
              <a:rPr lang="en-US" dirty="0"/>
              <a:t> Java, </a:t>
            </a:r>
            <a:r>
              <a:rPr lang="en-US" dirty="0" err="1"/>
              <a:t>los</a:t>
            </a:r>
            <a:r>
              <a:rPr lang="en-US" dirty="0"/>
              <a:t> </a:t>
            </a:r>
            <a:r>
              <a:rPr lang="en-US" dirty="0" err="1"/>
              <a:t>argumentos</a:t>
            </a:r>
            <a:r>
              <a:rPr lang="en-US" dirty="0"/>
              <a:t> de </a:t>
            </a:r>
            <a:r>
              <a:rPr lang="en-US" dirty="0" err="1"/>
              <a:t>tipo</a:t>
            </a:r>
            <a:r>
              <a:rPr lang="en-US" dirty="0"/>
              <a:t> </a:t>
            </a:r>
            <a:r>
              <a:rPr lang="en-US" dirty="0" err="1"/>
              <a:t>primitivo</a:t>
            </a:r>
            <a:r>
              <a:rPr lang="en-US" dirty="0"/>
              <a:t> se </a:t>
            </a:r>
            <a:r>
              <a:rPr lang="en-US" dirty="0" err="1"/>
              <a:t>pasan</a:t>
            </a:r>
            <a:r>
              <a:rPr lang="en-US" dirty="0"/>
              <a:t> a </a:t>
            </a:r>
            <a:r>
              <a:rPr lang="en-US" dirty="0" err="1"/>
              <a:t>los</a:t>
            </a:r>
            <a:r>
              <a:rPr lang="en-US" dirty="0"/>
              <a:t> </a:t>
            </a:r>
            <a:r>
              <a:rPr lang="en-US" dirty="0" err="1"/>
              <a:t>métodos</a:t>
            </a:r>
            <a:r>
              <a:rPr lang="en-US" dirty="0"/>
              <a:t> </a:t>
            </a:r>
            <a:r>
              <a:rPr lang="en-US" dirty="0" err="1"/>
              <a:t>por</a:t>
            </a:r>
            <a:r>
              <a:rPr lang="en-US" dirty="0"/>
              <a:t> valor.</a:t>
            </a:r>
          </a:p>
          <a:p>
            <a:pPr marL="457200" indent="-457200">
              <a:spcBef>
                <a:spcPct val="20000"/>
              </a:spcBef>
              <a:spcAft>
                <a:spcPts val="600"/>
              </a:spcAft>
              <a:buClr>
                <a:schemeClr val="accent1"/>
              </a:buClr>
              <a:buFont typeface="Wingdings 2" charset="2"/>
              <a:buChar char=""/>
            </a:pPr>
            <a:r>
              <a:rPr lang="en-US" dirty="0"/>
              <a:t>El valor de la variable que se </a:t>
            </a:r>
            <a:r>
              <a:rPr lang="en-US" dirty="0" err="1"/>
              <a:t>pasa</a:t>
            </a:r>
            <a:r>
              <a:rPr lang="en-US" dirty="0"/>
              <a:t> </a:t>
            </a:r>
            <a:r>
              <a:rPr lang="en-US" dirty="0" err="1"/>
              <a:t>como</a:t>
            </a:r>
            <a:r>
              <a:rPr lang="en-US" dirty="0"/>
              <a:t> </a:t>
            </a:r>
            <a:r>
              <a:rPr lang="en-US" dirty="0" err="1"/>
              <a:t>argumento</a:t>
            </a:r>
            <a:r>
              <a:rPr lang="en-US" dirty="0"/>
              <a:t> se </a:t>
            </a:r>
            <a:r>
              <a:rPr lang="en-US" dirty="0" err="1"/>
              <a:t>copia</a:t>
            </a:r>
            <a:r>
              <a:rPr lang="en-US" dirty="0"/>
              <a:t> </a:t>
            </a:r>
            <a:r>
              <a:rPr lang="en-US" dirty="0" err="1"/>
              <a:t>en</a:t>
            </a:r>
            <a:r>
              <a:rPr lang="en-US" dirty="0"/>
              <a:t> la </a:t>
            </a:r>
            <a:r>
              <a:rPr lang="en-US" dirty="0" smtClean="0"/>
              <a:t>variable local </a:t>
            </a:r>
            <a:r>
              <a:rPr lang="en-US" dirty="0"/>
              <a:t>del </a:t>
            </a:r>
            <a:r>
              <a:rPr lang="en-US" dirty="0" err="1"/>
              <a:t>método</a:t>
            </a:r>
            <a:r>
              <a:rPr lang="en-US" dirty="0"/>
              <a:t>.</a:t>
            </a:r>
          </a:p>
          <a:p>
            <a:pPr marL="457200" indent="-457200">
              <a:spcBef>
                <a:spcPct val="20000"/>
              </a:spcBef>
              <a:spcAft>
                <a:spcPts val="600"/>
              </a:spcAft>
              <a:buClr>
                <a:schemeClr val="accent1"/>
              </a:buClr>
              <a:buFont typeface="Wingdings 2" charset="2"/>
              <a:buChar char=""/>
            </a:pPr>
            <a:r>
              <a:rPr lang="en-US" dirty="0" err="1"/>
              <a:t>Esto</a:t>
            </a:r>
            <a:r>
              <a:rPr lang="en-US" dirty="0"/>
              <a:t> </a:t>
            </a:r>
            <a:r>
              <a:rPr lang="en-US" dirty="0" err="1"/>
              <a:t>implica</a:t>
            </a:r>
            <a:r>
              <a:rPr lang="en-US" dirty="0"/>
              <a:t> que </a:t>
            </a:r>
            <a:r>
              <a:rPr lang="en-US" dirty="0" err="1"/>
              <a:t>los</a:t>
            </a:r>
            <a:r>
              <a:rPr lang="en-US" dirty="0"/>
              <a:t> </a:t>
            </a:r>
            <a:r>
              <a:rPr lang="en-US" dirty="0" err="1"/>
              <a:t>cambios</a:t>
            </a:r>
            <a:r>
              <a:rPr lang="en-US" dirty="0"/>
              <a:t> que se </a:t>
            </a:r>
            <a:r>
              <a:rPr lang="en-US" dirty="0" err="1"/>
              <a:t>hagan</a:t>
            </a:r>
            <a:r>
              <a:rPr lang="en-US" dirty="0"/>
              <a:t> a la variable </a:t>
            </a:r>
            <a:r>
              <a:rPr lang="en-US" dirty="0" smtClean="0"/>
              <a:t>local </a:t>
            </a:r>
            <a:r>
              <a:rPr lang="en-US" dirty="0" err="1" smtClean="0"/>
              <a:t>dentro</a:t>
            </a:r>
            <a:r>
              <a:rPr lang="en-US" dirty="0" smtClean="0"/>
              <a:t> </a:t>
            </a:r>
            <a:r>
              <a:rPr lang="en-US" dirty="0"/>
              <a:t>del </a:t>
            </a:r>
            <a:r>
              <a:rPr lang="en-US" dirty="0" err="1"/>
              <a:t>método</a:t>
            </a:r>
            <a:r>
              <a:rPr lang="en-US" dirty="0"/>
              <a:t> no </a:t>
            </a:r>
            <a:r>
              <a:rPr lang="en-US" dirty="0" err="1"/>
              <a:t>afectarán</a:t>
            </a:r>
            <a:r>
              <a:rPr lang="en-US" dirty="0"/>
              <a:t> a la variable que se </a:t>
            </a:r>
            <a:r>
              <a:rPr lang="en-US" dirty="0" err="1"/>
              <a:t>pasó</a:t>
            </a:r>
            <a:r>
              <a:rPr lang="en-US" dirty="0"/>
              <a:t> </a:t>
            </a:r>
            <a:r>
              <a:rPr lang="en-US" dirty="0" err="1"/>
              <a:t>como</a:t>
            </a:r>
            <a:r>
              <a:rPr lang="en-US" dirty="0"/>
              <a:t> </a:t>
            </a:r>
            <a:r>
              <a:rPr lang="en-US" dirty="0" err="1"/>
              <a:t>argumento</a:t>
            </a:r>
            <a:r>
              <a:rPr lang="en-US" dirty="0"/>
              <a:t>.</a:t>
            </a:r>
          </a:p>
          <a:p>
            <a:pPr>
              <a:spcBef>
                <a:spcPct val="20000"/>
              </a:spcBef>
              <a:spcAft>
                <a:spcPts val="600"/>
              </a:spcAft>
              <a:buClr>
                <a:schemeClr val="accent1"/>
              </a:buClr>
              <a:buFont typeface="Wingdings 2" charset="2"/>
              <a:buChar char=""/>
            </a:pPr>
            <a:endParaRPr lang="en-US" sz="1600" dirty="0"/>
          </a:p>
        </p:txBody>
      </p:sp>
      <p:pic>
        <p:nvPicPr>
          <p:cNvPr id="5" name="Imagen 4">
            <a:extLst>
              <a:ext uri="{FF2B5EF4-FFF2-40B4-BE49-F238E27FC236}">
                <a16:creationId xmlns:a16="http://schemas.microsoft.com/office/drawing/2014/main" id="{737D4F61-2EB6-FB47-A7EB-3C818C7EB284}"/>
              </a:ext>
            </a:extLst>
          </p:cNvPr>
          <p:cNvPicPr>
            <a:picLocks noChangeAspect="1"/>
          </p:cNvPicPr>
          <p:nvPr/>
        </p:nvPicPr>
        <p:blipFill rotWithShape="1">
          <a:blip r:embed="rId2"/>
          <a:srcRect b="33290"/>
          <a:stretch/>
        </p:blipFill>
        <p:spPr>
          <a:xfrm>
            <a:off x="5101851" y="2920028"/>
            <a:ext cx="6277349" cy="18026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5612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5000"/>
              <a:t>¿Qué se imprime por pantalla?</a:t>
            </a:r>
          </a:p>
        </p:txBody>
      </p:sp>
      <p:sp>
        <p:nvSpPr>
          <p:cNvPr id="43" name="Freeform: Shape 42">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7B2EE3F6-DD3C-A243-AFBC-903BBB9342E6}"/>
              </a:ext>
            </a:extLst>
          </p:cNvPr>
          <p:cNvPicPr>
            <a:picLocks noChangeAspect="1"/>
          </p:cNvPicPr>
          <p:nvPr/>
        </p:nvPicPr>
        <p:blipFill>
          <a:blip r:embed="rId2"/>
          <a:stretch>
            <a:fillRect/>
          </a:stretch>
        </p:blipFill>
        <p:spPr>
          <a:xfrm>
            <a:off x="5612118" y="1704904"/>
            <a:ext cx="5630441" cy="3418482"/>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Tree>
    <p:extLst>
      <p:ext uri="{BB962C8B-B14F-4D97-AF65-F5344CB8AC3E}">
        <p14:creationId xmlns:p14="http://schemas.microsoft.com/office/powerpoint/2010/main" val="39436355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5000"/>
              <a:t>¿Qué se imprime por pantalla?</a:t>
            </a:r>
          </a:p>
        </p:txBody>
      </p:sp>
      <p:sp>
        <p:nvSpPr>
          <p:cNvPr id="43" name="Freeform: Shape 42">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7B2EE3F6-DD3C-A243-AFBC-903BBB9342E6}"/>
              </a:ext>
            </a:extLst>
          </p:cNvPr>
          <p:cNvPicPr>
            <a:picLocks noChangeAspect="1"/>
          </p:cNvPicPr>
          <p:nvPr/>
        </p:nvPicPr>
        <p:blipFill>
          <a:blip r:embed="rId2"/>
          <a:stretch>
            <a:fillRect/>
          </a:stretch>
        </p:blipFill>
        <p:spPr>
          <a:xfrm>
            <a:off x="5612118" y="1704904"/>
            <a:ext cx="5630441" cy="3418482"/>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
        <p:nvSpPr>
          <p:cNvPr id="5" name="CuadroTexto 4">
            <a:extLst>
              <a:ext uri="{FF2B5EF4-FFF2-40B4-BE49-F238E27FC236}">
                <a16:creationId xmlns:a16="http://schemas.microsoft.com/office/drawing/2014/main" id="{51407B71-7A97-5846-9B6D-8E015F784E3D}"/>
              </a:ext>
            </a:extLst>
          </p:cNvPr>
          <p:cNvSpPr txBox="1"/>
          <p:nvPr/>
        </p:nvSpPr>
        <p:spPr>
          <a:xfrm>
            <a:off x="1183472" y="5200650"/>
            <a:ext cx="2480166" cy="1323439"/>
          </a:xfrm>
          <a:prstGeom prst="rect">
            <a:avLst/>
          </a:prstGeom>
          <a:noFill/>
        </p:spPr>
        <p:txBody>
          <a:bodyPr wrap="none" rtlCol="0">
            <a:spAutoFit/>
          </a:bodyPr>
          <a:lstStyle/>
          <a:p>
            <a:r>
              <a:rPr lang="en-GB" sz="8000" b="1">
                <a:solidFill>
                  <a:schemeClr val="bg1"/>
                </a:solidFill>
              </a:rPr>
              <a:t>3 8 3</a:t>
            </a:r>
          </a:p>
        </p:txBody>
      </p:sp>
    </p:spTree>
    <p:extLst>
      <p:ext uri="{BB962C8B-B14F-4D97-AF65-F5344CB8AC3E}">
        <p14:creationId xmlns:p14="http://schemas.microsoft.com/office/powerpoint/2010/main" val="41210873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54" name="Freeform: Shape 53">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B92F6C2-F6D4-8C44-AE2A-B4D317FA83AE}"/>
              </a:ext>
            </a:extLst>
          </p:cNvPr>
          <p:cNvPicPr>
            <a:picLocks noChangeAspect="1"/>
          </p:cNvPicPr>
          <p:nvPr/>
        </p:nvPicPr>
        <p:blipFill>
          <a:blip r:embed="rId2"/>
          <a:stretch>
            <a:fillRect/>
          </a:stretch>
        </p:blipFill>
        <p:spPr>
          <a:xfrm>
            <a:off x="5612118" y="1635297"/>
            <a:ext cx="5630441" cy="3557696"/>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Tree>
    <p:extLst>
      <p:ext uri="{BB962C8B-B14F-4D97-AF65-F5344CB8AC3E}">
        <p14:creationId xmlns:p14="http://schemas.microsoft.com/office/powerpoint/2010/main" val="18748746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54" name="Freeform: Shape 53">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B92F6C2-F6D4-8C44-AE2A-B4D317FA83AE}"/>
              </a:ext>
            </a:extLst>
          </p:cNvPr>
          <p:cNvPicPr>
            <a:picLocks noChangeAspect="1"/>
          </p:cNvPicPr>
          <p:nvPr/>
        </p:nvPicPr>
        <p:blipFill>
          <a:blip r:embed="rId2"/>
          <a:stretch>
            <a:fillRect/>
          </a:stretch>
        </p:blipFill>
        <p:spPr>
          <a:xfrm>
            <a:off x="5612118" y="1635297"/>
            <a:ext cx="5630441" cy="3557696"/>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
        <p:nvSpPr>
          <p:cNvPr id="9" name="CuadroTexto 8">
            <a:extLst>
              <a:ext uri="{FF2B5EF4-FFF2-40B4-BE49-F238E27FC236}">
                <a16:creationId xmlns:a16="http://schemas.microsoft.com/office/drawing/2014/main" id="{A93DA38D-5C35-E246-BD40-AD460EBAC72F}"/>
              </a:ext>
            </a:extLst>
          </p:cNvPr>
          <p:cNvSpPr txBox="1"/>
          <p:nvPr/>
        </p:nvSpPr>
        <p:spPr>
          <a:xfrm>
            <a:off x="1183472" y="5200650"/>
            <a:ext cx="2480166" cy="1323439"/>
          </a:xfrm>
          <a:prstGeom prst="rect">
            <a:avLst/>
          </a:prstGeom>
          <a:noFill/>
        </p:spPr>
        <p:txBody>
          <a:bodyPr wrap="none" rtlCol="0">
            <a:spAutoFit/>
          </a:bodyPr>
          <a:lstStyle/>
          <a:p>
            <a:r>
              <a:rPr lang="en-GB" sz="8000" b="1">
                <a:solidFill>
                  <a:schemeClr val="bg1"/>
                </a:solidFill>
              </a:rPr>
              <a:t>3 8 3</a:t>
            </a:r>
          </a:p>
        </p:txBody>
      </p:sp>
    </p:spTree>
    <p:extLst>
      <p:ext uri="{BB962C8B-B14F-4D97-AF65-F5344CB8AC3E}">
        <p14:creationId xmlns:p14="http://schemas.microsoft.com/office/powerpoint/2010/main" val="29940383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65" name="Freeform: Shape 64">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66">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6AEED7D7-E79F-9B4C-929A-27B8B647F5F6}"/>
              </a:ext>
            </a:extLst>
          </p:cNvPr>
          <p:cNvPicPr>
            <a:picLocks noChangeAspect="1"/>
          </p:cNvPicPr>
          <p:nvPr/>
        </p:nvPicPr>
        <p:blipFill>
          <a:blip r:embed="rId2"/>
          <a:stretch>
            <a:fillRect/>
          </a:stretch>
        </p:blipFill>
        <p:spPr>
          <a:xfrm>
            <a:off x="5612118" y="2202246"/>
            <a:ext cx="5630441" cy="2423799"/>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Tree>
    <p:extLst>
      <p:ext uri="{BB962C8B-B14F-4D97-AF65-F5344CB8AC3E}">
        <p14:creationId xmlns:p14="http://schemas.microsoft.com/office/powerpoint/2010/main" val="1755996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65" name="Freeform: Shape 64">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66">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6AEED7D7-E79F-9B4C-929A-27B8B647F5F6}"/>
              </a:ext>
            </a:extLst>
          </p:cNvPr>
          <p:cNvPicPr>
            <a:picLocks noChangeAspect="1"/>
          </p:cNvPicPr>
          <p:nvPr/>
        </p:nvPicPr>
        <p:blipFill>
          <a:blip r:embed="rId2"/>
          <a:stretch>
            <a:fillRect/>
          </a:stretch>
        </p:blipFill>
        <p:spPr>
          <a:xfrm>
            <a:off x="5612118" y="2202246"/>
            <a:ext cx="5630441" cy="2423799"/>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
        <p:nvSpPr>
          <p:cNvPr id="9" name="CuadroTexto 8">
            <a:extLst>
              <a:ext uri="{FF2B5EF4-FFF2-40B4-BE49-F238E27FC236}">
                <a16:creationId xmlns:a16="http://schemas.microsoft.com/office/drawing/2014/main" id="{961089F3-B375-8944-B0DD-72EFF57BF729}"/>
              </a:ext>
            </a:extLst>
          </p:cNvPr>
          <p:cNvSpPr txBox="1"/>
          <p:nvPr/>
        </p:nvSpPr>
        <p:spPr>
          <a:xfrm>
            <a:off x="86113" y="5181202"/>
            <a:ext cx="4576894" cy="1323439"/>
          </a:xfrm>
          <a:prstGeom prst="rect">
            <a:avLst/>
          </a:prstGeom>
          <a:noFill/>
        </p:spPr>
        <p:txBody>
          <a:bodyPr wrap="none" rtlCol="0">
            <a:spAutoFit/>
          </a:bodyPr>
          <a:lstStyle/>
          <a:p>
            <a:r>
              <a:rPr lang="en-GB" sz="8000" b="1">
                <a:solidFill>
                  <a:schemeClr val="bg1"/>
                </a:solidFill>
              </a:rPr>
              <a:t>numerito</a:t>
            </a:r>
          </a:p>
        </p:txBody>
      </p:sp>
    </p:spTree>
    <p:extLst>
      <p:ext uri="{BB962C8B-B14F-4D97-AF65-F5344CB8AC3E}">
        <p14:creationId xmlns:p14="http://schemas.microsoft.com/office/powerpoint/2010/main" val="18107872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D43ECFF-FF93-AE46-8CF9-7C79C798F773}"/>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000"/>
              <a:t>¿Qué se imprime por pantalla?</a:t>
            </a:r>
          </a:p>
        </p:txBody>
      </p:sp>
      <p:sp>
        <p:nvSpPr>
          <p:cNvPr id="76" name="Freeform: Shape 75">
            <a:extLst>
              <a:ext uri="{FF2B5EF4-FFF2-40B4-BE49-F238E27FC236}">
                <a16:creationId xmlns:a16="http://schemas.microsoft.com/office/drawing/2014/main" id="{9674F1F8-962D-4FF5-B378-D9D2FFDFD2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C701CDB4-05E2-481A-9165-2455B6FE22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FAAF213-C60A-8443-BBE3-E84C0EE2B1CD}"/>
              </a:ext>
            </a:extLst>
          </p:cNvPr>
          <p:cNvPicPr>
            <a:picLocks noChangeAspect="1"/>
          </p:cNvPicPr>
          <p:nvPr/>
        </p:nvPicPr>
        <p:blipFill>
          <a:blip r:embed="rId2"/>
          <a:stretch>
            <a:fillRect/>
          </a:stretch>
        </p:blipFill>
        <p:spPr>
          <a:xfrm>
            <a:off x="5612118" y="1690387"/>
            <a:ext cx="5630441" cy="3447516"/>
          </a:xfrm>
          <a:prstGeom prst="rect">
            <a:avLst/>
          </a:prstGeom>
        </p:spPr>
      </p:pic>
      <p:sp>
        <p:nvSpPr>
          <p:cNvPr id="4" name="CuadroTexto 3">
            <a:extLst>
              <a:ext uri="{FF2B5EF4-FFF2-40B4-BE49-F238E27FC236}">
                <a16:creationId xmlns:a16="http://schemas.microsoft.com/office/drawing/2014/main" id="{E0ECB25B-7020-9C4A-9D7C-72298ABE795A}"/>
              </a:ext>
            </a:extLst>
          </p:cNvPr>
          <p:cNvSpPr txBox="1"/>
          <p:nvPr/>
        </p:nvSpPr>
        <p:spPr>
          <a:xfrm>
            <a:off x="818713" y="2413000"/>
            <a:ext cx="383558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sz="1600"/>
          </a:p>
        </p:txBody>
      </p:sp>
    </p:spTree>
    <p:extLst>
      <p:ext uri="{BB962C8B-B14F-4D97-AF65-F5344CB8AC3E}">
        <p14:creationId xmlns:p14="http://schemas.microsoft.com/office/powerpoint/2010/main" val="4312249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113</TotalTime>
  <Words>320</Words>
  <Application>Microsoft Office PowerPoint</Application>
  <PresentationFormat>Panorámica</PresentationFormat>
  <Paragraphs>31</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Century Gothic</vt:lpstr>
      <vt:lpstr>Wingdings 2</vt:lpstr>
      <vt:lpstr>Citable</vt:lpstr>
      <vt:lpstr>Java: paso de argumentos</vt:lpstr>
      <vt:lpstr>¿Cómo se pasan argumentos a métodos?</vt:lpstr>
      <vt:lpstr>¿Qué se imprime por pantalla?</vt:lpstr>
      <vt:lpstr>¿Qué se imprime por pantalla?</vt:lpstr>
      <vt:lpstr>¿Qué se imprime por pantalla?</vt:lpstr>
      <vt:lpstr>¿Qué se imprime por pantalla?</vt:lpstr>
      <vt:lpstr>¿Qué se imprime por pantalla?</vt:lpstr>
      <vt:lpstr>¿Qué se imprime por pantalla?</vt:lpstr>
      <vt:lpstr>¿Qué se imprime por pantalla?</vt:lpstr>
      <vt:lpstr>¿Qué se imprime por pantalla?</vt:lpstr>
      <vt:lpstr>¿Qué se imprime por pantalla?</vt:lpstr>
      <vt:lpstr>¿Qué se imprime por pantalla?</vt:lpstr>
      <vt:lpstr>¿Cómo se pasan argumentos a métodos?</vt:lpstr>
      <vt:lpstr>¿Cómo se pasan argumentos a métodos?</vt:lpstr>
      <vt:lpstr>¿Cómo se pasan argumentos a métodos?</vt:lpstr>
      <vt:lpstr>¿Cómo se pasan argumentos a métodos?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paso de argumentos</dc:title>
  <dc:creator>JORGE JUAN MUÑOZ MORERA</dc:creator>
  <cp:lastModifiedBy>Jorge Juan</cp:lastModifiedBy>
  <cp:revision>6</cp:revision>
  <dcterms:created xsi:type="dcterms:W3CDTF">2020-01-15T09:18:35Z</dcterms:created>
  <dcterms:modified xsi:type="dcterms:W3CDTF">2022-01-26T19:11:14Z</dcterms:modified>
</cp:coreProperties>
</file>