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44" r:id="rId4"/>
    <p:sldId id="345" r:id="rId5"/>
    <p:sldId id="346" r:id="rId6"/>
    <p:sldId id="326" r:id="rId7"/>
    <p:sldId id="348" r:id="rId8"/>
    <p:sldId id="349" r:id="rId9"/>
    <p:sldId id="350" r:id="rId10"/>
    <p:sldId id="35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2932"/>
  </p:normalViewPr>
  <p:slideViewPr>
    <p:cSldViewPr snapToGrid="0" snapToObjects="1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808FDB-9BDF-B640-8F45-5AEEE472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3" y="0"/>
            <a:ext cx="8916237" cy="4850383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953832" cy="779529"/>
          </a:xfrm>
        </p:spPr>
        <p:txBody>
          <a:bodyPr>
            <a:normAutofit/>
          </a:bodyPr>
          <a:lstStyle/>
          <a:p>
            <a:r>
              <a:rPr lang="en-GB" sz="4000"/>
              <a:t>Java: excepciones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24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Lanzamiento de excepciones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422324-BCBB-1642-9985-C8CC03B2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421"/>
            <a:ext cx="12192000" cy="54105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DD5C30-1C9E-C147-BF18-65EC8507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07" y="3092450"/>
            <a:ext cx="6184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9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¿Qué es una excepción?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7CFF7F-7D35-4D6F-917E-52C76A3C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330699" y="2413000"/>
            <a:ext cx="73555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Es una condición anormal en un programa.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Sirven para alertar sobre un error que es potencialmente irrecuperable.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Son un tipo de objetos.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Cuando se lanza una, deja de ejecutarse inmediatamente el código del método donde se lanzó, y se vuelve al método llamador para que se capture.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Las excepciones se capturan con bloques </a:t>
            </a:r>
            <a:r>
              <a:rPr lang="en-US" sz="3600">
                <a:solidFill>
                  <a:srgbClr val="00B0F0"/>
                </a:solidFill>
              </a:rPr>
              <a:t>try-catch</a:t>
            </a:r>
            <a:r>
              <a:rPr lang="en-US" sz="3600"/>
              <a:t>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Si el método llamador no captura la excepción, se vuelve al metodo llamador del método llamador, y así hasta encontrar un método que la capture.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En caso no encontrar ningún método que la capture, el programa termina abruptamente.</a:t>
            </a:r>
          </a:p>
        </p:txBody>
      </p:sp>
    </p:spTree>
    <p:extLst>
      <p:ext uri="{BB962C8B-B14F-4D97-AF65-F5344CB8AC3E}">
        <p14:creationId xmlns:p14="http://schemas.microsoft.com/office/powerpoint/2010/main" val="556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2BF7B3-EE04-6C42-B7E2-4ABC01E9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1" y="1522364"/>
            <a:ext cx="4298392" cy="38132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DC2BBF-8A88-964D-8245-89F121D1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505"/>
            <a:ext cx="12192000" cy="1096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5B738A-8C88-BD42-8489-7C90E2F70F17}"/>
              </a:ext>
            </a:extLst>
          </p:cNvPr>
          <p:cNvSpPr txBox="1"/>
          <p:nvPr/>
        </p:nvSpPr>
        <p:spPr>
          <a:xfrm>
            <a:off x="7363434" y="5073837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¿Dónde se ha producido la excepción?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12787FF-DABB-D748-93F9-915C83D8E70B}"/>
              </a:ext>
            </a:extLst>
          </p:cNvPr>
          <p:cNvCxnSpPr>
            <a:cxnSpLocks/>
          </p:cNvCxnSpPr>
          <p:nvPr/>
        </p:nvCxnSpPr>
        <p:spPr>
          <a:xfrm flipH="1">
            <a:off x="5266675" y="5463266"/>
            <a:ext cx="3861245" cy="6716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64199C-C175-F147-A7D8-9E1F34B15F20}"/>
              </a:ext>
            </a:extLst>
          </p:cNvPr>
          <p:cNvSpPr txBox="1"/>
          <p:nvPr/>
        </p:nvSpPr>
        <p:spPr>
          <a:xfrm>
            <a:off x="4828567" y="394665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¿De qué tipo es la excepción?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10494A-FBA9-7148-AC3D-15E0619CA89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828567" y="4315984"/>
            <a:ext cx="1815561" cy="15924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FAC304-187F-004B-8955-A75C3DE89CBE}"/>
              </a:ext>
            </a:extLst>
          </p:cNvPr>
          <p:cNvSpPr txBox="1"/>
          <p:nvPr/>
        </p:nvSpPr>
        <p:spPr>
          <a:xfrm>
            <a:off x="6548509" y="451024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¿Cuál es la causa?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053672A-1821-EC40-A90D-82AF0D89DC17}"/>
              </a:ext>
            </a:extLst>
          </p:cNvPr>
          <p:cNvCxnSpPr>
            <a:cxnSpLocks/>
          </p:cNvCxnSpPr>
          <p:nvPr/>
        </p:nvCxnSpPr>
        <p:spPr>
          <a:xfrm flipH="1">
            <a:off x="5506497" y="4879576"/>
            <a:ext cx="2057134" cy="9195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0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75A20FF-A353-CB4F-96E3-339391AD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5070"/>
            <a:ext cx="12192000" cy="13604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Ejemplo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5B738A-8C88-BD42-8489-7C90E2F70F17}"/>
              </a:ext>
            </a:extLst>
          </p:cNvPr>
          <p:cNvSpPr txBox="1"/>
          <p:nvPr/>
        </p:nvSpPr>
        <p:spPr>
          <a:xfrm>
            <a:off x="7381338" y="4841443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¿Dónde se ha producido la excepción?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12787FF-DABB-D748-93F9-915C83D8E70B}"/>
              </a:ext>
            </a:extLst>
          </p:cNvPr>
          <p:cNvCxnSpPr>
            <a:cxnSpLocks/>
          </p:cNvCxnSpPr>
          <p:nvPr/>
        </p:nvCxnSpPr>
        <p:spPr>
          <a:xfrm flipH="1">
            <a:off x="6095999" y="5127697"/>
            <a:ext cx="3861245" cy="6716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64199C-C175-F147-A7D8-9E1F34B15F20}"/>
              </a:ext>
            </a:extLst>
          </p:cNvPr>
          <p:cNvSpPr txBox="1"/>
          <p:nvPr/>
        </p:nvSpPr>
        <p:spPr>
          <a:xfrm>
            <a:off x="6164499" y="3490208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¿De qué tipo es la excepción?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10494A-FBA9-7148-AC3D-15E0619CA89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572000" y="3859540"/>
            <a:ext cx="3408060" cy="16455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FAC304-187F-004B-8955-A75C3DE89CBE}"/>
              </a:ext>
            </a:extLst>
          </p:cNvPr>
          <p:cNvSpPr txBox="1"/>
          <p:nvPr/>
        </p:nvSpPr>
        <p:spPr>
          <a:xfrm>
            <a:off x="7381338" y="417781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¿Cuál es la causa?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053672A-1821-EC40-A90D-82AF0D89DC17}"/>
              </a:ext>
            </a:extLst>
          </p:cNvPr>
          <p:cNvCxnSpPr>
            <a:cxnSpLocks/>
          </p:cNvCxnSpPr>
          <p:nvPr/>
        </p:nvCxnSpPr>
        <p:spPr>
          <a:xfrm flipH="1">
            <a:off x="5266675" y="4547148"/>
            <a:ext cx="2882538" cy="1019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FA92C34-5A01-9944-983B-A2BFFE72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3" y="1533769"/>
            <a:ext cx="5816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24B359-F77C-A743-AEFD-4E09D762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410058"/>
            <a:ext cx="12192000" cy="14749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Ejemplo – propagación en cadena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5B738A-8C88-BD42-8489-7C90E2F70F17}"/>
              </a:ext>
            </a:extLst>
          </p:cNvPr>
          <p:cNvSpPr txBox="1"/>
          <p:nvPr/>
        </p:nvSpPr>
        <p:spPr>
          <a:xfrm>
            <a:off x="7381338" y="4841443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¿Dónde se ha producido la excepción?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12787FF-DABB-D748-93F9-915C83D8E70B}"/>
              </a:ext>
            </a:extLst>
          </p:cNvPr>
          <p:cNvCxnSpPr>
            <a:cxnSpLocks/>
          </p:cNvCxnSpPr>
          <p:nvPr/>
        </p:nvCxnSpPr>
        <p:spPr>
          <a:xfrm flipH="1">
            <a:off x="5998866" y="5127697"/>
            <a:ext cx="3958379" cy="7411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64199C-C175-F147-A7D8-9E1F34B15F20}"/>
              </a:ext>
            </a:extLst>
          </p:cNvPr>
          <p:cNvSpPr txBox="1"/>
          <p:nvPr/>
        </p:nvSpPr>
        <p:spPr>
          <a:xfrm>
            <a:off x="6164499" y="3490208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¿De qué tipo es la excepción?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10494A-FBA9-7148-AC3D-15E0619CA89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810663" y="3859540"/>
            <a:ext cx="3169397" cy="1715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FAC304-187F-004B-8955-A75C3DE89CBE}"/>
              </a:ext>
            </a:extLst>
          </p:cNvPr>
          <p:cNvSpPr txBox="1"/>
          <p:nvPr/>
        </p:nvSpPr>
        <p:spPr>
          <a:xfrm>
            <a:off x="7381338" y="417781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¿Cuál es la causa?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053672A-1821-EC40-A90D-82AF0D89DC17}"/>
              </a:ext>
            </a:extLst>
          </p:cNvPr>
          <p:cNvCxnSpPr>
            <a:cxnSpLocks/>
          </p:cNvCxnSpPr>
          <p:nvPr/>
        </p:nvCxnSpPr>
        <p:spPr>
          <a:xfrm flipH="1">
            <a:off x="5297400" y="4547148"/>
            <a:ext cx="2851813" cy="10274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D35DAAB-DD37-A347-AE62-2287B799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2" y="1379384"/>
            <a:ext cx="5258728" cy="36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¿Cómo se captura una excepción?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Bloque </a:t>
            </a:r>
            <a:r>
              <a:rPr lang="en-US" sz="1600">
                <a:solidFill>
                  <a:srgbClr val="00B0F0"/>
                </a:solidFill>
              </a:rPr>
              <a:t>try</a:t>
            </a:r>
            <a:r>
              <a:rPr lang="en-US" sz="1600">
                <a:solidFill>
                  <a:srgbClr val="FFFFFF"/>
                </a:solidFill>
              </a:rPr>
              <a:t>: bloque que contiene el código que puede lanzar una excepción. Puede contener instrucciones que no lanzan excepción.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Bloques </a:t>
            </a:r>
            <a:r>
              <a:rPr lang="en-US" sz="1600">
                <a:solidFill>
                  <a:srgbClr val="00B0F0"/>
                </a:solidFill>
              </a:rPr>
              <a:t>catch</a:t>
            </a:r>
            <a:r>
              <a:rPr lang="en-US" sz="1600">
                <a:solidFill>
                  <a:srgbClr val="FFFFFF"/>
                </a:solidFill>
              </a:rPr>
              <a:t>: se ejecuta solo el bloque del tipo de excepción que ocurra, y sólamente si ocurre una excepción.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Bloque </a:t>
            </a:r>
            <a:r>
              <a:rPr lang="en-US" sz="1600">
                <a:solidFill>
                  <a:srgbClr val="00B0F0"/>
                </a:solidFill>
              </a:rPr>
              <a:t>finally</a:t>
            </a:r>
            <a:r>
              <a:rPr lang="en-US" sz="1600">
                <a:solidFill>
                  <a:srgbClr val="FFFFFF"/>
                </a:solidFill>
              </a:rPr>
              <a:t>: se ejecuta siempre.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3759EB-E970-9B43-B284-EFC1E799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41" y="984552"/>
            <a:ext cx="7411543" cy="50769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0044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¿Cómo se captura una excepción?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Bloque </a:t>
            </a:r>
            <a:r>
              <a:rPr lang="en-US" sz="1600">
                <a:solidFill>
                  <a:srgbClr val="00B0F0"/>
                </a:solidFill>
              </a:rPr>
              <a:t>try</a:t>
            </a:r>
            <a:r>
              <a:rPr lang="en-US" sz="1600">
                <a:solidFill>
                  <a:srgbClr val="FFFFFF"/>
                </a:solidFill>
              </a:rPr>
              <a:t>: bloque que contiene el código que puede lanzar una excepción. Puede contener instrucciones que no lanzan excepción.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Bloques </a:t>
            </a:r>
            <a:r>
              <a:rPr lang="en-US" sz="1600">
                <a:solidFill>
                  <a:srgbClr val="00B0F0"/>
                </a:solidFill>
              </a:rPr>
              <a:t>catch</a:t>
            </a:r>
            <a:r>
              <a:rPr lang="en-US" sz="1600">
                <a:solidFill>
                  <a:srgbClr val="FFFFFF"/>
                </a:solidFill>
              </a:rPr>
              <a:t>: se ejecuta solo el bloque del tipo de excepción que ocurra, y sólamente si ocurre una excepción.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Bloque </a:t>
            </a:r>
            <a:r>
              <a:rPr lang="en-US" sz="1600">
                <a:solidFill>
                  <a:srgbClr val="00B0F0"/>
                </a:solidFill>
              </a:rPr>
              <a:t>finally</a:t>
            </a:r>
            <a:r>
              <a:rPr lang="en-US" sz="1600">
                <a:solidFill>
                  <a:srgbClr val="FFFFFF"/>
                </a:solidFill>
              </a:rPr>
              <a:t>: se ejecuta siempre.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E421F3-D4BA-0F46-A3ED-4F865545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14" y="1178180"/>
            <a:ext cx="7401025" cy="45886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22519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¿Es obligatorio capturar una excepción?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7CFF7F-7D35-4D6F-917E-52C76A3C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330699" y="2413000"/>
            <a:ext cx="73555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Existen dos tipos de excepciones: aquellas que es obligatorio capturar y las que no.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Para evitar que nuestro código se llene de try-catch, Java permite que ciertas excepciones no se capturen (por ejemplo las aritméticas).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Cuando sea obligatorio, Java nos dirá que debemos hacerlo, y no podremos ejecutar el programa hasta que insertemos el </a:t>
            </a:r>
            <a:r>
              <a:rPr lang="en-US" sz="3600">
                <a:solidFill>
                  <a:srgbClr val="00B0F0"/>
                </a:solidFill>
              </a:rPr>
              <a:t>try-catch</a:t>
            </a:r>
            <a:r>
              <a:rPr lang="en-US" sz="3600"/>
              <a:t> (o el </a:t>
            </a:r>
            <a:r>
              <a:rPr lang="en-US" sz="3600">
                <a:solidFill>
                  <a:srgbClr val="00B0F0"/>
                </a:solidFill>
              </a:rPr>
              <a:t>throws</a:t>
            </a:r>
            <a:r>
              <a:rPr lang="en-US" sz="3600"/>
              <a:t> que veremos en la siguiente transparencia).</a:t>
            </a:r>
          </a:p>
        </p:txBody>
      </p:sp>
    </p:spTree>
    <p:extLst>
      <p:ext uri="{BB962C8B-B14F-4D97-AF65-F5344CB8AC3E}">
        <p14:creationId xmlns:p14="http://schemas.microsoft.com/office/powerpoint/2010/main" val="28378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Lanzamiento de excepciones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7CFF7F-7D35-4D6F-917E-52C76A3C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4330699" y="2413000"/>
            <a:ext cx="7355534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Podemos lanzar excepciones con la palabra reservada </a:t>
            </a:r>
            <a:r>
              <a:rPr lang="en-US" sz="3600">
                <a:solidFill>
                  <a:srgbClr val="00B0F0"/>
                </a:solidFill>
              </a:rPr>
              <a:t>throw</a:t>
            </a:r>
            <a:r>
              <a:rPr lang="en-US" sz="3600"/>
              <a:t>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Es útil cuando detectamos una condición de error en nuestra librería.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Haciendo esto, obligamos a que quien use nuestra librería capture las excepciones.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Cuando en un método lancemos una excepción, debe indicarse en su firma los tipos de excepción que lanzamos con la palabra reservada </a:t>
            </a:r>
            <a:r>
              <a:rPr lang="en-US" sz="3600">
                <a:solidFill>
                  <a:srgbClr val="00B0F0"/>
                </a:solidFill>
              </a:rPr>
              <a:t>throws</a:t>
            </a:r>
            <a:r>
              <a:rPr lang="en-US" sz="3600"/>
              <a:t>, separando por comas los tipos.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Quien use nuestro método deberá capturarlas, o indicar a su vez con </a:t>
            </a:r>
            <a:r>
              <a:rPr lang="en-US" sz="3600">
                <a:solidFill>
                  <a:srgbClr val="00B0F0"/>
                </a:solidFill>
              </a:rPr>
              <a:t>throws</a:t>
            </a:r>
            <a:r>
              <a:rPr lang="en-US" sz="3600"/>
              <a:t> que se lanzan esas excepciones.</a:t>
            </a:r>
          </a:p>
        </p:txBody>
      </p:sp>
    </p:spTree>
    <p:extLst>
      <p:ext uri="{BB962C8B-B14F-4D97-AF65-F5344CB8AC3E}">
        <p14:creationId xmlns:p14="http://schemas.microsoft.com/office/powerpoint/2010/main" val="331435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484</Words>
  <Application>Microsoft Macintosh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Java: excepciones</vt:lpstr>
      <vt:lpstr>¿Qué es una excepción?</vt:lpstr>
      <vt:lpstr>Ejemplo</vt:lpstr>
      <vt:lpstr>Ejemplo</vt:lpstr>
      <vt:lpstr>Ejemplo – propagación en cadena</vt:lpstr>
      <vt:lpstr>¿Cómo se captura una excepción?</vt:lpstr>
      <vt:lpstr>¿Cómo se captura una excepción?</vt:lpstr>
      <vt:lpstr>¿Es obligatorio capturar una excepción?</vt:lpstr>
      <vt:lpstr>Lanzamiento de excepciones</vt:lpstr>
      <vt:lpstr>Lanzamiento de excepciones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excepciones</dc:title>
  <dc:creator>JORGE JUAN MUÑOZ MORERA</dc:creator>
  <cp:lastModifiedBy>JORGE JUAN MUÑOZ MORERA</cp:lastModifiedBy>
  <cp:revision>10</cp:revision>
  <dcterms:created xsi:type="dcterms:W3CDTF">2020-02-02T17:15:28Z</dcterms:created>
  <dcterms:modified xsi:type="dcterms:W3CDTF">2020-02-02T17:31:07Z</dcterms:modified>
</cp:coreProperties>
</file>