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6" r:id="rId4"/>
    <p:sldId id="331" r:id="rId5"/>
    <p:sldId id="328" r:id="rId6"/>
    <p:sldId id="329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2932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773DF-D13F-47C5-BA01-33EC06EBC97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F07104-D182-4928-A724-0E5DA400F036}">
      <dgm:prSet/>
      <dgm:spPr/>
      <dgm:t>
        <a:bodyPr/>
        <a:lstStyle/>
        <a:p>
          <a:r>
            <a:rPr lang="en-US"/>
            <a:t>Se hace necesario un nuevo tipo de datos que permita: </a:t>
          </a:r>
        </a:p>
      </dgm:t>
    </dgm:pt>
    <dgm:pt modelId="{7307CA2D-BA41-4488-ACBE-6C920584522B}" type="parTrans" cxnId="{514DB108-376B-4192-A724-7E242D67935C}">
      <dgm:prSet/>
      <dgm:spPr/>
      <dgm:t>
        <a:bodyPr/>
        <a:lstStyle/>
        <a:p>
          <a:endParaRPr lang="en-US"/>
        </a:p>
      </dgm:t>
    </dgm:pt>
    <dgm:pt modelId="{B6C2A31D-902F-4AB6-8011-928B282D096B}" type="sibTrans" cxnId="{514DB108-376B-4192-A724-7E242D67935C}">
      <dgm:prSet/>
      <dgm:spPr/>
      <dgm:t>
        <a:bodyPr/>
        <a:lstStyle/>
        <a:p>
          <a:endParaRPr lang="en-US"/>
        </a:p>
      </dgm:t>
    </dgm:pt>
    <dgm:pt modelId="{36B798D3-0EBA-4B44-80FA-D7587485F983}">
      <dgm:prSet/>
      <dgm:spPr/>
      <dgm:t>
        <a:bodyPr/>
        <a:lstStyle/>
        <a:p>
          <a:r>
            <a:rPr lang="en-US"/>
            <a:t>Contener datos de diverso tipo a la vez.</a:t>
          </a:r>
        </a:p>
      </dgm:t>
    </dgm:pt>
    <dgm:pt modelId="{DD9C5464-5B16-455F-9D2A-158683DF8349}" type="parTrans" cxnId="{527C9F43-F343-4839-8F1B-A3765922F097}">
      <dgm:prSet/>
      <dgm:spPr/>
      <dgm:t>
        <a:bodyPr/>
        <a:lstStyle/>
        <a:p>
          <a:endParaRPr lang="en-US"/>
        </a:p>
      </dgm:t>
    </dgm:pt>
    <dgm:pt modelId="{EDA6DF93-AABE-4379-AB52-9E80B15E5D50}" type="sibTrans" cxnId="{527C9F43-F343-4839-8F1B-A3765922F097}">
      <dgm:prSet/>
      <dgm:spPr/>
      <dgm:t>
        <a:bodyPr/>
        <a:lstStyle/>
        <a:p>
          <a:endParaRPr lang="en-US"/>
        </a:p>
      </dgm:t>
    </dgm:pt>
    <dgm:pt modelId="{24C598D1-6256-4F93-AC3B-0720F4519EF8}">
      <dgm:prSet/>
      <dgm:spPr/>
      <dgm:t>
        <a:bodyPr/>
        <a:lstStyle/>
        <a:p>
          <a:r>
            <a:rPr lang="en-US"/>
            <a:t>Inicializarlos de manera sencilla.</a:t>
          </a:r>
        </a:p>
      </dgm:t>
    </dgm:pt>
    <dgm:pt modelId="{C4CF9741-95C7-400B-A4E6-CEE107936870}" type="parTrans" cxnId="{E061EA4E-EDDD-4B8C-A3B3-242E03FB260C}">
      <dgm:prSet/>
      <dgm:spPr/>
      <dgm:t>
        <a:bodyPr/>
        <a:lstStyle/>
        <a:p>
          <a:endParaRPr lang="en-US"/>
        </a:p>
      </dgm:t>
    </dgm:pt>
    <dgm:pt modelId="{FCF3677D-0A82-4C52-9CFD-BB55FFE703B2}" type="sibTrans" cxnId="{E061EA4E-EDDD-4B8C-A3B3-242E03FB260C}">
      <dgm:prSet/>
      <dgm:spPr/>
      <dgm:t>
        <a:bodyPr/>
        <a:lstStyle/>
        <a:p>
          <a:endParaRPr lang="en-US"/>
        </a:p>
      </dgm:t>
    </dgm:pt>
    <dgm:pt modelId="{BF568201-FB97-4A65-9253-DDE394F3CB86}">
      <dgm:prSet/>
      <dgm:spPr/>
      <dgm:t>
        <a:bodyPr/>
        <a:lstStyle/>
        <a:p>
          <a:r>
            <a:rPr lang="en-US"/>
            <a:t>Realizar operaciones sobre esos datos.</a:t>
          </a:r>
        </a:p>
      </dgm:t>
    </dgm:pt>
    <dgm:pt modelId="{41522611-15F8-4D12-AE55-FA69C531B590}" type="parTrans" cxnId="{7EB64101-1D8B-43B2-B2E8-EFB428B6CB05}">
      <dgm:prSet/>
      <dgm:spPr/>
      <dgm:t>
        <a:bodyPr/>
        <a:lstStyle/>
        <a:p>
          <a:endParaRPr lang="en-US"/>
        </a:p>
      </dgm:t>
    </dgm:pt>
    <dgm:pt modelId="{BFF82E10-A256-41E6-A993-89C38182E11B}" type="sibTrans" cxnId="{7EB64101-1D8B-43B2-B2E8-EFB428B6CB05}">
      <dgm:prSet/>
      <dgm:spPr/>
      <dgm:t>
        <a:bodyPr/>
        <a:lstStyle/>
        <a:p>
          <a:endParaRPr lang="en-US"/>
        </a:p>
      </dgm:t>
    </dgm:pt>
    <dgm:pt modelId="{B7C40F2F-32BF-2A40-BC65-207330007C78}" type="pres">
      <dgm:prSet presAssocID="{E47773DF-D13F-47C5-BA01-33EC06EBC970}" presName="linear" presStyleCnt="0">
        <dgm:presLayoutVars>
          <dgm:animLvl val="lvl"/>
          <dgm:resizeHandles val="exact"/>
        </dgm:presLayoutVars>
      </dgm:prSet>
      <dgm:spPr/>
    </dgm:pt>
    <dgm:pt modelId="{F733C5C1-8C40-BA48-B5CF-51F6087BC952}" type="pres">
      <dgm:prSet presAssocID="{78F07104-D182-4928-A724-0E5DA400F0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29FD244-2DD5-A24F-9253-1E17E5536CB1}" type="pres">
      <dgm:prSet presAssocID="{78F07104-D182-4928-A724-0E5DA400F0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B64101-1D8B-43B2-B2E8-EFB428B6CB05}" srcId="{78F07104-D182-4928-A724-0E5DA400F036}" destId="{BF568201-FB97-4A65-9253-DDE394F3CB86}" srcOrd="2" destOrd="0" parTransId="{41522611-15F8-4D12-AE55-FA69C531B590}" sibTransId="{BFF82E10-A256-41E6-A993-89C38182E11B}"/>
    <dgm:cxn modelId="{514DB108-376B-4192-A724-7E242D67935C}" srcId="{E47773DF-D13F-47C5-BA01-33EC06EBC970}" destId="{78F07104-D182-4928-A724-0E5DA400F036}" srcOrd="0" destOrd="0" parTransId="{7307CA2D-BA41-4488-ACBE-6C920584522B}" sibTransId="{B6C2A31D-902F-4AB6-8011-928B282D096B}"/>
    <dgm:cxn modelId="{EAE5C23E-FA09-E348-8CA9-6BCC0B0BA86D}" type="presOf" srcId="{E47773DF-D13F-47C5-BA01-33EC06EBC970}" destId="{B7C40F2F-32BF-2A40-BC65-207330007C78}" srcOrd="0" destOrd="0" presId="urn:microsoft.com/office/officeart/2005/8/layout/vList2"/>
    <dgm:cxn modelId="{527C9F43-F343-4839-8F1B-A3765922F097}" srcId="{78F07104-D182-4928-A724-0E5DA400F036}" destId="{36B798D3-0EBA-4B44-80FA-D7587485F983}" srcOrd="0" destOrd="0" parTransId="{DD9C5464-5B16-455F-9D2A-158683DF8349}" sibTransId="{EDA6DF93-AABE-4379-AB52-9E80B15E5D50}"/>
    <dgm:cxn modelId="{E061EA4E-EDDD-4B8C-A3B3-242E03FB260C}" srcId="{78F07104-D182-4928-A724-0E5DA400F036}" destId="{24C598D1-6256-4F93-AC3B-0720F4519EF8}" srcOrd="1" destOrd="0" parTransId="{C4CF9741-95C7-400B-A4E6-CEE107936870}" sibTransId="{FCF3677D-0A82-4C52-9CFD-BB55FFE703B2}"/>
    <dgm:cxn modelId="{18C36E53-0A6C-F24D-87C1-F7C1ADF0EE0A}" type="presOf" srcId="{BF568201-FB97-4A65-9253-DDE394F3CB86}" destId="{D29FD244-2DD5-A24F-9253-1E17E5536CB1}" srcOrd="0" destOrd="2" presId="urn:microsoft.com/office/officeart/2005/8/layout/vList2"/>
    <dgm:cxn modelId="{EC9794B4-D5FB-A847-9317-1078E2BFB2EF}" type="presOf" srcId="{36B798D3-0EBA-4B44-80FA-D7587485F983}" destId="{D29FD244-2DD5-A24F-9253-1E17E5536CB1}" srcOrd="0" destOrd="0" presId="urn:microsoft.com/office/officeart/2005/8/layout/vList2"/>
    <dgm:cxn modelId="{E373C9DA-6675-894A-ABE2-37CFBAB5AD5E}" type="presOf" srcId="{78F07104-D182-4928-A724-0E5DA400F036}" destId="{F733C5C1-8C40-BA48-B5CF-51F6087BC952}" srcOrd="0" destOrd="0" presId="urn:microsoft.com/office/officeart/2005/8/layout/vList2"/>
    <dgm:cxn modelId="{7E277BE0-BF79-DC41-B6B3-BF14163882C8}" type="presOf" srcId="{24C598D1-6256-4F93-AC3B-0720F4519EF8}" destId="{D29FD244-2DD5-A24F-9253-1E17E5536CB1}" srcOrd="0" destOrd="1" presId="urn:microsoft.com/office/officeart/2005/8/layout/vList2"/>
    <dgm:cxn modelId="{1429FAEB-9F7E-8746-B842-54E03B12AC2D}" type="presParOf" srcId="{B7C40F2F-32BF-2A40-BC65-207330007C78}" destId="{F733C5C1-8C40-BA48-B5CF-51F6087BC952}" srcOrd="0" destOrd="0" presId="urn:microsoft.com/office/officeart/2005/8/layout/vList2"/>
    <dgm:cxn modelId="{6FF44AB3-C5C3-CB42-B3B8-2D37FF09648D}" type="presParOf" srcId="{B7C40F2F-32BF-2A40-BC65-207330007C78}" destId="{D29FD244-2DD5-A24F-9253-1E17E5536C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3C5C1-8C40-BA48-B5CF-51F6087BC952}">
      <dsp:nvSpPr>
        <dsp:cNvPr id="0" name=""/>
        <dsp:cNvSpPr/>
      </dsp:nvSpPr>
      <dsp:spPr>
        <a:xfrm>
          <a:off x="0" y="232437"/>
          <a:ext cx="7199220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 hace necesario un nuevo tipo de datos que permita: </a:t>
          </a:r>
        </a:p>
      </dsp:txBody>
      <dsp:txXfrm>
        <a:off x="67966" y="300403"/>
        <a:ext cx="7063288" cy="1256367"/>
      </dsp:txXfrm>
    </dsp:sp>
    <dsp:sp modelId="{D29FD244-2DD5-A24F-9253-1E17E5536CB1}">
      <dsp:nvSpPr>
        <dsp:cNvPr id="0" name=""/>
        <dsp:cNvSpPr/>
      </dsp:nvSpPr>
      <dsp:spPr>
        <a:xfrm>
          <a:off x="0" y="1624737"/>
          <a:ext cx="7199220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57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Contener datos de diverso tipo a la vez.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Inicializarlos de manera sencilla.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Realizar operaciones sobre esos datos.</a:t>
          </a:r>
        </a:p>
      </dsp:txBody>
      <dsp:txXfrm>
        <a:off x="0" y="1624737"/>
        <a:ext cx="7199220" cy="177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808FDB-9BDF-B640-8F45-5AEEE472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0"/>
            <a:ext cx="8916237" cy="4850383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953832" cy="779529"/>
          </a:xfrm>
        </p:spPr>
        <p:txBody>
          <a:bodyPr>
            <a:normAutofit fontScale="90000"/>
          </a:bodyPr>
          <a:lstStyle/>
          <a:p>
            <a:r>
              <a:rPr lang="en-GB" sz="4000"/>
              <a:t>Java: orientación a objetos y métodos estáticos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4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Ejemplo: tipo entero vs clase coche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3299211" y="2201279"/>
            <a:ext cx="1488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Tipo</a:t>
            </a:r>
          </a:p>
          <a:p>
            <a:pPr algn="ctr"/>
            <a:endParaRPr lang="en-GB" sz="2800"/>
          </a:p>
          <a:p>
            <a:pPr algn="ctr"/>
            <a:endParaRPr lang="en-GB" sz="2800"/>
          </a:p>
          <a:p>
            <a:pPr algn="ctr"/>
            <a:r>
              <a:rPr lang="en-GB" sz="2800"/>
              <a:t>entero</a:t>
            </a:r>
          </a:p>
          <a:p>
            <a:pPr algn="just"/>
            <a:endParaRPr lang="en-GB" sz="2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D5EF1C-9A4C-8142-8D25-0680E5CA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11" y="4328012"/>
            <a:ext cx="5600700" cy="2082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45B2CC-549E-3B44-BB34-BB20F6AD55C2}"/>
              </a:ext>
            </a:extLst>
          </p:cNvPr>
          <p:cNvSpPr txBox="1"/>
          <p:nvPr/>
        </p:nvSpPr>
        <p:spPr>
          <a:xfrm>
            <a:off x="5097531" y="2201279"/>
            <a:ext cx="5312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            Variables</a:t>
            </a:r>
          </a:p>
          <a:p>
            <a:endParaRPr lang="en-GB" sz="2800"/>
          </a:p>
          <a:p>
            <a:endParaRPr lang="en-GB" sz="2800"/>
          </a:p>
          <a:p>
            <a:r>
              <a:rPr lang="en-GB" sz="2800"/>
              <a:t>      6         -37        150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141511-F3D9-E043-937E-5953900C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66" y="2683240"/>
            <a:ext cx="908972" cy="8611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15530D-A6D5-C74F-9029-6BAF5AE730CE}"/>
              </a:ext>
            </a:extLst>
          </p:cNvPr>
          <p:cNvSpPr txBox="1"/>
          <p:nvPr/>
        </p:nvSpPr>
        <p:spPr>
          <a:xfrm>
            <a:off x="9234436" y="5046246"/>
            <a:ext cx="188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/>
              <a:t>Instancias</a:t>
            </a:r>
            <a:r>
              <a:rPr lang="en-GB"/>
              <a:t> de la clase Coche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E4718B0-367D-1F45-9584-19D9C2DFDD32}"/>
              </a:ext>
            </a:extLst>
          </p:cNvPr>
          <p:cNvSpPr/>
          <p:nvPr/>
        </p:nvSpPr>
        <p:spPr>
          <a:xfrm>
            <a:off x="5097531" y="4912960"/>
            <a:ext cx="4049486" cy="159837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A575A59-6160-E240-A137-174FD7EDA24F}"/>
              </a:ext>
            </a:extLst>
          </p:cNvPr>
          <p:cNvCxnSpPr>
            <a:stCxn id="8" idx="2"/>
          </p:cNvCxnSpPr>
          <p:nvPr/>
        </p:nvCxnSpPr>
        <p:spPr>
          <a:xfrm flipH="1">
            <a:off x="4330840" y="5712146"/>
            <a:ext cx="766691" cy="3369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¿Cómo definimos una clase?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37B1A5-9870-894F-BC84-3AB88635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3410492"/>
            <a:ext cx="2913062" cy="17213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433069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Con la palabra reservada </a:t>
            </a:r>
            <a:r>
              <a:rPr lang="en-US" sz="2800" b="1">
                <a:solidFill>
                  <a:srgbClr val="00B0F0"/>
                </a:solidFill>
              </a:rPr>
              <a:t>class</a:t>
            </a:r>
            <a:r>
              <a:rPr lang="en-US" sz="2800"/>
              <a:t>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Por lo general, el nombre de la clase debe coincidir con el nombre del fichero java.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Comienza cada palabra de su nombre por mayúscula.</a:t>
            </a:r>
          </a:p>
        </p:txBody>
      </p:sp>
    </p:spTree>
    <p:extLst>
      <p:ext uri="{BB962C8B-B14F-4D97-AF65-F5344CB8AC3E}">
        <p14:creationId xmlns:p14="http://schemas.microsoft.com/office/powerpoint/2010/main" val="12329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¿Cómo empezamos a ejecutar código?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2190402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Todo programa ejecutable necesita un método o función principal, denominado </a:t>
            </a:r>
            <a:r>
              <a:rPr lang="en-US" sz="2800">
                <a:solidFill>
                  <a:srgbClr val="00B050"/>
                </a:solidFill>
              </a:rPr>
              <a:t>main</a:t>
            </a:r>
            <a:r>
              <a:rPr lang="en-US" sz="2800"/>
              <a:t>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Esto es así en cualquier lenguaje de programación.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Es el punto de entrada de la aplicación, contiene el código principal y podemos pasarle argumentos.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En Java tenemos el método estático </a:t>
            </a:r>
            <a:r>
              <a:rPr lang="en-US" sz="2800">
                <a:solidFill>
                  <a:srgbClr val="00B050"/>
                </a:solidFill>
              </a:rPr>
              <a:t>main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61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Ejemplo de cómo se ejecuta un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6D3BF-5B8D-F94F-821F-880BAFA4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814574"/>
            <a:ext cx="6268062" cy="30556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8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Ejemplo de cómo se ejecuta un programa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4DD800-7A1F-B845-93C4-380FF239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853749"/>
            <a:ext cx="6268062" cy="29773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E37DC3-69CE-624C-815B-69C8D78A18B6}"/>
              </a:ext>
            </a:extLst>
          </p:cNvPr>
          <p:cNvSpPr txBox="1"/>
          <p:nvPr/>
        </p:nvSpPr>
        <p:spPr>
          <a:xfrm>
            <a:off x="4943790" y="79822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/>
              <a:t>Nombre de aplicación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83A2-3C36-2348-951C-3FEBC9D8F721}"/>
              </a:ext>
            </a:extLst>
          </p:cNvPr>
          <p:cNvSpPr txBox="1"/>
          <p:nvPr/>
        </p:nvSpPr>
        <p:spPr>
          <a:xfrm>
            <a:off x="7682040" y="81070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/>
              <a:t>Argumento nº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717137-0FA0-7C4D-8A03-1E23991E373B}"/>
              </a:ext>
            </a:extLst>
          </p:cNvPr>
          <p:cNvSpPr txBox="1"/>
          <p:nvPr/>
        </p:nvSpPr>
        <p:spPr>
          <a:xfrm>
            <a:off x="9623597" y="79887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/>
              <a:t>Argumento nº 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746D795-8AF2-CC41-95BB-2C62D2DA33BE}"/>
              </a:ext>
            </a:extLst>
          </p:cNvPr>
          <p:cNvCxnSpPr>
            <a:cxnSpLocks/>
          </p:cNvCxnSpPr>
          <p:nvPr/>
        </p:nvCxnSpPr>
        <p:spPr>
          <a:xfrm>
            <a:off x="6312915" y="1117320"/>
            <a:ext cx="0" cy="9425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2FAEAD-2522-6341-B7BE-7926026A6228}"/>
              </a:ext>
            </a:extLst>
          </p:cNvPr>
          <p:cNvCxnSpPr/>
          <p:nvPr/>
        </p:nvCxnSpPr>
        <p:spPr>
          <a:xfrm>
            <a:off x="8143390" y="1140065"/>
            <a:ext cx="0" cy="9425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929C51-B2B2-9547-8378-C1A2B87102BA}"/>
              </a:ext>
            </a:extLst>
          </p:cNvPr>
          <p:cNvCxnSpPr/>
          <p:nvPr/>
        </p:nvCxnSpPr>
        <p:spPr>
          <a:xfrm>
            <a:off x="9963817" y="1119969"/>
            <a:ext cx="0" cy="9425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1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Ejemplo de cómo se ejecuta un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60064-6E9D-6D46-BAE3-D53D678D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979110"/>
            <a:ext cx="6268062" cy="27266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1543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¿Qué es un método estático?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221741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Es un bloque de codigo que tiene un nombre determinado, y que podemos invocar utilizando ese nombre.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Al llamarlo, el control pasa a dicho bloque, que ejecuta las instrucciones que tiene dentro.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Al terminar de ejecutar instrucciones, devuelve el control a la línea donde se le llamó.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 Puede recibir argumentos de todo tipo, y puede también devolver un valor de cualquier tipo (pero sólo uno).</a:t>
            </a:r>
          </a:p>
        </p:txBody>
      </p:sp>
    </p:spTree>
    <p:extLst>
      <p:ext uri="{BB962C8B-B14F-4D97-AF65-F5344CB8AC3E}">
        <p14:creationId xmlns:p14="http://schemas.microsoft.com/office/powerpoint/2010/main" val="240400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El método estático más popular - main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6194C8-CF63-E348-9976-29825A8C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08" y="2369254"/>
            <a:ext cx="8595260" cy="37389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353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¿Cómo se crea un método estático?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398667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DD933E-C87E-1640-A15D-85ABB6B8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08" y="3350034"/>
            <a:ext cx="6340592" cy="27581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737D6F-A96A-4E45-94E3-3D6C7D832C94}"/>
              </a:ext>
            </a:extLst>
          </p:cNvPr>
          <p:cNvSpPr txBox="1"/>
          <p:nvPr/>
        </p:nvSpPr>
        <p:spPr>
          <a:xfrm>
            <a:off x="495237" y="2597763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B0F0"/>
                </a:solidFill>
              </a:rPr>
              <a:t>void</a:t>
            </a:r>
            <a:r>
              <a:rPr lang="en-GB"/>
              <a:t> si no devuelve nada, o el tipo que se devuelva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422692-415C-A941-89C5-ED92BC32A2FA}"/>
              </a:ext>
            </a:extLst>
          </p:cNvPr>
          <p:cNvSpPr txBox="1"/>
          <p:nvPr/>
        </p:nvSpPr>
        <p:spPr>
          <a:xfrm>
            <a:off x="7120850" y="2320667"/>
            <a:ext cx="476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Lista con los argumentos que reciba, separados por comas. En blanco si no recibe nada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927D60-033B-6F43-9FD1-772CAB467A9D}"/>
              </a:ext>
            </a:extLst>
          </p:cNvPr>
          <p:cNvSpPr txBox="1"/>
          <p:nvPr/>
        </p:nvSpPr>
        <p:spPr>
          <a:xfrm>
            <a:off x="810000" y="6214228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En caso de devolver algo, </a:t>
            </a:r>
            <a:r>
              <a:rPr lang="en-GB">
                <a:solidFill>
                  <a:srgbClr val="00B0F0"/>
                </a:solidFill>
              </a:rPr>
              <a:t>return</a:t>
            </a:r>
            <a:r>
              <a:rPr lang="en-GB"/>
              <a:t> expresion_de_tipo_devuelto;</a:t>
            </a:r>
          </a:p>
        </p:txBody>
      </p:sp>
    </p:spTree>
    <p:extLst>
      <p:ext uri="{BB962C8B-B14F-4D97-AF65-F5344CB8AC3E}">
        <p14:creationId xmlns:p14="http://schemas.microsoft.com/office/powerpoint/2010/main" val="41541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¿Cómo se crea un método estático?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B5D9AB-360A-C64F-A847-712E26B9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27356"/>
            <a:ext cx="6268060" cy="50301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9396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Orientación a objetos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Hasta el momento hemos visto tipos de datos primitivos, como por ejemplo... </a:t>
            </a:r>
          </a:p>
        </p:txBody>
      </p:sp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Orientación a objetos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Imaginemos que queremos crear un juego de rol. ¿Qué variables necesitaríamos para modelar un personaje?</a:t>
            </a:r>
          </a:p>
        </p:txBody>
      </p:sp>
    </p:spTree>
    <p:extLst>
      <p:ext uri="{BB962C8B-B14F-4D97-AF65-F5344CB8AC3E}">
        <p14:creationId xmlns:p14="http://schemas.microsoft.com/office/powerpoint/2010/main" val="11700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Orientación a objetos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689E92-C297-A346-957E-232DE1FE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" y="2333926"/>
            <a:ext cx="8208884" cy="359138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76188428-0607-D248-B5AD-4E56A1C4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1930" y="2691889"/>
            <a:ext cx="2875460" cy="2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Orientación a objetos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¿Qué ocurriría si necesitamos modelar 200 personajes?</a:t>
            </a:r>
          </a:p>
        </p:txBody>
      </p:sp>
    </p:spTree>
    <p:extLst>
      <p:ext uri="{BB962C8B-B14F-4D97-AF65-F5344CB8AC3E}">
        <p14:creationId xmlns:p14="http://schemas.microsoft.com/office/powerpoint/2010/main" val="34335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8FF62F-0B89-4A5A-8A58-E6D3C63DD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41C05-1FD2-4CBB-88B2-F6F3B927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6710411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D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F43BDA-D487-4443-8BDF-BC68B739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053566"/>
            <a:ext cx="6110444" cy="47508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2B1488-16D9-49E3-BBF9-8E001F076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D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55C551-6C98-2B4A-B1BF-B6B65CE8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4" y="786900"/>
            <a:ext cx="2932731" cy="5284201"/>
          </a:xfrm>
          <a:prstGeom prst="rect">
            <a:avLst/>
          </a:prstGeom>
        </p:spPr>
      </p:pic>
      <p:pic>
        <p:nvPicPr>
          <p:cNvPr id="16" name="Graphic 7">
            <a:extLst>
              <a:ext uri="{FF2B5EF4-FFF2-40B4-BE49-F238E27FC236}">
                <a16:creationId xmlns:a16="http://schemas.microsoft.com/office/drawing/2014/main" id="{64E382B0-30D6-FD48-822E-79E731812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3850" y="1997941"/>
            <a:ext cx="2875460" cy="2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Orientación a objetos</a:t>
            </a:r>
          </a:p>
        </p:txBody>
      </p:sp>
      <p:graphicFrame>
        <p:nvGraphicFramePr>
          <p:cNvPr id="15" name="CuadroTexto 3">
            <a:extLst>
              <a:ext uri="{FF2B5EF4-FFF2-40B4-BE49-F238E27FC236}">
                <a16:creationId xmlns:a16="http://schemas.microsoft.com/office/drawing/2014/main" id="{C4EA38FB-7FA0-4762-9065-BDA5DC7A8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200065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37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¿Qué es una clase?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512467" y="2431701"/>
            <a:ext cx="110230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/>
              <a:t>Es un nuevo tipo de datos, que nos va a permitir definir datos agregados de tipo primitivo o compuesto (otras clases), inicializarlos de forma sencilla, y realizar operaciones sobre ellos de forma automática.</a:t>
            </a:r>
          </a:p>
          <a:p>
            <a:pPr algn="just"/>
            <a:endParaRPr lang="en-GB" sz="2800"/>
          </a:p>
          <a:p>
            <a:pPr algn="just"/>
            <a:r>
              <a:rPr lang="en-GB" sz="2800"/>
              <a:t>Usaremos las clases para modelar entidades del mundo real, y crearemos instancias de esas clases para trabajar con variables de este nuevo tipo de datos.</a:t>
            </a:r>
          </a:p>
        </p:txBody>
      </p:sp>
    </p:spTree>
    <p:extLst>
      <p:ext uri="{BB962C8B-B14F-4D97-AF65-F5344CB8AC3E}">
        <p14:creationId xmlns:p14="http://schemas.microsoft.com/office/powerpoint/2010/main" val="349295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Ejemplo: tipo entero vs clase coche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3299211" y="2201279"/>
            <a:ext cx="1488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Tipo</a:t>
            </a:r>
          </a:p>
          <a:p>
            <a:pPr algn="ctr"/>
            <a:endParaRPr lang="en-GB" sz="2800"/>
          </a:p>
          <a:p>
            <a:pPr algn="ctr"/>
            <a:endParaRPr lang="en-GB" sz="2800"/>
          </a:p>
          <a:p>
            <a:pPr algn="ctr"/>
            <a:r>
              <a:rPr lang="en-GB" sz="2800"/>
              <a:t>entero</a:t>
            </a:r>
          </a:p>
          <a:p>
            <a:pPr algn="just"/>
            <a:endParaRPr lang="en-GB" sz="2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D5EF1C-9A4C-8142-8D25-0680E5CA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11" y="4328012"/>
            <a:ext cx="5600700" cy="2082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45B2CC-549E-3B44-BB34-BB20F6AD55C2}"/>
              </a:ext>
            </a:extLst>
          </p:cNvPr>
          <p:cNvSpPr txBox="1"/>
          <p:nvPr/>
        </p:nvSpPr>
        <p:spPr>
          <a:xfrm>
            <a:off x="5097531" y="2201279"/>
            <a:ext cx="5312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            Variables</a:t>
            </a:r>
          </a:p>
          <a:p>
            <a:endParaRPr lang="en-GB" sz="2800"/>
          </a:p>
          <a:p>
            <a:endParaRPr lang="en-GB" sz="2800"/>
          </a:p>
          <a:p>
            <a:r>
              <a:rPr lang="en-GB" sz="2800"/>
              <a:t>      6         -37        150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141511-F3D9-E043-937E-5953900C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66" y="2683240"/>
            <a:ext cx="908972" cy="8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Macintosh PowerPoint</Application>
  <PresentationFormat>Panorámica</PresentationFormat>
  <Paragraphs>64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Citable</vt:lpstr>
      <vt:lpstr>Java: orientación a objetos y métodos estáticos</vt:lpstr>
      <vt:lpstr>Orientación a objetos</vt:lpstr>
      <vt:lpstr>Orientación a objetos</vt:lpstr>
      <vt:lpstr>Orientación a objetos</vt:lpstr>
      <vt:lpstr>Orientación a objetos</vt:lpstr>
      <vt:lpstr>Presentación de PowerPoint</vt:lpstr>
      <vt:lpstr>Orientación a objetos</vt:lpstr>
      <vt:lpstr>¿Qué es una clase?</vt:lpstr>
      <vt:lpstr>Ejemplo: tipo entero vs clase coche</vt:lpstr>
      <vt:lpstr>Ejemplo: tipo entero vs clase coche</vt:lpstr>
      <vt:lpstr>¿Cómo definimos una clase?</vt:lpstr>
      <vt:lpstr>¿Cómo empezamos a ejecutar código?</vt:lpstr>
      <vt:lpstr>Ejemplo de cómo se ejecuta un programa</vt:lpstr>
      <vt:lpstr>Ejemplo de cómo se ejecuta un programa</vt:lpstr>
      <vt:lpstr>Ejemplo de cómo se ejecuta un programa</vt:lpstr>
      <vt:lpstr>¿Qué es un método estático?</vt:lpstr>
      <vt:lpstr>El método estático más popular - main</vt:lpstr>
      <vt:lpstr>¿Cómo se crea un método estático?</vt:lpstr>
      <vt:lpstr>¿Cómo se crea un método estático?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orientación a objetos y métodos estáticos</dc:title>
  <dc:creator>JORGE JUAN MUÑOZ MORERA</dc:creator>
  <cp:lastModifiedBy>JORGE JUAN MUÑOZ MORERA</cp:lastModifiedBy>
  <cp:revision>1</cp:revision>
  <dcterms:created xsi:type="dcterms:W3CDTF">2020-01-07T00:06:41Z</dcterms:created>
  <dcterms:modified xsi:type="dcterms:W3CDTF">2020-01-07T00:06:54Z</dcterms:modified>
</cp:coreProperties>
</file>