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32" r:id="rId3"/>
    <p:sldId id="345" r:id="rId4"/>
    <p:sldId id="359" r:id="rId5"/>
    <p:sldId id="371" r:id="rId6"/>
    <p:sldId id="372" r:id="rId7"/>
    <p:sldId id="347" r:id="rId8"/>
    <p:sldId id="350" r:id="rId9"/>
    <p:sldId id="351" r:id="rId10"/>
    <p:sldId id="352" r:id="rId11"/>
    <p:sldId id="353" r:id="rId12"/>
    <p:sldId id="355" r:id="rId13"/>
    <p:sldId id="356" r:id="rId14"/>
    <p:sldId id="357" r:id="rId15"/>
    <p:sldId id="358" r:id="rId16"/>
    <p:sldId id="360" r:id="rId17"/>
    <p:sldId id="361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8"/>
    <p:restoredTop sz="92932"/>
  </p:normalViewPr>
  <p:slideViewPr>
    <p:cSldViewPr snapToGrid="0" snapToObjects="1">
      <p:cViewPr varScale="1">
        <p:scale>
          <a:sx n="91" d="100"/>
          <a:sy n="91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3808FDB-9BDF-B640-8F45-5AEEE4721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763" y="0"/>
            <a:ext cx="8916237" cy="4850383"/>
          </a:xfrm>
          <a:prstGeom prst="rect">
            <a:avLst/>
          </a:prstGeom>
        </p:spPr>
      </p:pic>
      <p:sp>
        <p:nvSpPr>
          <p:cNvPr id="27" name="Freeform 9">
            <a:extLst>
              <a:ext uri="{FF2B5EF4-FFF2-40B4-BE49-F238E27FC236}">
                <a16:creationId xmlns:a16="http://schemas.microsoft.com/office/drawing/2014/main" id="{A10B3C8E-9FBF-459A-A9D9-2FA3784DBF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DCD2F4-E7EE-CA41-90FC-A87E50C44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88" y="4895558"/>
            <a:ext cx="10953832" cy="779529"/>
          </a:xfrm>
        </p:spPr>
        <p:txBody>
          <a:bodyPr>
            <a:normAutofit fontScale="90000"/>
          </a:bodyPr>
          <a:lstStyle/>
          <a:p>
            <a:r>
              <a:rPr lang="en-GB" sz="4000"/>
              <a:t>Java: orientación a objetos y atributos estáticos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852A59-630C-914B-9E86-23A57F401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94110"/>
            <a:ext cx="10572000" cy="4330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/>
              <a:t>PROGRAMACIÓN, 1º DAM</a:t>
            </a:r>
          </a:p>
          <a:p>
            <a:pPr>
              <a:lnSpc>
                <a:spcPct val="90000"/>
              </a:lnSpc>
            </a:pPr>
            <a:r>
              <a:rPr lang="en-GB" sz="2400"/>
              <a:t>Dr. Jorge Juan Muñoz Morera </a:t>
            </a:r>
          </a:p>
        </p:txBody>
      </p:sp>
    </p:spTree>
    <p:extLst>
      <p:ext uri="{BB962C8B-B14F-4D97-AF65-F5344CB8AC3E}">
        <p14:creationId xmlns:p14="http://schemas.microsoft.com/office/powerpoint/2010/main" val="2694720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4" y="849249"/>
            <a:ext cx="4759310" cy="30034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¿Es acumulador accesible en imprimirAc?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ECB25B-7020-9C4A-9D7C-72298ABE795A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8005F93-AA65-4C4F-88D1-7E376BC7E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592" y="1200404"/>
            <a:ext cx="7327111" cy="445719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3FD2767-F734-D848-A7FB-B2DCEAE6C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14" y="3089515"/>
            <a:ext cx="4160216" cy="335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5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12" y="1498490"/>
            <a:ext cx="4039580" cy="17432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¿Es correcto este código?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ECB25B-7020-9C4A-9D7C-72298ABE795A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201389-93C3-B245-B656-8A1BC0693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142" y="965073"/>
            <a:ext cx="7515858" cy="496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05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12" y="1498490"/>
            <a:ext cx="4039580" cy="17432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¿Es correcto este código?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ECB25B-7020-9C4A-9D7C-72298ABE795A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201389-93C3-B245-B656-8A1BC0693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142" y="965073"/>
            <a:ext cx="7515858" cy="49667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E0E3C18-0798-8A43-B881-DBE9A950C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14" y="3089515"/>
            <a:ext cx="4160216" cy="335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10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12" y="1498490"/>
            <a:ext cx="4039580" cy="17432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¿Es correcto este código?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ECB25B-7020-9C4A-9D7C-72298ABE795A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49959C-3772-5645-9991-914B8F109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355" y="806258"/>
            <a:ext cx="7331907" cy="520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0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12" y="1498490"/>
            <a:ext cx="4039580" cy="17432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¿Es correcto este código?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ECB25B-7020-9C4A-9D7C-72298ABE795A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49959C-3772-5645-9991-914B8F109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355" y="806258"/>
            <a:ext cx="7331907" cy="52038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595FB2F-2962-7B40-A5CB-155678796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14" y="3089515"/>
            <a:ext cx="4160216" cy="335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25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12" y="1498490"/>
            <a:ext cx="4039580" cy="17432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¿Es correcto este código?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ECB25B-7020-9C4A-9D7C-72298ABE795A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652FCB-5F26-F541-A63D-DE03EB194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5" y="800608"/>
            <a:ext cx="7529631" cy="534416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29BDA31-D65C-AA48-ABD1-B3185EA6319C}"/>
              </a:ext>
            </a:extLst>
          </p:cNvPr>
          <p:cNvSpPr/>
          <p:nvPr/>
        </p:nvSpPr>
        <p:spPr>
          <a:xfrm>
            <a:off x="5708902" y="3969099"/>
            <a:ext cx="1949380" cy="331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022A802-35A1-114D-81EB-54DC6BF49D93}"/>
              </a:ext>
            </a:extLst>
          </p:cNvPr>
          <p:cNvSpPr/>
          <p:nvPr/>
        </p:nvSpPr>
        <p:spPr>
          <a:xfrm>
            <a:off x="8282955" y="5133867"/>
            <a:ext cx="1949380" cy="331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431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12" y="1498490"/>
            <a:ext cx="4039580" cy="17432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¿Es correcto este código?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ECB25B-7020-9C4A-9D7C-72298ABE795A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652FCB-5F26-F541-A63D-DE03EB194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5" y="800608"/>
            <a:ext cx="7529631" cy="534416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29BDA31-D65C-AA48-ABD1-B3185EA6319C}"/>
              </a:ext>
            </a:extLst>
          </p:cNvPr>
          <p:cNvSpPr/>
          <p:nvPr/>
        </p:nvSpPr>
        <p:spPr>
          <a:xfrm>
            <a:off x="5708902" y="3969099"/>
            <a:ext cx="1949380" cy="331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022A802-35A1-114D-81EB-54DC6BF49D93}"/>
              </a:ext>
            </a:extLst>
          </p:cNvPr>
          <p:cNvSpPr/>
          <p:nvPr/>
        </p:nvSpPr>
        <p:spPr>
          <a:xfrm>
            <a:off x="8282955" y="5133867"/>
            <a:ext cx="1949380" cy="331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ED0AD90-2991-0F4B-B096-98534DE7D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14" y="3763249"/>
            <a:ext cx="4085480" cy="309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9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12" y="1498490"/>
            <a:ext cx="4039580" cy="17432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¿Es correcto este código?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ECB25B-7020-9C4A-9D7C-72298ABE795A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29BDA31-D65C-AA48-ABD1-B3185EA6319C}"/>
              </a:ext>
            </a:extLst>
          </p:cNvPr>
          <p:cNvSpPr/>
          <p:nvPr/>
        </p:nvSpPr>
        <p:spPr>
          <a:xfrm>
            <a:off x="5708902" y="3969099"/>
            <a:ext cx="1949380" cy="331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022A802-35A1-114D-81EB-54DC6BF49D93}"/>
              </a:ext>
            </a:extLst>
          </p:cNvPr>
          <p:cNvSpPr/>
          <p:nvPr/>
        </p:nvSpPr>
        <p:spPr>
          <a:xfrm>
            <a:off x="8282955" y="5133867"/>
            <a:ext cx="1949380" cy="331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7F5F20-E72C-634F-8F17-27D7244E3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717896"/>
            <a:ext cx="7505612" cy="554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85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12" y="1498490"/>
            <a:ext cx="4039580" cy="17432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¿Es correcto este código?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ECB25B-7020-9C4A-9D7C-72298ABE795A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29BDA31-D65C-AA48-ABD1-B3185EA6319C}"/>
              </a:ext>
            </a:extLst>
          </p:cNvPr>
          <p:cNvSpPr/>
          <p:nvPr/>
        </p:nvSpPr>
        <p:spPr>
          <a:xfrm>
            <a:off x="5708902" y="3969099"/>
            <a:ext cx="1949380" cy="331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022A802-35A1-114D-81EB-54DC6BF49D93}"/>
              </a:ext>
            </a:extLst>
          </p:cNvPr>
          <p:cNvSpPr/>
          <p:nvPr/>
        </p:nvSpPr>
        <p:spPr>
          <a:xfrm>
            <a:off x="8282955" y="5133867"/>
            <a:ext cx="1949380" cy="331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7F5F20-E72C-634F-8F17-27D7244E3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717896"/>
            <a:ext cx="7505612" cy="554836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217A0AA-65AD-204C-A891-BB5E7EF51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14" y="3089515"/>
            <a:ext cx="4160216" cy="335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60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12" y="1498490"/>
            <a:ext cx="4039580" cy="17432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¿Es correcto este código?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ECB25B-7020-9C4A-9D7C-72298ABE795A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29BDA31-D65C-AA48-ABD1-B3185EA6319C}"/>
              </a:ext>
            </a:extLst>
          </p:cNvPr>
          <p:cNvSpPr/>
          <p:nvPr/>
        </p:nvSpPr>
        <p:spPr>
          <a:xfrm>
            <a:off x="5708902" y="3969099"/>
            <a:ext cx="1949380" cy="331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022A802-35A1-114D-81EB-54DC6BF49D93}"/>
              </a:ext>
            </a:extLst>
          </p:cNvPr>
          <p:cNvSpPr/>
          <p:nvPr/>
        </p:nvSpPr>
        <p:spPr>
          <a:xfrm>
            <a:off x="8282955" y="5133867"/>
            <a:ext cx="1949380" cy="331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7F5F20-E72C-634F-8F17-27D7244E3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717896"/>
            <a:ext cx="7505612" cy="554836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217A0AA-65AD-204C-A891-BB5E7EF51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14" y="3089515"/>
            <a:ext cx="4160216" cy="335824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2F93ADF-48A4-D145-B64B-463848A1B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1341" y="-3175"/>
            <a:ext cx="2398711" cy="221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15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Atributos estáticos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5AB2269-2847-0A49-8F52-73A5C6CB0C33}"/>
              </a:ext>
            </a:extLst>
          </p:cNvPr>
          <p:cNvSpPr txBox="1"/>
          <p:nvPr/>
        </p:nvSpPr>
        <p:spPr>
          <a:xfrm>
            <a:off x="512467" y="2431701"/>
            <a:ext cx="110230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/>
              <a:t>Los atributos, también llamados variables de clase, son variables que se definen dentro del cuerpo de una clase pero fuera de los métodos.</a:t>
            </a:r>
          </a:p>
          <a:p>
            <a:pPr algn="just"/>
            <a:endParaRPr lang="en-GB" sz="2800"/>
          </a:p>
          <a:p>
            <a:pPr algn="just"/>
            <a:r>
              <a:rPr lang="en-GB" sz="2800"/>
              <a:t>Al igual que las variables, sirven para almacenar valores de cualquier tipo, primitivo o compuesto.</a:t>
            </a:r>
          </a:p>
          <a:p>
            <a:pPr algn="just"/>
            <a:endParaRPr lang="en-GB" sz="2800"/>
          </a:p>
          <a:p>
            <a:pPr algn="just"/>
            <a:r>
              <a:rPr lang="en-GB" sz="2800"/>
              <a:t>Pueden usarse como cualquier otra variable.</a:t>
            </a:r>
          </a:p>
        </p:txBody>
      </p:sp>
    </p:spTree>
    <p:extLst>
      <p:ext uri="{BB962C8B-B14F-4D97-AF65-F5344CB8AC3E}">
        <p14:creationId xmlns:p14="http://schemas.microsoft.com/office/powerpoint/2010/main" val="3492951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12" y="1498490"/>
            <a:ext cx="4039580" cy="17432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¿Es correcto este código?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ECB25B-7020-9C4A-9D7C-72298ABE795A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29BDA31-D65C-AA48-ABD1-B3185EA6319C}"/>
              </a:ext>
            </a:extLst>
          </p:cNvPr>
          <p:cNvSpPr/>
          <p:nvPr/>
        </p:nvSpPr>
        <p:spPr>
          <a:xfrm>
            <a:off x="5708902" y="3969099"/>
            <a:ext cx="1949380" cy="331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022A802-35A1-114D-81EB-54DC6BF49D93}"/>
              </a:ext>
            </a:extLst>
          </p:cNvPr>
          <p:cNvSpPr/>
          <p:nvPr/>
        </p:nvSpPr>
        <p:spPr>
          <a:xfrm>
            <a:off x="8282955" y="5133867"/>
            <a:ext cx="1949380" cy="331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B475F5-A8B0-0044-8AFC-37C9878C3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29" y="653718"/>
            <a:ext cx="6257674" cy="559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60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12" y="1498490"/>
            <a:ext cx="4039580" cy="17432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¿Es correcto este código?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ECB25B-7020-9C4A-9D7C-72298ABE795A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29BDA31-D65C-AA48-ABD1-B3185EA6319C}"/>
              </a:ext>
            </a:extLst>
          </p:cNvPr>
          <p:cNvSpPr/>
          <p:nvPr/>
        </p:nvSpPr>
        <p:spPr>
          <a:xfrm>
            <a:off x="5708902" y="3969099"/>
            <a:ext cx="1949380" cy="331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022A802-35A1-114D-81EB-54DC6BF49D93}"/>
              </a:ext>
            </a:extLst>
          </p:cNvPr>
          <p:cNvSpPr/>
          <p:nvPr/>
        </p:nvSpPr>
        <p:spPr>
          <a:xfrm>
            <a:off x="8282955" y="5133867"/>
            <a:ext cx="1949380" cy="331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B475F5-A8B0-0044-8AFC-37C9878C3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29" y="653718"/>
            <a:ext cx="6257674" cy="559075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E41CC51-49E3-5943-AC55-5B7688B93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14" y="3089515"/>
            <a:ext cx="4160216" cy="335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9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12" y="1498490"/>
            <a:ext cx="4039580" cy="17432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¿Es correcto este código?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ECB25B-7020-9C4A-9D7C-72298ABE795A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29BDA31-D65C-AA48-ABD1-B3185EA6319C}"/>
              </a:ext>
            </a:extLst>
          </p:cNvPr>
          <p:cNvSpPr/>
          <p:nvPr/>
        </p:nvSpPr>
        <p:spPr>
          <a:xfrm>
            <a:off x="5708902" y="3969099"/>
            <a:ext cx="1949380" cy="331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022A802-35A1-114D-81EB-54DC6BF49D93}"/>
              </a:ext>
            </a:extLst>
          </p:cNvPr>
          <p:cNvSpPr/>
          <p:nvPr/>
        </p:nvSpPr>
        <p:spPr>
          <a:xfrm>
            <a:off x="8282955" y="5133867"/>
            <a:ext cx="1949380" cy="331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B475F5-A8B0-0044-8AFC-37C9878C3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29" y="653718"/>
            <a:ext cx="6257674" cy="559075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F813E1C-7CBB-D84A-A196-F8EDD2EA7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976" y="653718"/>
            <a:ext cx="6212687" cy="5550564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796EB196-7463-324A-80CA-9C4A44C2722E}"/>
              </a:ext>
            </a:extLst>
          </p:cNvPr>
          <p:cNvSpPr/>
          <p:nvPr/>
        </p:nvSpPr>
        <p:spPr>
          <a:xfrm>
            <a:off x="6340510" y="3506875"/>
            <a:ext cx="1607736" cy="291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16A820F-9096-A540-9CD4-3A3C75F4F94F}"/>
              </a:ext>
            </a:extLst>
          </p:cNvPr>
          <p:cNvSpPr/>
          <p:nvPr/>
        </p:nvSpPr>
        <p:spPr>
          <a:xfrm>
            <a:off x="6462764" y="4461468"/>
            <a:ext cx="2168769" cy="291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D371E46-AB03-8F45-A845-179AB3268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619" y="3350181"/>
            <a:ext cx="277305" cy="33063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2882010-A570-EA48-8E50-F4CEB7CCA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2832" y="4301011"/>
            <a:ext cx="277305" cy="33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07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12" y="1498490"/>
            <a:ext cx="4039580" cy="17432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¿Es correcto este código?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ECB25B-7020-9C4A-9D7C-72298ABE795A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29BDA31-D65C-AA48-ABD1-B3185EA6319C}"/>
              </a:ext>
            </a:extLst>
          </p:cNvPr>
          <p:cNvSpPr/>
          <p:nvPr/>
        </p:nvSpPr>
        <p:spPr>
          <a:xfrm>
            <a:off x="5708902" y="3969099"/>
            <a:ext cx="1949380" cy="331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022A802-35A1-114D-81EB-54DC6BF49D93}"/>
              </a:ext>
            </a:extLst>
          </p:cNvPr>
          <p:cNvSpPr/>
          <p:nvPr/>
        </p:nvSpPr>
        <p:spPr>
          <a:xfrm>
            <a:off x="8282955" y="5133867"/>
            <a:ext cx="1949380" cy="331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B475F5-A8B0-0044-8AFC-37C9878C3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29" y="653718"/>
            <a:ext cx="6257674" cy="559075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F813E1C-7CBB-D84A-A196-F8EDD2EA7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976" y="653718"/>
            <a:ext cx="6212687" cy="5550564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796EB196-7463-324A-80CA-9C4A44C2722E}"/>
              </a:ext>
            </a:extLst>
          </p:cNvPr>
          <p:cNvSpPr/>
          <p:nvPr/>
        </p:nvSpPr>
        <p:spPr>
          <a:xfrm>
            <a:off x="6340510" y="3506875"/>
            <a:ext cx="1607736" cy="291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16A820F-9096-A540-9CD4-3A3C75F4F94F}"/>
              </a:ext>
            </a:extLst>
          </p:cNvPr>
          <p:cNvSpPr/>
          <p:nvPr/>
        </p:nvSpPr>
        <p:spPr>
          <a:xfrm>
            <a:off x="6462764" y="4461468"/>
            <a:ext cx="2168769" cy="291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D371E46-AB03-8F45-A845-179AB3268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619" y="3350181"/>
            <a:ext cx="277305" cy="33063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2882010-A570-EA48-8E50-F4CEB7CCA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2832" y="4301011"/>
            <a:ext cx="277305" cy="33063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766708F-D9F7-A64F-A72A-22477F9F07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514" y="3763249"/>
            <a:ext cx="4085480" cy="309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52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12" y="1498490"/>
            <a:ext cx="4039580" cy="174322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/>
              <a:t>¿Qué se imprime por pantalla?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ECB25B-7020-9C4A-9D7C-72298ABE795A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29BDA31-D65C-AA48-ABD1-B3185EA6319C}"/>
              </a:ext>
            </a:extLst>
          </p:cNvPr>
          <p:cNvSpPr/>
          <p:nvPr/>
        </p:nvSpPr>
        <p:spPr>
          <a:xfrm>
            <a:off x="5708902" y="3969099"/>
            <a:ext cx="1949380" cy="331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022A802-35A1-114D-81EB-54DC6BF49D93}"/>
              </a:ext>
            </a:extLst>
          </p:cNvPr>
          <p:cNvSpPr/>
          <p:nvPr/>
        </p:nvSpPr>
        <p:spPr>
          <a:xfrm>
            <a:off x="8282955" y="5133867"/>
            <a:ext cx="1949380" cy="331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96EB196-7463-324A-80CA-9C4A44C2722E}"/>
              </a:ext>
            </a:extLst>
          </p:cNvPr>
          <p:cNvSpPr/>
          <p:nvPr/>
        </p:nvSpPr>
        <p:spPr>
          <a:xfrm>
            <a:off x="6340510" y="3506875"/>
            <a:ext cx="1607736" cy="291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16A820F-9096-A540-9CD4-3A3C75F4F94F}"/>
              </a:ext>
            </a:extLst>
          </p:cNvPr>
          <p:cNvSpPr/>
          <p:nvPr/>
        </p:nvSpPr>
        <p:spPr>
          <a:xfrm>
            <a:off x="6462764" y="4461468"/>
            <a:ext cx="2168769" cy="291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D371E46-AB03-8F45-A845-179AB3268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619" y="3350181"/>
            <a:ext cx="277305" cy="33063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2882010-A570-EA48-8E50-F4CEB7CCA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832" y="4301011"/>
            <a:ext cx="277305" cy="33063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DC7B831-EB52-7F4E-860D-F535C468B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733" y="473275"/>
            <a:ext cx="6498247" cy="608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43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12" y="1498490"/>
            <a:ext cx="4039580" cy="174322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/>
              <a:t>¿Qué se imprime por pantalla?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ECB25B-7020-9C4A-9D7C-72298ABE795A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29BDA31-D65C-AA48-ABD1-B3185EA6319C}"/>
              </a:ext>
            </a:extLst>
          </p:cNvPr>
          <p:cNvSpPr/>
          <p:nvPr/>
        </p:nvSpPr>
        <p:spPr>
          <a:xfrm>
            <a:off x="5708902" y="3969099"/>
            <a:ext cx="1949380" cy="331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022A802-35A1-114D-81EB-54DC6BF49D93}"/>
              </a:ext>
            </a:extLst>
          </p:cNvPr>
          <p:cNvSpPr/>
          <p:nvPr/>
        </p:nvSpPr>
        <p:spPr>
          <a:xfrm>
            <a:off x="8282955" y="5133867"/>
            <a:ext cx="1949380" cy="331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96EB196-7463-324A-80CA-9C4A44C2722E}"/>
              </a:ext>
            </a:extLst>
          </p:cNvPr>
          <p:cNvSpPr/>
          <p:nvPr/>
        </p:nvSpPr>
        <p:spPr>
          <a:xfrm>
            <a:off x="6340510" y="3506875"/>
            <a:ext cx="1607736" cy="291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16A820F-9096-A540-9CD4-3A3C75F4F94F}"/>
              </a:ext>
            </a:extLst>
          </p:cNvPr>
          <p:cNvSpPr/>
          <p:nvPr/>
        </p:nvSpPr>
        <p:spPr>
          <a:xfrm>
            <a:off x="6462764" y="4461468"/>
            <a:ext cx="2168769" cy="291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D371E46-AB03-8F45-A845-179AB3268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619" y="3350181"/>
            <a:ext cx="277305" cy="33063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2882010-A570-EA48-8E50-F4CEB7CCA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832" y="4301011"/>
            <a:ext cx="277305" cy="33063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DC7B831-EB52-7F4E-860D-F535C468B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733" y="473275"/>
            <a:ext cx="6498247" cy="6084444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E52D7BBC-CAC0-F946-835E-4032E7633765}"/>
              </a:ext>
            </a:extLst>
          </p:cNvPr>
          <p:cNvSpPr txBox="1"/>
          <p:nvPr/>
        </p:nvSpPr>
        <p:spPr>
          <a:xfrm>
            <a:off x="2011281" y="5121870"/>
            <a:ext cx="1304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33354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¿Cómo se crea un atributo estático?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5AB2269-2847-0A49-8F52-73A5C6CB0C33}"/>
              </a:ext>
            </a:extLst>
          </p:cNvPr>
          <p:cNvSpPr txBox="1"/>
          <p:nvPr/>
        </p:nvSpPr>
        <p:spPr>
          <a:xfrm>
            <a:off x="398667" y="2413000"/>
            <a:ext cx="705273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endParaRPr lang="en-US" sz="28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B737D6F-A96A-4E45-94E3-3D6C7D832C94}"/>
              </a:ext>
            </a:extLst>
          </p:cNvPr>
          <p:cNvSpPr txBox="1"/>
          <p:nvPr/>
        </p:nvSpPr>
        <p:spPr>
          <a:xfrm>
            <a:off x="495237" y="2597763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B0F0"/>
                </a:solidFill>
              </a:rPr>
              <a:t>static</a:t>
            </a:r>
            <a:r>
              <a:rPr lang="en-GB"/>
              <a:t> es la palabra clave que marca un atributo como estático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422692-415C-A941-89C5-ED92BC32A2FA}"/>
              </a:ext>
            </a:extLst>
          </p:cNvPr>
          <p:cNvSpPr txBox="1"/>
          <p:nvPr/>
        </p:nvSpPr>
        <p:spPr>
          <a:xfrm>
            <a:off x="7822884" y="3244334"/>
            <a:ext cx="3970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Detrás de static debemos poner el tipo del atributo, y de forma opcional el valor inicial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1927D60-033B-6F43-9FD1-772CAB467A9D}"/>
              </a:ext>
            </a:extLst>
          </p:cNvPr>
          <p:cNvSpPr txBox="1"/>
          <p:nvPr/>
        </p:nvSpPr>
        <p:spPr>
          <a:xfrm>
            <a:off x="810000" y="5775885"/>
            <a:ext cx="928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La convención dice que deben elegirse nombres y que empiecen por minúscula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4B193AF-DDD1-594A-8335-2CA5309A4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344" y="3536462"/>
            <a:ext cx="53848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2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Atributos estáticos finales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5AB2269-2847-0A49-8F52-73A5C6CB0C33}"/>
              </a:ext>
            </a:extLst>
          </p:cNvPr>
          <p:cNvSpPr txBox="1"/>
          <p:nvPr/>
        </p:nvSpPr>
        <p:spPr>
          <a:xfrm>
            <a:off x="512467" y="2431701"/>
            <a:ext cx="110230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/>
              <a:t>Podemos hacer que un atributo estático se comporte como una constante, de forma que cualquier intento de modificar su valor sea rechazado por Java.</a:t>
            </a:r>
          </a:p>
          <a:p>
            <a:pPr algn="just"/>
            <a:endParaRPr lang="en-GB" sz="2800"/>
          </a:p>
          <a:p>
            <a:pPr algn="just"/>
            <a:r>
              <a:rPr lang="en-GB" sz="2800"/>
              <a:t>Para ello anteponemos la palabra clave </a:t>
            </a:r>
            <a:r>
              <a:rPr lang="en-GB" sz="2800">
                <a:solidFill>
                  <a:srgbClr val="00B0F0"/>
                </a:solidFill>
              </a:rPr>
              <a:t>final</a:t>
            </a:r>
            <a:r>
              <a:rPr lang="en-GB" sz="2800"/>
              <a:t> antes de </a:t>
            </a:r>
            <a:r>
              <a:rPr lang="en-GB" sz="2800">
                <a:solidFill>
                  <a:srgbClr val="00B0F0"/>
                </a:solidFill>
              </a:rPr>
              <a:t>static</a:t>
            </a:r>
            <a:r>
              <a:rPr lang="en-GB" sz="280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D1E1B7-EDE2-2E4A-A1F6-DB67C0C51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49" y="4841633"/>
            <a:ext cx="5600700" cy="17018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D9030B3A-3B4A-0241-8B4D-80571F1325CB}"/>
              </a:ext>
            </a:extLst>
          </p:cNvPr>
          <p:cNvSpPr/>
          <p:nvPr/>
        </p:nvSpPr>
        <p:spPr>
          <a:xfrm>
            <a:off x="6662056" y="5184949"/>
            <a:ext cx="462224" cy="452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07E5C72-F79D-9044-B4BF-E080650AF7DD}"/>
              </a:ext>
            </a:extLst>
          </p:cNvPr>
          <p:cNvCxnSpPr>
            <a:endCxn id="5" idx="6"/>
          </p:cNvCxnSpPr>
          <p:nvPr/>
        </p:nvCxnSpPr>
        <p:spPr>
          <a:xfrm flipH="1" flipV="1">
            <a:off x="7124280" y="5411037"/>
            <a:ext cx="2743200" cy="5375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174E0E8-20A5-D94B-898F-D4A4625BAB1E}"/>
              </a:ext>
            </a:extLst>
          </p:cNvPr>
          <p:cNvSpPr txBox="1"/>
          <p:nvPr/>
        </p:nvSpPr>
        <p:spPr>
          <a:xfrm>
            <a:off x="9917934" y="5452459"/>
            <a:ext cx="1868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Convención Java</a:t>
            </a:r>
          </a:p>
        </p:txBody>
      </p:sp>
    </p:spTree>
    <p:extLst>
      <p:ext uri="{BB962C8B-B14F-4D97-AF65-F5344CB8AC3E}">
        <p14:creationId xmlns:p14="http://schemas.microsoft.com/office/powerpoint/2010/main" val="193488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 smtClean="0"/>
              <a:t>Bloques</a:t>
            </a:r>
            <a:r>
              <a:rPr lang="en-US" dirty="0" smtClean="0"/>
              <a:t> </a:t>
            </a:r>
            <a:r>
              <a:rPr lang="en-US" dirty="0" err="1" smtClean="0"/>
              <a:t>estáticos</a:t>
            </a:r>
            <a:r>
              <a:rPr lang="en-US" dirty="0" smtClean="0"/>
              <a:t> </a:t>
            </a:r>
            <a:r>
              <a:rPr lang="en-US" smtClean="0"/>
              <a:t>o static </a:t>
            </a:r>
            <a:r>
              <a:rPr lang="en-US" smtClean="0"/>
              <a:t>(1)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644337"/>
            <a:ext cx="54102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36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 smtClean="0"/>
              <a:t>Bloques</a:t>
            </a:r>
            <a:r>
              <a:rPr lang="en-US" dirty="0" smtClean="0"/>
              <a:t> </a:t>
            </a:r>
            <a:r>
              <a:rPr lang="en-US" dirty="0" err="1" smtClean="0"/>
              <a:t>estáticos</a:t>
            </a:r>
            <a:r>
              <a:rPr lang="en-US" dirty="0" smtClean="0"/>
              <a:t> </a:t>
            </a:r>
            <a:r>
              <a:rPr lang="en-US" smtClean="0"/>
              <a:t>o static </a:t>
            </a:r>
            <a:r>
              <a:rPr lang="en-US" smtClean="0"/>
              <a:t>(2)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5950"/>
            <a:ext cx="63912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4" y="849249"/>
            <a:ext cx="4759310" cy="30034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¿Es acumulador accesible en incrementarAc?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ECB25B-7020-9C4A-9D7C-72298ABE795A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8005F93-AA65-4C4F-88D1-7E376BC7E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592" y="1200404"/>
            <a:ext cx="7327111" cy="44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66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4" y="849249"/>
            <a:ext cx="4759310" cy="30034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¿Es acumulador accesible en incrementarAc?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ECB25B-7020-9C4A-9D7C-72298ABE795A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8005F93-AA65-4C4F-88D1-7E376BC7E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592" y="1200404"/>
            <a:ext cx="7327111" cy="445719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E3C3254-9869-2D46-9E63-B359A7AE6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14" y="3089515"/>
            <a:ext cx="4160216" cy="335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67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4" y="849249"/>
            <a:ext cx="4759310" cy="30034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¿Es acumulador accesible en imprimirAc?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ECB25B-7020-9C4A-9D7C-72298ABE795A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8005F93-AA65-4C4F-88D1-7E376BC7E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592" y="1200404"/>
            <a:ext cx="7327111" cy="44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37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296</Words>
  <Application>Microsoft Office PowerPoint</Application>
  <PresentationFormat>Panorámica</PresentationFormat>
  <Paragraphs>40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8" baseType="lpstr">
      <vt:lpstr>Century Gothic</vt:lpstr>
      <vt:lpstr>Wingdings 2</vt:lpstr>
      <vt:lpstr>Citable</vt:lpstr>
      <vt:lpstr>Java: orientación a objetos y atributos estáticos</vt:lpstr>
      <vt:lpstr>Atributos estáticos</vt:lpstr>
      <vt:lpstr>¿Cómo se crea un atributo estático?</vt:lpstr>
      <vt:lpstr>Atributos estáticos finales</vt:lpstr>
      <vt:lpstr>Bloques estáticos o static (1)</vt:lpstr>
      <vt:lpstr>Bloques estáticos o static (2)</vt:lpstr>
      <vt:lpstr>¿Es acumulador accesible en incrementarAc?</vt:lpstr>
      <vt:lpstr>¿Es acumulador accesible en incrementarAc?</vt:lpstr>
      <vt:lpstr>¿Es acumulador accesible en imprimirAc?</vt:lpstr>
      <vt:lpstr>¿Es acumulador accesible en imprimirAc?</vt:lpstr>
      <vt:lpstr>¿Es correcto este código?</vt:lpstr>
      <vt:lpstr>¿Es correcto este código?</vt:lpstr>
      <vt:lpstr>¿Es correcto este código?</vt:lpstr>
      <vt:lpstr>¿Es correcto este código?</vt:lpstr>
      <vt:lpstr>¿Es correcto este código?</vt:lpstr>
      <vt:lpstr>¿Es correcto este código?</vt:lpstr>
      <vt:lpstr>¿Es correcto este código?</vt:lpstr>
      <vt:lpstr>¿Es correcto este código?</vt:lpstr>
      <vt:lpstr>¿Es correcto este código?</vt:lpstr>
      <vt:lpstr>¿Es correcto este código?</vt:lpstr>
      <vt:lpstr>¿Es correcto este código?</vt:lpstr>
      <vt:lpstr>¿Es correcto este código?</vt:lpstr>
      <vt:lpstr>¿Es correcto este código?</vt:lpstr>
      <vt:lpstr>¿Qué se imprime por pantalla?</vt:lpstr>
      <vt:lpstr>¿Qué se imprime por pantalla?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Java: orientación a objetos y atributos estáticos</dc:title>
  <dc:creator>JORGE JUAN MUÑOZ MORERA</dc:creator>
  <cp:lastModifiedBy>Jorge Juan</cp:lastModifiedBy>
  <cp:revision>26</cp:revision>
  <dcterms:created xsi:type="dcterms:W3CDTF">2020-01-19T19:33:21Z</dcterms:created>
  <dcterms:modified xsi:type="dcterms:W3CDTF">2022-02-07T19:35:27Z</dcterms:modified>
</cp:coreProperties>
</file>