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26"/>
  </p:notesMasterIdLst>
  <p:sldIdLst>
    <p:sldId id="256" r:id="rId2"/>
    <p:sldId id="258" r:id="rId3"/>
    <p:sldId id="259" r:id="rId4"/>
    <p:sldId id="260" r:id="rId5"/>
    <p:sldId id="261" r:id="rId6"/>
    <p:sldId id="264" r:id="rId7"/>
    <p:sldId id="265" r:id="rId8"/>
    <p:sldId id="266" r:id="rId9"/>
    <p:sldId id="267" r:id="rId10"/>
    <p:sldId id="268" r:id="rId11"/>
    <p:sldId id="287" r:id="rId12"/>
    <p:sldId id="269" r:id="rId13"/>
    <p:sldId id="288" r:id="rId14"/>
    <p:sldId id="270" r:id="rId15"/>
    <p:sldId id="272" r:id="rId16"/>
    <p:sldId id="289" r:id="rId17"/>
    <p:sldId id="274" r:id="rId18"/>
    <p:sldId id="279" r:id="rId19"/>
    <p:sldId id="286" r:id="rId20"/>
    <p:sldId id="281" r:id="rId21"/>
    <p:sldId id="276" r:id="rId22"/>
    <p:sldId id="280" r:id="rId23"/>
    <p:sldId id="277" r:id="rId24"/>
    <p:sldId id="278"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9" autoAdjust="0"/>
    <p:restoredTop sz="86387" autoAdjust="0"/>
  </p:normalViewPr>
  <p:slideViewPr>
    <p:cSldViewPr snapToGrid="0">
      <p:cViewPr>
        <p:scale>
          <a:sx n="100" d="100"/>
          <a:sy n="100" d="100"/>
        </p:scale>
        <p:origin x="678"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4235512-E2D0-FF4E-A896-CB096F08B28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200"/>
            </a:lvl1pPr>
          </a:lstStyle>
          <a:p>
            <a:pPr>
              <a:defRPr/>
            </a:pPr>
            <a:endParaRPr lang="en-US" altLang="es-ES"/>
          </a:p>
        </p:txBody>
      </p:sp>
      <p:sp>
        <p:nvSpPr>
          <p:cNvPr id="28675" name="Rectangle 3">
            <a:extLst>
              <a:ext uri="{FF2B5EF4-FFF2-40B4-BE49-F238E27FC236}">
                <a16:creationId xmlns:a16="http://schemas.microsoft.com/office/drawing/2014/main" id="{A789A4D0-8585-4A42-8471-73D87E8AF25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a:lvl1pPr>
          </a:lstStyle>
          <a:p>
            <a:pPr>
              <a:defRPr/>
            </a:pPr>
            <a:endParaRPr lang="en-US" altLang="es-ES"/>
          </a:p>
        </p:txBody>
      </p:sp>
      <p:sp>
        <p:nvSpPr>
          <p:cNvPr id="3076" name="Rectangle 4">
            <a:extLst>
              <a:ext uri="{FF2B5EF4-FFF2-40B4-BE49-F238E27FC236}">
                <a16:creationId xmlns:a16="http://schemas.microsoft.com/office/drawing/2014/main" id="{3BA9884B-6EDE-2E4D-A8B1-5CAA81AB45C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a:extLst>
              <a:ext uri="{FF2B5EF4-FFF2-40B4-BE49-F238E27FC236}">
                <a16:creationId xmlns:a16="http://schemas.microsoft.com/office/drawing/2014/main" id="{51A1DCEF-B6A0-FF43-B3CC-3372F75A230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ES" noProof="0"/>
              <a:t>Click to edit Master text styles</a:t>
            </a:r>
          </a:p>
          <a:p>
            <a:pPr lvl="1"/>
            <a:r>
              <a:rPr lang="en-US" altLang="es-ES" noProof="0"/>
              <a:t>Second level</a:t>
            </a:r>
          </a:p>
          <a:p>
            <a:pPr lvl="2"/>
            <a:r>
              <a:rPr lang="en-US" altLang="es-ES" noProof="0"/>
              <a:t>Third level</a:t>
            </a:r>
          </a:p>
          <a:p>
            <a:pPr lvl="3"/>
            <a:r>
              <a:rPr lang="en-US" altLang="es-ES" noProof="0"/>
              <a:t>Fourth level</a:t>
            </a:r>
          </a:p>
          <a:p>
            <a:pPr lvl="4"/>
            <a:r>
              <a:rPr lang="en-US" altLang="es-ES" noProof="0"/>
              <a:t>Fifth level</a:t>
            </a:r>
          </a:p>
        </p:txBody>
      </p:sp>
      <p:sp>
        <p:nvSpPr>
          <p:cNvPr id="28678" name="Rectangle 6">
            <a:extLst>
              <a:ext uri="{FF2B5EF4-FFF2-40B4-BE49-F238E27FC236}">
                <a16:creationId xmlns:a16="http://schemas.microsoft.com/office/drawing/2014/main" id="{836C41A8-8662-3E41-9471-4992B8A2D1C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defRPr sz="1200"/>
            </a:lvl1pPr>
          </a:lstStyle>
          <a:p>
            <a:pPr>
              <a:defRPr/>
            </a:pPr>
            <a:endParaRPr lang="en-US" altLang="es-ES"/>
          </a:p>
        </p:txBody>
      </p:sp>
      <p:sp>
        <p:nvSpPr>
          <p:cNvPr id="28679" name="Rectangle 7">
            <a:extLst>
              <a:ext uri="{FF2B5EF4-FFF2-40B4-BE49-F238E27FC236}">
                <a16:creationId xmlns:a16="http://schemas.microsoft.com/office/drawing/2014/main" id="{456740C4-CAAE-5842-A797-D63857C2DC7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smtClean="0"/>
            </a:lvl1pPr>
          </a:lstStyle>
          <a:p>
            <a:pPr>
              <a:defRPr/>
            </a:pPr>
            <a:fld id="{D408087C-FE8E-6A46-BF5A-EB903824031F}" type="slidenum">
              <a:rPr lang="en-US" altLang="es-ES"/>
              <a:pPr>
                <a:defRPr/>
              </a:pPr>
              <a:t>‹Nº›</a:t>
            </a:fld>
            <a:endParaRPr lang="en-U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7D5EB10-3ED3-464E-989A-3134C5D2BC55}"/>
              </a:ext>
            </a:extLst>
          </p:cNvPr>
          <p:cNvSpPr>
            <a:spLocks noGrp="1" noChangeArrowheads="1"/>
          </p:cNvSpPr>
          <p:nvPr>
            <p:ph type="sldNum" sz="quarter" idx="5"/>
          </p:nvPr>
        </p:nvSpPr>
        <p:spPr>
          <a:noFill/>
        </p:spPr>
        <p:txBody>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fld id="{71F47AB8-1B0E-0C45-B233-635FBA747205}" type="slidenum">
              <a:rPr lang="en-US" altLang="es-ES"/>
              <a:pPr>
                <a:spcBef>
                  <a:spcPct val="0"/>
                </a:spcBef>
              </a:pPr>
              <a:t>15</a:t>
            </a:fld>
            <a:endParaRPr lang="en-US" altLang="es-ES"/>
          </a:p>
        </p:txBody>
      </p:sp>
      <p:sp>
        <p:nvSpPr>
          <p:cNvPr id="20482" name="Rectangle 2">
            <a:extLst>
              <a:ext uri="{FF2B5EF4-FFF2-40B4-BE49-F238E27FC236}">
                <a16:creationId xmlns:a16="http://schemas.microsoft.com/office/drawing/2014/main" id="{9546616D-3869-744D-9005-5508D28964EC}"/>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5DF8070-248B-A342-82CA-F6856F0B58C9}"/>
              </a:ext>
            </a:extLst>
          </p:cNvPr>
          <p:cNvSpPr>
            <a:spLocks noGrp="1" noChangeArrowheads="1"/>
          </p:cNvSpPr>
          <p:nvPr>
            <p:ph type="body" idx="1"/>
          </p:nvPr>
        </p:nvSpPr>
        <p:spPr>
          <a:xfrm>
            <a:off x="914400" y="4343400"/>
            <a:ext cx="5029200" cy="4114800"/>
          </a:xfrm>
          <a:noFill/>
        </p:spPr>
        <p:txBody>
          <a:bodyPr/>
          <a:lstStyle/>
          <a:p>
            <a:pPr eaLnBrk="1" hangingPunct="1"/>
            <a:r>
              <a:rPr lang="en-US" altLang="es-ES">
                <a:solidFill>
                  <a:srgbClr val="000000"/>
                </a:solidFill>
                <a:latin typeface="Courier New" panose="02070309020205020404" pitchFamily="49" charset="0"/>
              </a:rPr>
              <a:t>String</a:t>
            </a:r>
            <a:r>
              <a:rPr lang="en-US" altLang="es-ES"/>
              <a:t> has four overloaded versions of </a:t>
            </a:r>
            <a:r>
              <a:rPr lang="en-US" altLang="es-ES">
                <a:solidFill>
                  <a:srgbClr val="000000"/>
                </a:solidFill>
                <a:latin typeface="Courier New" panose="02070309020205020404" pitchFamily="49" charset="0"/>
              </a:rPr>
              <a:t>indexOf</a:t>
            </a:r>
            <a:r>
              <a:rPr lang="en-US" altLang="es-ES"/>
              <a:t> and four versions of </a:t>
            </a:r>
            <a:r>
              <a:rPr lang="en-US" altLang="es-ES">
                <a:solidFill>
                  <a:srgbClr val="000000"/>
                </a:solidFill>
                <a:latin typeface="Courier New" panose="02070309020205020404" pitchFamily="49" charset="0"/>
              </a:rPr>
              <a:t>lastIndexOf</a:t>
            </a:r>
            <a:r>
              <a:rPr lang="en-US" altLang="es-ES"/>
              <a:t>.</a:t>
            </a:r>
          </a:p>
          <a:p>
            <a:pPr eaLnBrk="1" hangingPunct="1"/>
            <a:endParaRPr lang="en-US" altLang="es-ES"/>
          </a:p>
          <a:p>
            <a:pPr eaLnBrk="1" hangingPunct="1"/>
            <a:r>
              <a:rPr lang="en-US" altLang="es-ES">
                <a:solidFill>
                  <a:srgbClr val="000000"/>
                </a:solidFill>
                <a:latin typeface="Courier New" panose="02070309020205020404" pitchFamily="49" charset="0"/>
              </a:rPr>
              <a:t>lastIndexOf(ch, fromPos)</a:t>
            </a:r>
            <a:r>
              <a:rPr lang="en-US" altLang="es-ES"/>
              <a:t> starts looking at </a:t>
            </a:r>
            <a:r>
              <a:rPr lang="en-US" altLang="es-ES">
                <a:solidFill>
                  <a:srgbClr val="000000"/>
                </a:solidFill>
                <a:latin typeface="Courier New" panose="02070309020205020404" pitchFamily="49" charset="0"/>
              </a:rPr>
              <a:t>fromPos</a:t>
            </a:r>
            <a:r>
              <a:rPr lang="en-US" altLang="es-ES"/>
              <a:t> and goes backward towards the beginning of the string.</a:t>
            </a:r>
          </a:p>
        </p:txBody>
      </p:sp>
    </p:spTree>
    <p:extLst>
      <p:ext uri="{BB962C8B-B14F-4D97-AF65-F5344CB8AC3E}">
        <p14:creationId xmlns:p14="http://schemas.microsoft.com/office/powerpoint/2010/main" val="131606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37110FB0-942C-E84A-867C-E95CFBA5A4EF}"/>
              </a:ext>
            </a:extLst>
          </p:cNvPr>
          <p:cNvSpPr>
            <a:spLocks noGrp="1" noChangeArrowheads="1"/>
          </p:cNvSpPr>
          <p:nvPr>
            <p:ph type="sldNum" sz="quarter" idx="5"/>
          </p:nvPr>
        </p:nvSpPr>
        <p:spPr>
          <a:noFill/>
        </p:spPr>
        <p:txBody>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fld id="{C384AE2C-5E3F-274B-BEAB-5791C66538BB}" type="slidenum">
              <a:rPr lang="en-US" altLang="es-ES"/>
              <a:pPr>
                <a:spcBef>
                  <a:spcPct val="0"/>
                </a:spcBef>
              </a:pPr>
              <a:t>17</a:t>
            </a:fld>
            <a:endParaRPr lang="en-US" altLang="es-ES"/>
          </a:p>
        </p:txBody>
      </p:sp>
      <p:sp>
        <p:nvSpPr>
          <p:cNvPr id="22530" name="Rectangle 2">
            <a:extLst>
              <a:ext uri="{FF2B5EF4-FFF2-40B4-BE49-F238E27FC236}">
                <a16:creationId xmlns:a16="http://schemas.microsoft.com/office/drawing/2014/main" id="{5D8062E1-839A-8945-9E24-091C53E48F10}"/>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F4372BCC-2A13-FD4A-83DA-51E92161107B}"/>
              </a:ext>
            </a:extLst>
          </p:cNvPr>
          <p:cNvSpPr>
            <a:spLocks noGrp="1" noChangeArrowheads="1"/>
          </p:cNvSpPr>
          <p:nvPr>
            <p:ph type="body" idx="1"/>
          </p:nvPr>
        </p:nvSpPr>
        <p:spPr>
          <a:xfrm>
            <a:off x="914400" y="4343400"/>
            <a:ext cx="5029200" cy="4114800"/>
          </a:xfrm>
          <a:noFill/>
        </p:spPr>
        <p:txBody>
          <a:bodyPr/>
          <a:lstStyle/>
          <a:p>
            <a:pPr eaLnBrk="1" hangingPunct="1"/>
            <a:r>
              <a:rPr lang="en-US" altLang="es-ES" sz="1000"/>
              <a:t>You cannot use relational operators for comparing the contents of strings.</a:t>
            </a:r>
          </a:p>
          <a:p>
            <a:pPr eaLnBrk="1" hangingPunct="1"/>
            <a:endParaRPr lang="en-US" altLang="es-ES" sz="1000"/>
          </a:p>
          <a:p>
            <a:pPr eaLnBrk="1" hangingPunct="1"/>
            <a:r>
              <a:rPr lang="en-US" altLang="es-ES" sz="1000">
                <a:solidFill>
                  <a:srgbClr val="000000"/>
                </a:solidFill>
                <a:latin typeface="Courier New" panose="02070309020205020404" pitchFamily="49" charset="0"/>
              </a:rPr>
              <a:t>word1.compareTo(word2)</a:t>
            </a:r>
            <a:r>
              <a:rPr lang="en-US" altLang="es-ES" sz="1000"/>
              <a:t> returns an </a:t>
            </a:r>
            <a:r>
              <a:rPr lang="en-US" altLang="es-ES" sz="1000">
                <a:solidFill>
                  <a:srgbClr val="000000"/>
                </a:solidFill>
                <a:latin typeface="Courier New" panose="02070309020205020404" pitchFamily="49" charset="0"/>
              </a:rPr>
              <a:t>int</a:t>
            </a:r>
            <a:r>
              <a:rPr lang="en-US" altLang="es-ES" sz="1000"/>
              <a:t>.  Basically if </a:t>
            </a:r>
            <a:r>
              <a:rPr lang="en-US" altLang="es-ES" sz="1000">
                <a:solidFill>
                  <a:srgbClr val="000000"/>
                </a:solidFill>
                <a:latin typeface="Courier New" panose="02070309020205020404" pitchFamily="49" charset="0"/>
              </a:rPr>
              <a:t>word1</a:t>
            </a:r>
            <a:r>
              <a:rPr lang="en-US" altLang="es-ES" sz="1000"/>
              <a:t> is “smaller” than </a:t>
            </a:r>
            <a:r>
              <a:rPr lang="en-US" altLang="es-ES" sz="1000">
                <a:solidFill>
                  <a:srgbClr val="000000"/>
                </a:solidFill>
                <a:latin typeface="Courier New" panose="02070309020205020404" pitchFamily="49" charset="0"/>
              </a:rPr>
              <a:t>word2</a:t>
            </a:r>
            <a:r>
              <a:rPr lang="en-US" altLang="es-ES" sz="1000"/>
              <a:t>, the result is negative, and if </a:t>
            </a:r>
            <a:r>
              <a:rPr lang="en-US" altLang="es-ES" sz="1000">
                <a:solidFill>
                  <a:srgbClr val="000000"/>
                </a:solidFill>
                <a:latin typeface="Courier New" panose="02070309020205020404" pitchFamily="49" charset="0"/>
              </a:rPr>
              <a:t>word1</a:t>
            </a:r>
            <a:r>
              <a:rPr lang="en-US" altLang="es-ES" sz="1000"/>
              <a:t> is “larger” the result is positive.  </a:t>
            </a:r>
            <a:r>
              <a:rPr lang="en-US" altLang="es-ES" sz="1000">
                <a:solidFill>
                  <a:srgbClr val="000000"/>
                </a:solidFill>
                <a:latin typeface="Courier New" panose="02070309020205020404" pitchFamily="49" charset="0"/>
              </a:rPr>
              <a:t>compareTo</a:t>
            </a:r>
            <a:r>
              <a:rPr lang="en-US" altLang="es-ES" sz="1000"/>
              <a:t> returns 0 whenever </a:t>
            </a:r>
            <a:r>
              <a:rPr lang="en-US" altLang="es-ES" sz="1000">
                <a:solidFill>
                  <a:srgbClr val="000000"/>
                </a:solidFill>
                <a:latin typeface="Courier New" panose="02070309020205020404" pitchFamily="49" charset="0"/>
              </a:rPr>
              <a:t>equals</a:t>
            </a:r>
            <a:r>
              <a:rPr lang="en-US" altLang="es-ES" sz="1000"/>
              <a:t> returns </a:t>
            </a:r>
            <a:r>
              <a:rPr lang="en-US" altLang="es-ES" sz="1000">
                <a:solidFill>
                  <a:srgbClr val="000000"/>
                </a:solidFill>
                <a:latin typeface="Courier New" panose="02070309020205020404" pitchFamily="49" charset="0"/>
              </a:rPr>
              <a:t>true</a:t>
            </a:r>
            <a:r>
              <a:rPr lang="en-US" altLang="es-ES" sz="1000"/>
              <a:t>.</a:t>
            </a:r>
          </a:p>
          <a:p>
            <a:pPr eaLnBrk="1" hangingPunct="1"/>
            <a:endParaRPr lang="en-US" altLang="es-ES" sz="1000"/>
          </a:p>
          <a:p>
            <a:pPr eaLnBrk="1" hangingPunct="1"/>
            <a:r>
              <a:rPr lang="en-US" altLang="es-ES" sz="1000"/>
              <a:t>Here is how Java docs describe </a:t>
            </a:r>
            <a:r>
              <a:rPr lang="en-US" altLang="es-ES" sz="1000">
                <a:solidFill>
                  <a:srgbClr val="000000"/>
                </a:solidFill>
                <a:latin typeface="Courier New" panose="02070309020205020404" pitchFamily="49" charset="0"/>
              </a:rPr>
              <a:t>compareTo</a:t>
            </a:r>
            <a:r>
              <a:rPr lang="en-US" altLang="es-ES" sz="1000"/>
              <a:t>:</a:t>
            </a:r>
            <a:endParaRPr lang="en-US" altLang="es-ES" sz="900"/>
          </a:p>
          <a:p>
            <a:pPr eaLnBrk="1" hangingPunct="1"/>
            <a:endParaRPr lang="en-US" altLang="es-ES" sz="900"/>
          </a:p>
          <a:p>
            <a:pPr lvl="2" eaLnBrk="1" hangingPunct="1"/>
            <a:r>
              <a:rPr lang="en-US" altLang="es-ES" sz="90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endParaRPr lang="en-US" altLang="es-ES" sz="900"/>
          </a:p>
          <a:p>
            <a:pPr lvl="2" eaLnBrk="1" hangingPunct="1"/>
            <a:r>
              <a:rPr lang="en-US" altLang="es-ES" sz="90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endParaRPr lang="en-US" altLang="es-ES" sz="900"/>
          </a:p>
          <a:p>
            <a:pPr lvl="2" eaLnBrk="1" hangingPunct="1"/>
            <a:r>
              <a:rPr lang="en-US" altLang="es-ES" sz="900"/>
              <a:t> t</a:t>
            </a:r>
            <a:r>
              <a:rPr lang="en-US" altLang="es-ES" sz="900">
                <a:solidFill>
                  <a:srgbClr val="000000"/>
                </a:solidFill>
                <a:latin typeface="Courier New" panose="02070309020205020404" pitchFamily="49" charset="0"/>
              </a:rPr>
              <a:t>his.charAt(k)-anotherString.charAt(k)</a:t>
            </a:r>
            <a:endParaRPr lang="en-US" altLang="es-ES" sz="900"/>
          </a:p>
          <a:p>
            <a:pPr lvl="2" eaLnBrk="1" hangingPunct="1"/>
            <a:r>
              <a:rPr lang="en-US" altLang="es-ES" sz="900"/>
              <a:t> </a:t>
            </a:r>
          </a:p>
          <a:p>
            <a:pPr lvl="2" eaLnBrk="1" hangingPunct="1"/>
            <a:r>
              <a:rPr lang="en-US" altLang="es-ES" sz="900"/>
              <a:t>If there is no index position at which they differ, then the shorter string lexicographically precedes the longer string. In this case, compareTo returns the difference of the lengths of the strings — that is, the value: </a:t>
            </a:r>
          </a:p>
          <a:p>
            <a:pPr lvl="2" eaLnBrk="1" hangingPunct="1"/>
            <a:endParaRPr lang="en-US" altLang="es-ES" sz="900"/>
          </a:p>
          <a:p>
            <a:pPr eaLnBrk="1" hangingPunct="1"/>
            <a:r>
              <a:rPr lang="en-US" altLang="es-ES" sz="900">
                <a:solidFill>
                  <a:srgbClr val="000000"/>
                </a:solidFill>
                <a:latin typeface="Courier New" panose="02070309020205020404" pitchFamily="49" charset="0"/>
              </a:rPr>
              <a:t>	this.length()-anotherString.length()</a:t>
            </a:r>
          </a:p>
        </p:txBody>
      </p:sp>
    </p:spTree>
    <p:extLst>
      <p:ext uri="{BB962C8B-B14F-4D97-AF65-F5344CB8AC3E}">
        <p14:creationId xmlns:p14="http://schemas.microsoft.com/office/powerpoint/2010/main" val="138922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AFEA7CDD-7935-994F-A092-C0184445937A}"/>
              </a:ext>
            </a:extLst>
          </p:cNvPr>
          <p:cNvSpPr>
            <a:spLocks noGrp="1" noChangeArrowheads="1"/>
          </p:cNvSpPr>
          <p:nvPr>
            <p:ph type="sldNum" sz="quarter" idx="5"/>
          </p:nvPr>
        </p:nvSpPr>
        <p:spPr>
          <a:noFill/>
        </p:spPr>
        <p:txBody>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fld id="{EE1878B8-0D3C-104C-98F0-207461470968}" type="slidenum">
              <a:rPr lang="en-US" altLang="es-ES"/>
              <a:pPr>
                <a:spcBef>
                  <a:spcPct val="0"/>
                </a:spcBef>
              </a:pPr>
              <a:t>18</a:t>
            </a:fld>
            <a:endParaRPr lang="en-US" altLang="es-ES"/>
          </a:p>
        </p:txBody>
      </p:sp>
      <p:sp>
        <p:nvSpPr>
          <p:cNvPr id="24578" name="Rectangle 2">
            <a:extLst>
              <a:ext uri="{FF2B5EF4-FFF2-40B4-BE49-F238E27FC236}">
                <a16:creationId xmlns:a16="http://schemas.microsoft.com/office/drawing/2014/main" id="{D7FE832F-D56B-0D47-90C2-1E7DC8AE8CD0}"/>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46823DA1-1AEE-674F-B746-2B2B27FC1F12}"/>
              </a:ext>
            </a:extLst>
          </p:cNvPr>
          <p:cNvSpPr>
            <a:spLocks noGrp="1" noChangeArrowheads="1"/>
          </p:cNvSpPr>
          <p:nvPr>
            <p:ph type="body" idx="1"/>
          </p:nvPr>
        </p:nvSpPr>
        <p:spPr>
          <a:xfrm>
            <a:off x="914400" y="4343400"/>
            <a:ext cx="5029200" cy="4114800"/>
          </a:xfrm>
          <a:noFill/>
        </p:spPr>
        <p:txBody>
          <a:bodyPr/>
          <a:lstStyle/>
          <a:p>
            <a:pPr eaLnBrk="1" hangingPunct="1"/>
            <a:r>
              <a:rPr lang="en-US" altLang="es-ES" sz="1000"/>
              <a:t>You cannot use relational operators for comparing the contents of strings.</a:t>
            </a:r>
          </a:p>
          <a:p>
            <a:pPr eaLnBrk="1" hangingPunct="1"/>
            <a:endParaRPr lang="en-US" altLang="es-ES" sz="1000"/>
          </a:p>
          <a:p>
            <a:pPr eaLnBrk="1" hangingPunct="1"/>
            <a:r>
              <a:rPr lang="en-US" altLang="es-ES" sz="1000">
                <a:solidFill>
                  <a:srgbClr val="000000"/>
                </a:solidFill>
                <a:latin typeface="Courier New" panose="02070309020205020404" pitchFamily="49" charset="0"/>
              </a:rPr>
              <a:t>word1.compareTo(word2)</a:t>
            </a:r>
            <a:r>
              <a:rPr lang="en-US" altLang="es-ES" sz="1000"/>
              <a:t> returns an </a:t>
            </a:r>
            <a:r>
              <a:rPr lang="en-US" altLang="es-ES" sz="1000">
                <a:solidFill>
                  <a:srgbClr val="000000"/>
                </a:solidFill>
                <a:latin typeface="Courier New" panose="02070309020205020404" pitchFamily="49" charset="0"/>
              </a:rPr>
              <a:t>int</a:t>
            </a:r>
            <a:r>
              <a:rPr lang="en-US" altLang="es-ES" sz="1000"/>
              <a:t>.  Basically if </a:t>
            </a:r>
            <a:r>
              <a:rPr lang="en-US" altLang="es-ES" sz="1000">
                <a:solidFill>
                  <a:srgbClr val="000000"/>
                </a:solidFill>
                <a:latin typeface="Courier New" panose="02070309020205020404" pitchFamily="49" charset="0"/>
              </a:rPr>
              <a:t>word1</a:t>
            </a:r>
            <a:r>
              <a:rPr lang="en-US" altLang="es-ES" sz="1000"/>
              <a:t> is “smaller” than </a:t>
            </a:r>
            <a:r>
              <a:rPr lang="en-US" altLang="es-ES" sz="1000">
                <a:solidFill>
                  <a:srgbClr val="000000"/>
                </a:solidFill>
                <a:latin typeface="Courier New" panose="02070309020205020404" pitchFamily="49" charset="0"/>
              </a:rPr>
              <a:t>word2</a:t>
            </a:r>
            <a:r>
              <a:rPr lang="en-US" altLang="es-ES" sz="1000"/>
              <a:t>, the result is negative, and if </a:t>
            </a:r>
            <a:r>
              <a:rPr lang="en-US" altLang="es-ES" sz="1000">
                <a:solidFill>
                  <a:srgbClr val="000000"/>
                </a:solidFill>
                <a:latin typeface="Courier New" panose="02070309020205020404" pitchFamily="49" charset="0"/>
              </a:rPr>
              <a:t>word1</a:t>
            </a:r>
            <a:r>
              <a:rPr lang="en-US" altLang="es-ES" sz="1000"/>
              <a:t> is “larger” the result is positive.  </a:t>
            </a:r>
            <a:r>
              <a:rPr lang="en-US" altLang="es-ES" sz="1000">
                <a:solidFill>
                  <a:srgbClr val="000000"/>
                </a:solidFill>
                <a:latin typeface="Courier New" panose="02070309020205020404" pitchFamily="49" charset="0"/>
              </a:rPr>
              <a:t>compareTo</a:t>
            </a:r>
            <a:r>
              <a:rPr lang="en-US" altLang="es-ES" sz="1000"/>
              <a:t> returns 0 whenever </a:t>
            </a:r>
            <a:r>
              <a:rPr lang="en-US" altLang="es-ES" sz="1000">
                <a:solidFill>
                  <a:srgbClr val="000000"/>
                </a:solidFill>
                <a:latin typeface="Courier New" panose="02070309020205020404" pitchFamily="49" charset="0"/>
              </a:rPr>
              <a:t>equals</a:t>
            </a:r>
            <a:r>
              <a:rPr lang="en-US" altLang="es-ES" sz="1000"/>
              <a:t> returns </a:t>
            </a:r>
            <a:r>
              <a:rPr lang="en-US" altLang="es-ES" sz="1000">
                <a:solidFill>
                  <a:srgbClr val="000000"/>
                </a:solidFill>
                <a:latin typeface="Courier New" panose="02070309020205020404" pitchFamily="49" charset="0"/>
              </a:rPr>
              <a:t>true</a:t>
            </a:r>
            <a:r>
              <a:rPr lang="en-US" altLang="es-ES" sz="1000"/>
              <a:t>.</a:t>
            </a:r>
          </a:p>
          <a:p>
            <a:pPr eaLnBrk="1" hangingPunct="1"/>
            <a:endParaRPr lang="en-US" altLang="es-ES" sz="1000"/>
          </a:p>
          <a:p>
            <a:pPr eaLnBrk="1" hangingPunct="1"/>
            <a:r>
              <a:rPr lang="en-US" altLang="es-ES" sz="1000"/>
              <a:t>Here is how Java docs describe </a:t>
            </a:r>
            <a:r>
              <a:rPr lang="en-US" altLang="es-ES" sz="1000">
                <a:solidFill>
                  <a:srgbClr val="000000"/>
                </a:solidFill>
                <a:latin typeface="Courier New" panose="02070309020205020404" pitchFamily="49" charset="0"/>
              </a:rPr>
              <a:t>compareTo</a:t>
            </a:r>
            <a:r>
              <a:rPr lang="en-US" altLang="es-ES" sz="1000"/>
              <a:t>:</a:t>
            </a:r>
            <a:endParaRPr lang="en-US" altLang="es-ES" sz="900"/>
          </a:p>
          <a:p>
            <a:pPr eaLnBrk="1" hangingPunct="1"/>
            <a:endParaRPr lang="en-US" altLang="es-ES" sz="900"/>
          </a:p>
          <a:p>
            <a:pPr lvl="2" eaLnBrk="1" hangingPunct="1"/>
            <a:r>
              <a:rPr lang="en-US" altLang="es-ES" sz="90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endParaRPr lang="en-US" altLang="es-ES" sz="900"/>
          </a:p>
          <a:p>
            <a:pPr lvl="2" eaLnBrk="1" hangingPunct="1"/>
            <a:r>
              <a:rPr lang="en-US" altLang="es-ES" sz="90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endParaRPr lang="en-US" altLang="es-ES" sz="900"/>
          </a:p>
          <a:p>
            <a:pPr lvl="2" eaLnBrk="1" hangingPunct="1"/>
            <a:r>
              <a:rPr lang="en-US" altLang="es-ES" sz="900"/>
              <a:t> t</a:t>
            </a:r>
            <a:r>
              <a:rPr lang="en-US" altLang="es-ES" sz="900">
                <a:solidFill>
                  <a:srgbClr val="000000"/>
                </a:solidFill>
                <a:latin typeface="Courier New" panose="02070309020205020404" pitchFamily="49" charset="0"/>
              </a:rPr>
              <a:t>his.charAt(k)-anotherString.charAt(k)</a:t>
            </a:r>
            <a:endParaRPr lang="en-US" altLang="es-ES" sz="900"/>
          </a:p>
          <a:p>
            <a:pPr lvl="2" eaLnBrk="1" hangingPunct="1"/>
            <a:r>
              <a:rPr lang="en-US" altLang="es-ES" sz="900"/>
              <a:t> </a:t>
            </a:r>
          </a:p>
          <a:p>
            <a:pPr lvl="2" eaLnBrk="1" hangingPunct="1"/>
            <a:r>
              <a:rPr lang="en-US" altLang="es-ES" sz="900"/>
              <a:t>If there is no index position at which they differ, then the shorter string lexicographically precedes the longer string. In this case, compareTo returns the difference of the lengths of the strings — that is, the value: </a:t>
            </a:r>
          </a:p>
          <a:p>
            <a:pPr lvl="2" eaLnBrk="1" hangingPunct="1"/>
            <a:endParaRPr lang="en-US" altLang="es-ES" sz="900"/>
          </a:p>
          <a:p>
            <a:pPr eaLnBrk="1" hangingPunct="1"/>
            <a:r>
              <a:rPr lang="en-US" altLang="es-ES" sz="900">
                <a:solidFill>
                  <a:srgbClr val="000000"/>
                </a:solidFill>
                <a:latin typeface="Courier New" panose="02070309020205020404" pitchFamily="49" charset="0"/>
              </a:rPr>
              <a:t>	this.length()-anotherString.length()</a:t>
            </a:r>
          </a:p>
        </p:txBody>
      </p:sp>
    </p:spTree>
    <p:extLst>
      <p:ext uri="{BB962C8B-B14F-4D97-AF65-F5344CB8AC3E}">
        <p14:creationId xmlns:p14="http://schemas.microsoft.com/office/powerpoint/2010/main" val="3307438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9C64DEE4-02C7-6E40-8C5B-07DAAC4C5CB1}"/>
              </a:ext>
            </a:extLst>
          </p:cNvPr>
          <p:cNvSpPr>
            <a:spLocks noGrp="1" noChangeArrowheads="1"/>
          </p:cNvSpPr>
          <p:nvPr>
            <p:ph type="sldNum" sz="quarter" idx="5"/>
          </p:nvPr>
        </p:nvSpPr>
        <p:spPr>
          <a:noFill/>
        </p:spPr>
        <p:txBody>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fld id="{16480913-7C33-CA41-89F2-B822DFD50513}" type="slidenum">
              <a:rPr lang="en-US" altLang="es-ES"/>
              <a:pPr>
                <a:spcBef>
                  <a:spcPct val="0"/>
                </a:spcBef>
              </a:pPr>
              <a:t>20</a:t>
            </a:fld>
            <a:endParaRPr lang="en-US" altLang="es-ES"/>
          </a:p>
        </p:txBody>
      </p:sp>
      <p:sp>
        <p:nvSpPr>
          <p:cNvPr id="27650" name="Rectangle 2">
            <a:extLst>
              <a:ext uri="{FF2B5EF4-FFF2-40B4-BE49-F238E27FC236}">
                <a16:creationId xmlns:a16="http://schemas.microsoft.com/office/drawing/2014/main" id="{E582690B-8FD4-6642-96F9-2157A5DC5ACB}"/>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6A3698BC-51CB-7249-B641-DB022ADE9876}"/>
              </a:ext>
            </a:extLst>
          </p:cNvPr>
          <p:cNvSpPr>
            <a:spLocks noGrp="1" noChangeArrowheads="1"/>
          </p:cNvSpPr>
          <p:nvPr>
            <p:ph type="body" idx="1"/>
          </p:nvPr>
        </p:nvSpPr>
        <p:spPr>
          <a:xfrm>
            <a:off x="914400" y="4343400"/>
            <a:ext cx="5029200" cy="4114800"/>
          </a:xfrm>
          <a:noFill/>
        </p:spPr>
        <p:txBody>
          <a:bodyPr/>
          <a:lstStyle/>
          <a:p>
            <a:pPr eaLnBrk="1" hangingPunct="1"/>
            <a:r>
              <a:rPr lang="en-US" altLang="es-ES"/>
              <a:t>Note that these methods do not change the string word1 but create and return a new string.</a:t>
            </a:r>
          </a:p>
          <a:p>
            <a:pPr eaLnBrk="1" hangingPunct="1"/>
            <a:endParaRPr lang="en-US" altLang="es-ES"/>
          </a:p>
          <a:p>
            <a:pPr eaLnBrk="1" hangingPunct="1"/>
            <a:r>
              <a:rPr lang="en-US" altLang="es-ES">
                <a:solidFill>
                  <a:srgbClr val="000000"/>
                </a:solidFill>
                <a:latin typeface="Courier New" panose="02070309020205020404" pitchFamily="49" charset="0"/>
              </a:rPr>
              <a:t>trim()</a:t>
            </a:r>
            <a:r>
              <a:rPr lang="en-US" altLang="es-ES"/>
              <a:t> only removes whitespace at the ends of the string, not in the middle.</a:t>
            </a:r>
          </a:p>
        </p:txBody>
      </p:sp>
    </p:spTree>
    <p:extLst>
      <p:ext uri="{BB962C8B-B14F-4D97-AF65-F5344CB8AC3E}">
        <p14:creationId xmlns:p14="http://schemas.microsoft.com/office/powerpoint/2010/main" val="116548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9833A4FE-A148-EB49-AB4D-983F3F6353A1}"/>
              </a:ext>
            </a:extLst>
          </p:cNvPr>
          <p:cNvSpPr>
            <a:spLocks noGrp="1" noChangeArrowheads="1"/>
          </p:cNvSpPr>
          <p:nvPr>
            <p:ph type="sldNum" sz="quarter" idx="5"/>
          </p:nvPr>
        </p:nvSpPr>
        <p:spPr>
          <a:noFill/>
        </p:spPr>
        <p:txBody>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fld id="{2B1A800D-3C48-B840-B7D3-BDFE4992FE90}" type="slidenum">
              <a:rPr lang="en-US" altLang="es-ES"/>
              <a:pPr>
                <a:spcBef>
                  <a:spcPct val="0"/>
                </a:spcBef>
              </a:pPr>
              <a:t>21</a:t>
            </a:fld>
            <a:endParaRPr lang="en-US" altLang="es-ES"/>
          </a:p>
        </p:txBody>
      </p:sp>
      <p:sp>
        <p:nvSpPr>
          <p:cNvPr id="29698" name="Rectangle 2">
            <a:extLst>
              <a:ext uri="{FF2B5EF4-FFF2-40B4-BE49-F238E27FC236}">
                <a16:creationId xmlns:a16="http://schemas.microsoft.com/office/drawing/2014/main" id="{2D007AE6-0CDE-8F4F-8069-765DC40EF91A}"/>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2368981C-7045-5846-8A47-70F7791CFBF4}"/>
              </a:ext>
            </a:extLst>
          </p:cNvPr>
          <p:cNvSpPr>
            <a:spLocks noGrp="1" noChangeArrowheads="1"/>
          </p:cNvSpPr>
          <p:nvPr>
            <p:ph type="body" idx="1"/>
          </p:nvPr>
        </p:nvSpPr>
        <p:spPr>
          <a:xfrm>
            <a:off x="914400" y="4343400"/>
            <a:ext cx="5029200" cy="4114800"/>
          </a:xfrm>
          <a:noFill/>
        </p:spPr>
        <p:txBody>
          <a:bodyPr/>
          <a:lstStyle/>
          <a:p>
            <a:pPr eaLnBrk="1" hangingPunct="1"/>
            <a:r>
              <a:rPr lang="en-US" altLang="es-ES"/>
              <a:t>Note that these methods do not change the string word1 but create and return a new string.</a:t>
            </a:r>
          </a:p>
          <a:p>
            <a:pPr eaLnBrk="1" hangingPunct="1"/>
            <a:endParaRPr lang="en-US" altLang="es-ES"/>
          </a:p>
          <a:p>
            <a:pPr eaLnBrk="1" hangingPunct="1"/>
            <a:r>
              <a:rPr lang="en-US" altLang="es-ES">
                <a:solidFill>
                  <a:srgbClr val="000000"/>
                </a:solidFill>
                <a:latin typeface="Courier New" panose="02070309020205020404" pitchFamily="49" charset="0"/>
              </a:rPr>
              <a:t>trim()</a:t>
            </a:r>
            <a:r>
              <a:rPr lang="en-US" altLang="es-ES"/>
              <a:t> only removes whitespace at the ends of the string, not in the middle.</a:t>
            </a:r>
          </a:p>
        </p:txBody>
      </p:sp>
    </p:spTree>
    <p:extLst>
      <p:ext uri="{BB962C8B-B14F-4D97-AF65-F5344CB8AC3E}">
        <p14:creationId xmlns:p14="http://schemas.microsoft.com/office/powerpoint/2010/main" val="178951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049B5C03-69C3-A641-B903-F099EAA4C3CD}"/>
              </a:ext>
            </a:extLst>
          </p:cNvPr>
          <p:cNvSpPr>
            <a:spLocks noGrp="1" noChangeArrowheads="1"/>
          </p:cNvSpPr>
          <p:nvPr>
            <p:ph type="sldNum" sz="quarter" idx="5"/>
          </p:nvPr>
        </p:nvSpPr>
        <p:spPr>
          <a:noFill/>
        </p:spPr>
        <p:txBody>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fld id="{9A729349-B662-9544-A8C0-BDCEF8D35614}" type="slidenum">
              <a:rPr lang="en-US" altLang="es-ES"/>
              <a:pPr>
                <a:spcBef>
                  <a:spcPct val="0"/>
                </a:spcBef>
              </a:pPr>
              <a:t>22</a:t>
            </a:fld>
            <a:endParaRPr lang="en-US" altLang="es-ES"/>
          </a:p>
        </p:txBody>
      </p:sp>
      <p:sp>
        <p:nvSpPr>
          <p:cNvPr id="31746" name="Rectangle 2">
            <a:extLst>
              <a:ext uri="{FF2B5EF4-FFF2-40B4-BE49-F238E27FC236}">
                <a16:creationId xmlns:a16="http://schemas.microsoft.com/office/drawing/2014/main" id="{0E275121-5B81-FA40-9E70-AF821B30C40F}"/>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E210EC41-3DDD-5D40-96E4-53FD73885A57}"/>
              </a:ext>
            </a:extLst>
          </p:cNvPr>
          <p:cNvSpPr>
            <a:spLocks noGrp="1" noChangeArrowheads="1"/>
          </p:cNvSpPr>
          <p:nvPr>
            <p:ph type="body" idx="1"/>
          </p:nvPr>
        </p:nvSpPr>
        <p:spPr>
          <a:xfrm>
            <a:off x="914400" y="4343400"/>
            <a:ext cx="5029200" cy="4114800"/>
          </a:xfrm>
          <a:noFill/>
        </p:spPr>
        <p:txBody>
          <a:bodyPr/>
          <a:lstStyle/>
          <a:p>
            <a:pPr eaLnBrk="1" hangingPunct="1"/>
            <a:r>
              <a:rPr lang="en-US" altLang="es-ES"/>
              <a:t>Note that these methods do not change the string word1 but create and return a new string.</a:t>
            </a:r>
          </a:p>
          <a:p>
            <a:pPr eaLnBrk="1" hangingPunct="1"/>
            <a:endParaRPr lang="en-US" altLang="es-ES"/>
          </a:p>
          <a:p>
            <a:pPr eaLnBrk="1" hangingPunct="1"/>
            <a:r>
              <a:rPr lang="en-US" altLang="es-ES">
                <a:solidFill>
                  <a:srgbClr val="000000"/>
                </a:solidFill>
                <a:latin typeface="Courier New" panose="02070309020205020404" pitchFamily="49" charset="0"/>
              </a:rPr>
              <a:t>trim()</a:t>
            </a:r>
            <a:r>
              <a:rPr lang="en-US" altLang="es-ES"/>
              <a:t> only removes whitespace at the ends of the string, not in the middle.</a:t>
            </a:r>
          </a:p>
        </p:txBody>
      </p:sp>
    </p:spTree>
    <p:extLst>
      <p:ext uri="{BB962C8B-B14F-4D97-AF65-F5344CB8AC3E}">
        <p14:creationId xmlns:p14="http://schemas.microsoft.com/office/powerpoint/2010/main" val="3458427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8AE281C3-B853-7542-82A0-263504B817F8}"/>
              </a:ext>
            </a:extLst>
          </p:cNvPr>
          <p:cNvSpPr>
            <a:spLocks noGrp="1" noChangeArrowheads="1"/>
          </p:cNvSpPr>
          <p:nvPr>
            <p:ph type="sldNum" sz="quarter" idx="5"/>
          </p:nvPr>
        </p:nvSpPr>
        <p:spPr>
          <a:noFill/>
        </p:spPr>
        <p:txBody>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fld id="{9DABD8EA-4018-A94A-85D1-1DA517AFFD80}" type="slidenum">
              <a:rPr lang="en-US" altLang="es-ES"/>
              <a:pPr>
                <a:spcBef>
                  <a:spcPct val="0"/>
                </a:spcBef>
              </a:pPr>
              <a:t>23</a:t>
            </a:fld>
            <a:endParaRPr lang="en-US" altLang="es-ES"/>
          </a:p>
        </p:txBody>
      </p:sp>
      <p:sp>
        <p:nvSpPr>
          <p:cNvPr id="33794" name="Rectangle 2">
            <a:extLst>
              <a:ext uri="{FF2B5EF4-FFF2-40B4-BE49-F238E27FC236}">
                <a16:creationId xmlns:a16="http://schemas.microsoft.com/office/drawing/2014/main" id="{0C652416-54FC-8143-8780-396EB48490B4}"/>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6E188AAB-E8E0-ED43-A68F-103415D7FFFE}"/>
              </a:ext>
            </a:extLst>
          </p:cNvPr>
          <p:cNvSpPr>
            <a:spLocks noGrp="1" noChangeArrowheads="1"/>
          </p:cNvSpPr>
          <p:nvPr>
            <p:ph type="body" idx="1"/>
          </p:nvPr>
        </p:nvSpPr>
        <p:spPr>
          <a:xfrm>
            <a:off x="914400" y="4343400"/>
            <a:ext cx="5029200" cy="4114800"/>
          </a:xfrm>
          <a:noFill/>
        </p:spPr>
        <p:txBody>
          <a:bodyPr/>
          <a:lstStyle/>
          <a:p>
            <a:pPr eaLnBrk="1" hangingPunct="1"/>
            <a:r>
              <a:rPr lang="en-US" altLang="es-ES">
                <a:solidFill>
                  <a:srgbClr val="000000"/>
                </a:solidFill>
                <a:latin typeface="Courier New" panose="02070309020205020404" pitchFamily="49" charset="0"/>
              </a:rPr>
              <a:t>    word1.toUpperCase();</a:t>
            </a:r>
          </a:p>
          <a:p>
            <a:pPr eaLnBrk="1" hangingPunct="1"/>
            <a:endParaRPr lang="en-US" altLang="es-ES"/>
          </a:p>
          <a:p>
            <a:pPr eaLnBrk="1" hangingPunct="1"/>
            <a:r>
              <a:rPr lang="en-US" altLang="es-ES"/>
              <a:t>doesn’t do anything.  The correct statement is:</a:t>
            </a:r>
          </a:p>
          <a:p>
            <a:pPr eaLnBrk="1" hangingPunct="1"/>
            <a:endParaRPr lang="en-US" altLang="es-ES"/>
          </a:p>
          <a:p>
            <a:pPr eaLnBrk="1" hangingPunct="1"/>
            <a:r>
              <a:rPr lang="en-US" altLang="es-ES">
                <a:solidFill>
                  <a:srgbClr val="000000"/>
                </a:solidFill>
                <a:latin typeface="Courier New" panose="02070309020205020404" pitchFamily="49" charset="0"/>
              </a:rPr>
              <a:t>    word1 = word1.toUpperCase();</a:t>
            </a:r>
          </a:p>
          <a:p>
            <a:pPr eaLnBrk="1" hangingPunct="1"/>
            <a:endParaRPr lang="en-US" altLang="es-ES"/>
          </a:p>
          <a:p>
            <a:pPr eaLnBrk="1" hangingPunct="1"/>
            <a:r>
              <a:rPr lang="en-US" altLang="es-ES"/>
              <a:t>The variable </a:t>
            </a:r>
            <a:r>
              <a:rPr lang="en-US" altLang="es-ES">
                <a:solidFill>
                  <a:srgbClr val="000000"/>
                </a:solidFill>
                <a:latin typeface="Courier New" panose="02070309020205020404" pitchFamily="49" charset="0"/>
              </a:rPr>
              <a:t>word1</a:t>
            </a:r>
            <a:r>
              <a:rPr lang="en-US" altLang="es-ES"/>
              <a:t> is changed to refer to the new string returned by </a:t>
            </a:r>
            <a:r>
              <a:rPr lang="en-US" altLang="es-ES">
                <a:solidFill>
                  <a:srgbClr val="000000"/>
                </a:solidFill>
                <a:latin typeface="Courier New" panose="02070309020205020404" pitchFamily="49" charset="0"/>
              </a:rPr>
              <a:t>word1.toUpperCase();</a:t>
            </a:r>
            <a:r>
              <a:rPr lang="en-US" altLang="es-ES"/>
              <a:t> the old string is disposed of.</a:t>
            </a:r>
          </a:p>
        </p:txBody>
      </p:sp>
    </p:spTree>
    <p:extLst>
      <p:ext uri="{BB962C8B-B14F-4D97-AF65-F5344CB8AC3E}">
        <p14:creationId xmlns:p14="http://schemas.microsoft.com/office/powerpoint/2010/main" val="210032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AFBC1444-A1B6-674A-B13E-C8043D5FD3BA}"/>
              </a:ext>
            </a:extLst>
          </p:cNvPr>
          <p:cNvSpPr>
            <a:spLocks noGrp="1" noChangeArrowheads="1"/>
          </p:cNvSpPr>
          <p:nvPr>
            <p:ph type="sldNum" sz="quarter" idx="5"/>
          </p:nvPr>
        </p:nvSpPr>
        <p:spPr>
          <a:noFill/>
        </p:spPr>
        <p:txBody>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fld id="{6C07D975-7FEB-504E-93E5-B18B25B9A98C}" type="slidenum">
              <a:rPr lang="en-US" altLang="es-ES"/>
              <a:pPr>
                <a:spcBef>
                  <a:spcPct val="0"/>
                </a:spcBef>
              </a:pPr>
              <a:t>24</a:t>
            </a:fld>
            <a:endParaRPr lang="en-US" altLang="es-ES"/>
          </a:p>
        </p:txBody>
      </p:sp>
      <p:sp>
        <p:nvSpPr>
          <p:cNvPr id="35842" name="Rectangle 2">
            <a:extLst>
              <a:ext uri="{FF2B5EF4-FFF2-40B4-BE49-F238E27FC236}">
                <a16:creationId xmlns:a16="http://schemas.microsoft.com/office/drawing/2014/main" id="{B3104386-5D09-E443-B56B-8F9420C4778A}"/>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70FF13B8-D50B-3D4A-BF33-BE54F1169976}"/>
              </a:ext>
            </a:extLst>
          </p:cNvPr>
          <p:cNvSpPr>
            <a:spLocks noGrp="1" noChangeArrowheads="1"/>
          </p:cNvSpPr>
          <p:nvPr>
            <p:ph type="body" idx="1"/>
          </p:nvPr>
        </p:nvSpPr>
        <p:spPr>
          <a:xfrm>
            <a:off x="914400" y="4343400"/>
            <a:ext cx="5029200" cy="4114800"/>
          </a:xfrm>
          <a:noFill/>
        </p:spPr>
        <p:txBody>
          <a:bodyPr/>
          <a:lstStyle/>
          <a:p>
            <a:pPr eaLnBrk="1" hangingPunct="1"/>
            <a:r>
              <a:rPr lang="en-US" altLang="es-ES"/>
              <a:t>You can also convert a </a:t>
            </a:r>
            <a:r>
              <a:rPr lang="en-US" altLang="es-ES">
                <a:latin typeface="Courier New" panose="02070309020205020404" pitchFamily="49" charset="0"/>
              </a:rPr>
              <a:t>char</a:t>
            </a:r>
            <a:r>
              <a:rPr lang="en-US" altLang="es-ES"/>
              <a:t> to a string by using</a:t>
            </a:r>
          </a:p>
          <a:p>
            <a:pPr eaLnBrk="1" hangingPunct="1"/>
            <a:endParaRPr lang="en-US" altLang="es-ES"/>
          </a:p>
          <a:p>
            <a:pPr eaLnBrk="1" hangingPunct="1"/>
            <a:r>
              <a:rPr lang="en-US" altLang="es-ES">
                <a:solidFill>
                  <a:srgbClr val="000000"/>
                </a:solidFill>
                <a:latin typeface="Courier New" panose="02070309020205020404" pitchFamily="49" charset="0"/>
              </a:rPr>
              <a:t>   String s = "" + ch;</a:t>
            </a:r>
          </a:p>
          <a:p>
            <a:pPr eaLnBrk="1" hangingPunct="1"/>
            <a:endParaRPr lang="en-US" altLang="es-ES"/>
          </a:p>
          <a:p>
            <a:pPr eaLnBrk="1" hangingPunct="1"/>
            <a:r>
              <a:rPr lang="en-US" altLang="es-ES"/>
              <a:t>or</a:t>
            </a:r>
          </a:p>
          <a:p>
            <a:pPr eaLnBrk="1" hangingPunct="1"/>
            <a:endParaRPr lang="en-US" altLang="es-ES"/>
          </a:p>
          <a:p>
            <a:pPr eaLnBrk="1" hangingPunct="1"/>
            <a:r>
              <a:rPr lang="en-US" altLang="es-ES">
                <a:solidFill>
                  <a:srgbClr val="000000"/>
                </a:solidFill>
                <a:latin typeface="Courier New" panose="02070309020205020404" pitchFamily="49" charset="0"/>
              </a:rPr>
              <a:t>   String s = ch + "";</a:t>
            </a:r>
          </a:p>
          <a:p>
            <a:pPr eaLnBrk="1" hangingPunct="1"/>
            <a:endParaRPr lang="en-US" altLang="es-ES"/>
          </a:p>
          <a:p>
            <a:pPr eaLnBrk="1" hangingPunct="1"/>
            <a:r>
              <a:rPr lang="en-US" altLang="es-ES"/>
              <a:t>By convention, a static method </a:t>
            </a:r>
            <a:r>
              <a:rPr lang="en-US" altLang="es-ES">
                <a:solidFill>
                  <a:srgbClr val="000000"/>
                </a:solidFill>
                <a:latin typeface="Courier New" panose="02070309020205020404" pitchFamily="49" charset="0"/>
              </a:rPr>
              <a:t>valueOf</a:t>
            </a:r>
            <a:r>
              <a:rPr lang="en-US" altLang="es-ES"/>
              <a:t> in a class converts something (its arguments) into an object of this class.  For example:</a:t>
            </a:r>
          </a:p>
          <a:p>
            <a:pPr eaLnBrk="1" hangingPunct="1"/>
            <a:endParaRPr lang="en-US" altLang="es-ES"/>
          </a:p>
          <a:p>
            <a:pPr eaLnBrk="1" hangingPunct="1"/>
            <a:r>
              <a:rPr lang="en-US" altLang="es-ES">
                <a:solidFill>
                  <a:srgbClr val="000000"/>
                </a:solidFill>
                <a:latin typeface="Courier New" panose="02070309020205020404" pitchFamily="49" charset="0"/>
              </a:rPr>
              <a:t>public class Fraction</a:t>
            </a:r>
          </a:p>
          <a:p>
            <a:pPr eaLnBrk="1" hangingPunct="1"/>
            <a:r>
              <a:rPr lang="en-US" altLang="es-ES">
                <a:solidFill>
                  <a:srgbClr val="000000"/>
                </a:solidFill>
                <a:latin typeface="Courier New" panose="02070309020205020404" pitchFamily="49" charset="0"/>
              </a:rPr>
              <a:t>{</a:t>
            </a:r>
          </a:p>
          <a:p>
            <a:pPr eaLnBrk="1" hangingPunct="1"/>
            <a:r>
              <a:rPr lang="en-US" altLang="es-ES">
                <a:solidFill>
                  <a:srgbClr val="000000"/>
                </a:solidFill>
                <a:latin typeface="Courier New" panose="02070309020205020404" pitchFamily="49" charset="0"/>
              </a:rPr>
              <a:t>  public static Fraction valueOf(double x) {...}</a:t>
            </a:r>
            <a:endParaRPr lang="en-US" altLang="es-ES"/>
          </a:p>
          <a:p>
            <a:pPr eaLnBrk="1" hangingPunct="1"/>
            <a:endParaRPr lang="en-US" altLang="es-ES"/>
          </a:p>
          <a:p>
            <a:pPr eaLnBrk="1" hangingPunct="1"/>
            <a:r>
              <a:rPr lang="en-US" altLang="es-ES"/>
              <a:t>should take a </a:t>
            </a:r>
            <a:r>
              <a:rPr lang="en-US" altLang="es-ES">
                <a:solidFill>
                  <a:srgbClr val="000000"/>
                </a:solidFill>
                <a:latin typeface="Courier New" panose="02070309020205020404" pitchFamily="49" charset="0"/>
              </a:rPr>
              <a:t>double</a:t>
            </a:r>
            <a:r>
              <a:rPr lang="en-US" altLang="es-ES"/>
              <a:t> and return a corresponding </a:t>
            </a:r>
            <a:r>
              <a:rPr lang="en-US" altLang="es-ES">
                <a:solidFill>
                  <a:srgbClr val="000000"/>
                </a:solidFill>
                <a:latin typeface="Courier New" panose="02070309020205020404" pitchFamily="49" charset="0"/>
              </a:rPr>
              <a:t>Fraction</a:t>
            </a:r>
            <a:r>
              <a:rPr lang="en-US" altLang="es-ES"/>
              <a:t>.</a:t>
            </a:r>
          </a:p>
          <a:p>
            <a:pPr eaLnBrk="1" hangingPunct="1"/>
            <a:endParaRPr lang="en-US" altLang="es-ES"/>
          </a:p>
          <a:p>
            <a:pPr eaLnBrk="1" hangingPunct="1"/>
            <a:r>
              <a:rPr lang="en-US" altLang="es-ES"/>
              <a:t>Here </a:t>
            </a:r>
            <a:r>
              <a:rPr lang="en-US" altLang="es-ES">
                <a:solidFill>
                  <a:srgbClr val="000000"/>
                </a:solidFill>
                <a:latin typeface="Courier New" panose="02070309020205020404" pitchFamily="49" charset="0"/>
              </a:rPr>
              <a:t>String.valueOf(x)</a:t>
            </a:r>
            <a:r>
              <a:rPr lang="en-US" altLang="es-ES"/>
              <a:t> returns a string.</a:t>
            </a:r>
          </a:p>
        </p:txBody>
      </p:sp>
    </p:spTree>
    <p:extLst>
      <p:ext uri="{BB962C8B-B14F-4D97-AF65-F5344CB8AC3E}">
        <p14:creationId xmlns:p14="http://schemas.microsoft.com/office/powerpoint/2010/main" val="195502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34CCACFF-CF18-3E4E-A021-C0941FAE54F7}"/>
              </a:ext>
            </a:extLst>
          </p:cNvPr>
          <p:cNvGrpSpPr>
            <a:grpSpLocks/>
          </p:cNvGrpSpPr>
          <p:nvPr/>
        </p:nvGrpSpPr>
        <p:grpSpPr bwMode="auto">
          <a:xfrm>
            <a:off x="0" y="914400"/>
            <a:ext cx="8686800" cy="2514600"/>
            <a:chOff x="0" y="576"/>
            <a:chExt cx="5472" cy="1584"/>
          </a:xfrm>
        </p:grpSpPr>
        <p:sp>
          <p:nvSpPr>
            <p:cNvPr id="5" name="Oval 7">
              <a:extLst>
                <a:ext uri="{FF2B5EF4-FFF2-40B4-BE49-F238E27FC236}">
                  <a16:creationId xmlns:a16="http://schemas.microsoft.com/office/drawing/2014/main" id="{54ED0B8E-C329-6048-9C73-DD8A13213970}"/>
                </a:ext>
              </a:extLst>
            </p:cNvPr>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pPr>
              <a:endParaRPr lang="es-ES" altLang="es-ES"/>
            </a:p>
          </p:txBody>
        </p:sp>
        <p:sp>
          <p:nvSpPr>
            <p:cNvPr id="6" name="Rectangle 8">
              <a:extLst>
                <a:ext uri="{FF2B5EF4-FFF2-40B4-BE49-F238E27FC236}">
                  <a16:creationId xmlns:a16="http://schemas.microsoft.com/office/drawing/2014/main" id="{A2ECA5A7-3916-D645-8978-663A2B4B767D}"/>
                </a:ext>
              </a:extLst>
            </p:cNvPr>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pPr>
              <a:endParaRPr lang="es-ES" altLang="es-ES" sz="2400">
                <a:latin typeface="Times New Roman" panose="02020603050405020304" pitchFamily="18" charset="0"/>
              </a:endParaRPr>
            </a:p>
          </p:txBody>
        </p:sp>
        <p:sp>
          <p:nvSpPr>
            <p:cNvPr id="7" name="Rectangle 9">
              <a:extLst>
                <a:ext uri="{FF2B5EF4-FFF2-40B4-BE49-F238E27FC236}">
                  <a16:creationId xmlns:a16="http://schemas.microsoft.com/office/drawing/2014/main" id="{33609826-3622-944F-92CA-670F8A6D8A8A}"/>
                </a:ext>
              </a:extLst>
            </p:cNvPr>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pPr>
              <a:endParaRPr lang="es-ES" altLang="es-ES" sz="2400">
                <a:latin typeface="Times New Roman" panose="02020603050405020304" pitchFamily="18" charset="0"/>
              </a:endParaRPr>
            </a:p>
          </p:txBody>
        </p:sp>
        <p:sp>
          <p:nvSpPr>
            <p:cNvPr id="8" name="Freeform 10">
              <a:extLst>
                <a:ext uri="{FF2B5EF4-FFF2-40B4-BE49-F238E27FC236}">
                  <a16:creationId xmlns:a16="http://schemas.microsoft.com/office/drawing/2014/main" id="{E6A7CF19-0DAD-5244-85F4-C95BFD3DB544}"/>
                </a:ext>
              </a:extLst>
            </p:cNvPr>
            <p:cNvSpPr>
              <a:spLocks noChangeArrowheads="1"/>
            </p:cNvSpPr>
            <p:nvPr/>
          </p:nvSpPr>
          <p:spPr bwMode="auto">
            <a:xfrm>
              <a:off x="384" y="960"/>
              <a:ext cx="144" cy="913"/>
            </a:xfrm>
            <a:custGeom>
              <a:avLst/>
              <a:gdLst>
                <a:gd name="T0" fmla="*/ 144 w 1000"/>
                <a:gd name="T1" fmla="*/ 913 h 1000"/>
                <a:gd name="T2" fmla="*/ 0 w 1000"/>
                <a:gd name="T3" fmla="*/ 913 h 1000"/>
                <a:gd name="T4" fmla="*/ 0 w 1000"/>
                <a:gd name="T5" fmla="*/ 0 h 1000"/>
                <a:gd name="T6" fmla="*/ 144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9" name="Freeform 11">
              <a:extLst>
                <a:ext uri="{FF2B5EF4-FFF2-40B4-BE49-F238E27FC236}">
                  <a16:creationId xmlns:a16="http://schemas.microsoft.com/office/drawing/2014/main" id="{226164AE-CC1F-7D4E-B602-5AB548AFA681}"/>
                </a:ext>
              </a:extLst>
            </p:cNvPr>
            <p:cNvSpPr>
              <a:spLocks noChangeArrowheads="1"/>
            </p:cNvSpPr>
            <p:nvPr/>
          </p:nvSpPr>
          <p:spPr bwMode="auto">
            <a:xfrm>
              <a:off x="4944" y="762"/>
              <a:ext cx="165" cy="864"/>
            </a:xfrm>
            <a:custGeom>
              <a:avLst/>
              <a:gdLst>
                <a:gd name="T0" fmla="*/ 0 w 1000"/>
                <a:gd name="T1" fmla="*/ 0 h 1000"/>
                <a:gd name="T2" fmla="*/ 165 w 1000"/>
                <a:gd name="T3" fmla="*/ 0 h 1000"/>
                <a:gd name="T4" fmla="*/ 165 w 1000"/>
                <a:gd name="T5" fmla="*/ 864 h 1000"/>
                <a:gd name="T6" fmla="*/ 0 w 1000"/>
                <a:gd name="T7" fmla="*/ 864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0242" name="Rectangle 2">
            <a:extLst>
              <a:ext uri="{FF2B5EF4-FFF2-40B4-BE49-F238E27FC236}">
                <a16:creationId xmlns:a16="http://schemas.microsoft.com/office/drawing/2014/main" id="{95503F1B-2562-B047-A284-1636DFBB620E}"/>
              </a:ext>
            </a:extLst>
          </p:cNvPr>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pPr lvl="0"/>
            <a:r>
              <a:rPr lang="en-US" altLang="es-ES" noProof="0"/>
              <a:t>Click to edit Master subtitle style</a:t>
            </a:r>
          </a:p>
        </p:txBody>
      </p:sp>
      <p:sp>
        <p:nvSpPr>
          <p:cNvPr id="10252" name="Rectangle 12">
            <a:extLst>
              <a:ext uri="{FF2B5EF4-FFF2-40B4-BE49-F238E27FC236}">
                <a16:creationId xmlns:a16="http://schemas.microsoft.com/office/drawing/2014/main" id="{09C86FC4-0409-2A45-AA85-5A77DC573621}"/>
              </a:ext>
            </a:extLst>
          </p:cNvPr>
          <p:cNvSpPr>
            <a:spLocks noGrp="1" noChangeArrowheads="1"/>
          </p:cNvSpPr>
          <p:nvPr>
            <p:ph type="ctrTitle"/>
          </p:nvPr>
        </p:nvSpPr>
        <p:spPr>
          <a:xfrm>
            <a:off x="838200" y="1443038"/>
            <a:ext cx="7086600" cy="1600200"/>
          </a:xfrm>
        </p:spPr>
        <p:txBody>
          <a:bodyPr anchor="ctr"/>
          <a:lstStyle>
            <a:lvl1pPr>
              <a:defRPr/>
            </a:lvl1pPr>
          </a:lstStyle>
          <a:p>
            <a:pPr lvl="0"/>
            <a:r>
              <a:rPr lang="en-US" altLang="es-ES" noProof="0"/>
              <a:t>Click to edit Master title style</a:t>
            </a:r>
          </a:p>
        </p:txBody>
      </p:sp>
      <p:sp>
        <p:nvSpPr>
          <p:cNvPr id="10" name="Rectangle 3">
            <a:extLst>
              <a:ext uri="{FF2B5EF4-FFF2-40B4-BE49-F238E27FC236}">
                <a16:creationId xmlns:a16="http://schemas.microsoft.com/office/drawing/2014/main" id="{57445304-F456-E043-9D22-E35F323F348C}"/>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es-ES"/>
          </a:p>
        </p:txBody>
      </p:sp>
      <p:sp>
        <p:nvSpPr>
          <p:cNvPr id="11" name="Rectangle 4">
            <a:extLst>
              <a:ext uri="{FF2B5EF4-FFF2-40B4-BE49-F238E27FC236}">
                <a16:creationId xmlns:a16="http://schemas.microsoft.com/office/drawing/2014/main" id="{C94B2FC8-8E57-D044-AF0C-709C4FDAE975}"/>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es-ES"/>
          </a:p>
        </p:txBody>
      </p:sp>
      <p:sp>
        <p:nvSpPr>
          <p:cNvPr id="12" name="Rectangle 5">
            <a:extLst>
              <a:ext uri="{FF2B5EF4-FFF2-40B4-BE49-F238E27FC236}">
                <a16:creationId xmlns:a16="http://schemas.microsoft.com/office/drawing/2014/main" id="{0C39EBFA-3856-9642-B071-1E5327BF576C}"/>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66204B37-1A8E-1E4D-A135-EC26D21B80FF}" type="slidenum">
              <a:rPr lang="en-US" altLang="es-ES"/>
              <a:pPr>
                <a:defRPr/>
              </a:pPr>
              <a:t>‹Nº›</a:t>
            </a:fld>
            <a:endParaRPr lang="en-US" altLang="es-ES"/>
          </a:p>
        </p:txBody>
      </p:sp>
    </p:spTree>
    <p:extLst>
      <p:ext uri="{BB962C8B-B14F-4D97-AF65-F5344CB8AC3E}">
        <p14:creationId xmlns:p14="http://schemas.microsoft.com/office/powerpoint/2010/main" val="24374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98F82-31A1-4243-AF29-F6D24914F4BF}"/>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695161C5-7573-5647-B290-9FA3A847E830}"/>
              </a:ext>
            </a:extLst>
          </p:cNvPr>
          <p:cNvSpPr>
            <a:spLocks noGrp="1"/>
          </p:cNvSpPr>
          <p:nvPr>
            <p:ph type="body" orient="vert" idx="1"/>
          </p:nvPr>
        </p:nvSpPr>
        <p:spPr/>
        <p:txBody>
          <a:bodyPr vert="eaVert"/>
          <a:lstStyle/>
          <a:p>
            <a:r>
              <a:rPr lang="es-ES"/>
              <a:t>Haga clic para modificar los estilos de texto del patrón
Segundo nivel
Tercer nivel
Cuarto nivel
Quinto nivel</a:t>
            </a:r>
            <a:endParaRPr lang="en-GB"/>
          </a:p>
        </p:txBody>
      </p:sp>
      <p:sp>
        <p:nvSpPr>
          <p:cNvPr id="4" name="Rectangle 6">
            <a:extLst>
              <a:ext uri="{FF2B5EF4-FFF2-40B4-BE49-F238E27FC236}">
                <a16:creationId xmlns:a16="http://schemas.microsoft.com/office/drawing/2014/main" id="{A1C8B45C-1889-C948-B633-074D82D06995}"/>
              </a:ext>
            </a:extLst>
          </p:cNvPr>
          <p:cNvSpPr>
            <a:spLocks noGrp="1" noChangeArrowheads="1"/>
          </p:cNvSpPr>
          <p:nvPr>
            <p:ph type="dt" sz="half" idx="10"/>
          </p:nvPr>
        </p:nvSpPr>
        <p:spPr>
          <a:ln/>
        </p:spPr>
        <p:txBody>
          <a:bodyPr/>
          <a:lstStyle>
            <a:lvl1pPr>
              <a:defRPr/>
            </a:lvl1pPr>
          </a:lstStyle>
          <a:p>
            <a:pPr>
              <a:defRPr/>
            </a:pPr>
            <a:endParaRPr lang="en-US" altLang="es-ES"/>
          </a:p>
        </p:txBody>
      </p:sp>
      <p:sp>
        <p:nvSpPr>
          <p:cNvPr id="5" name="Rectangle 7">
            <a:extLst>
              <a:ext uri="{FF2B5EF4-FFF2-40B4-BE49-F238E27FC236}">
                <a16:creationId xmlns:a16="http://schemas.microsoft.com/office/drawing/2014/main" id="{8B5A73B0-FF0F-DA41-A27C-7460FBF2435B}"/>
              </a:ext>
            </a:extLst>
          </p:cNvPr>
          <p:cNvSpPr>
            <a:spLocks noGrp="1" noChangeArrowheads="1"/>
          </p:cNvSpPr>
          <p:nvPr>
            <p:ph type="ftr" sz="quarter" idx="11"/>
          </p:nvPr>
        </p:nvSpPr>
        <p:spPr>
          <a:ln/>
        </p:spPr>
        <p:txBody>
          <a:bodyPr/>
          <a:lstStyle>
            <a:lvl1pPr>
              <a:defRPr/>
            </a:lvl1pPr>
          </a:lstStyle>
          <a:p>
            <a:pPr>
              <a:defRPr/>
            </a:pPr>
            <a:endParaRPr lang="en-US" altLang="es-ES"/>
          </a:p>
        </p:txBody>
      </p:sp>
      <p:sp>
        <p:nvSpPr>
          <p:cNvPr id="6" name="Rectangle 8">
            <a:extLst>
              <a:ext uri="{FF2B5EF4-FFF2-40B4-BE49-F238E27FC236}">
                <a16:creationId xmlns:a16="http://schemas.microsoft.com/office/drawing/2014/main" id="{F59B8A07-0DF1-3847-8FC5-C6245EC10C73}"/>
              </a:ext>
            </a:extLst>
          </p:cNvPr>
          <p:cNvSpPr>
            <a:spLocks noGrp="1" noChangeArrowheads="1"/>
          </p:cNvSpPr>
          <p:nvPr>
            <p:ph type="sldNum" sz="quarter" idx="12"/>
          </p:nvPr>
        </p:nvSpPr>
        <p:spPr>
          <a:ln/>
        </p:spPr>
        <p:txBody>
          <a:bodyPr/>
          <a:lstStyle>
            <a:lvl1pPr>
              <a:defRPr/>
            </a:lvl1pPr>
          </a:lstStyle>
          <a:p>
            <a:pPr>
              <a:defRPr/>
            </a:pPr>
            <a:fld id="{72C5DC0E-C319-0E43-B3D8-322D243EA6DF}" type="slidenum">
              <a:rPr lang="en-US" altLang="es-ES"/>
              <a:pPr>
                <a:defRPr/>
              </a:pPr>
              <a:t>‹Nº›</a:t>
            </a:fld>
            <a:endParaRPr lang="en-US" altLang="es-ES"/>
          </a:p>
        </p:txBody>
      </p:sp>
    </p:spTree>
    <p:extLst>
      <p:ext uri="{BB962C8B-B14F-4D97-AF65-F5344CB8AC3E}">
        <p14:creationId xmlns:p14="http://schemas.microsoft.com/office/powerpoint/2010/main" val="127256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EE90BF-0EA8-4E49-B4E2-EF3EA1F99C9B}"/>
              </a:ext>
            </a:extLst>
          </p:cNvPr>
          <p:cNvSpPr>
            <a:spLocks noGrp="1"/>
          </p:cNvSpPr>
          <p:nvPr>
            <p:ph type="title" orient="vert"/>
          </p:nvPr>
        </p:nvSpPr>
        <p:spPr>
          <a:xfrm>
            <a:off x="6691313" y="96838"/>
            <a:ext cx="1919287" cy="5999162"/>
          </a:xfrm>
        </p:spPr>
        <p:txBody>
          <a:bodyPr vert="eaVert"/>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6FADF81E-B35A-9945-A889-0E42AC8F6BA3}"/>
              </a:ext>
            </a:extLst>
          </p:cNvPr>
          <p:cNvSpPr>
            <a:spLocks noGrp="1"/>
          </p:cNvSpPr>
          <p:nvPr>
            <p:ph type="body" orient="vert" idx="1"/>
          </p:nvPr>
        </p:nvSpPr>
        <p:spPr>
          <a:xfrm>
            <a:off x="931863" y="96838"/>
            <a:ext cx="5607050" cy="5999162"/>
          </a:xfrm>
        </p:spPr>
        <p:txBody>
          <a:bodyPr vert="eaVert"/>
          <a:lstStyle/>
          <a:p>
            <a:r>
              <a:rPr lang="es-ES"/>
              <a:t>Haga clic para modificar los estilos de texto del patrón
Segundo nivel
Tercer nivel
Cuarto nivel
Quinto nivel</a:t>
            </a:r>
            <a:endParaRPr lang="en-GB"/>
          </a:p>
        </p:txBody>
      </p:sp>
      <p:sp>
        <p:nvSpPr>
          <p:cNvPr id="4" name="Rectangle 6">
            <a:extLst>
              <a:ext uri="{FF2B5EF4-FFF2-40B4-BE49-F238E27FC236}">
                <a16:creationId xmlns:a16="http://schemas.microsoft.com/office/drawing/2014/main" id="{96A6C26E-22FD-6E4E-9C07-37D20B0ADC16}"/>
              </a:ext>
            </a:extLst>
          </p:cNvPr>
          <p:cNvSpPr>
            <a:spLocks noGrp="1" noChangeArrowheads="1"/>
          </p:cNvSpPr>
          <p:nvPr>
            <p:ph type="dt" sz="half" idx="10"/>
          </p:nvPr>
        </p:nvSpPr>
        <p:spPr>
          <a:ln/>
        </p:spPr>
        <p:txBody>
          <a:bodyPr/>
          <a:lstStyle>
            <a:lvl1pPr>
              <a:defRPr/>
            </a:lvl1pPr>
          </a:lstStyle>
          <a:p>
            <a:pPr>
              <a:defRPr/>
            </a:pPr>
            <a:endParaRPr lang="en-US" altLang="es-ES"/>
          </a:p>
        </p:txBody>
      </p:sp>
      <p:sp>
        <p:nvSpPr>
          <p:cNvPr id="5" name="Rectangle 7">
            <a:extLst>
              <a:ext uri="{FF2B5EF4-FFF2-40B4-BE49-F238E27FC236}">
                <a16:creationId xmlns:a16="http://schemas.microsoft.com/office/drawing/2014/main" id="{A314D70F-1BA6-AE4E-BEB5-BFD2B5132E54}"/>
              </a:ext>
            </a:extLst>
          </p:cNvPr>
          <p:cNvSpPr>
            <a:spLocks noGrp="1" noChangeArrowheads="1"/>
          </p:cNvSpPr>
          <p:nvPr>
            <p:ph type="ftr" sz="quarter" idx="11"/>
          </p:nvPr>
        </p:nvSpPr>
        <p:spPr>
          <a:ln/>
        </p:spPr>
        <p:txBody>
          <a:bodyPr/>
          <a:lstStyle>
            <a:lvl1pPr>
              <a:defRPr/>
            </a:lvl1pPr>
          </a:lstStyle>
          <a:p>
            <a:pPr>
              <a:defRPr/>
            </a:pPr>
            <a:endParaRPr lang="en-US" altLang="es-ES"/>
          </a:p>
        </p:txBody>
      </p:sp>
      <p:sp>
        <p:nvSpPr>
          <p:cNvPr id="6" name="Rectangle 8">
            <a:extLst>
              <a:ext uri="{FF2B5EF4-FFF2-40B4-BE49-F238E27FC236}">
                <a16:creationId xmlns:a16="http://schemas.microsoft.com/office/drawing/2014/main" id="{BDB6F1CC-7747-574C-B695-A61081093D92}"/>
              </a:ext>
            </a:extLst>
          </p:cNvPr>
          <p:cNvSpPr>
            <a:spLocks noGrp="1" noChangeArrowheads="1"/>
          </p:cNvSpPr>
          <p:nvPr>
            <p:ph type="sldNum" sz="quarter" idx="12"/>
          </p:nvPr>
        </p:nvSpPr>
        <p:spPr>
          <a:ln/>
        </p:spPr>
        <p:txBody>
          <a:bodyPr/>
          <a:lstStyle>
            <a:lvl1pPr>
              <a:defRPr/>
            </a:lvl1pPr>
          </a:lstStyle>
          <a:p>
            <a:pPr>
              <a:defRPr/>
            </a:pPr>
            <a:fld id="{B0A7699C-794C-9A48-A063-8A5554B0BD48}" type="slidenum">
              <a:rPr lang="en-US" altLang="es-ES"/>
              <a:pPr>
                <a:defRPr/>
              </a:pPr>
              <a:t>‹Nº›</a:t>
            </a:fld>
            <a:endParaRPr lang="en-US" altLang="es-ES"/>
          </a:p>
        </p:txBody>
      </p:sp>
    </p:spTree>
    <p:extLst>
      <p:ext uri="{BB962C8B-B14F-4D97-AF65-F5344CB8AC3E}">
        <p14:creationId xmlns:p14="http://schemas.microsoft.com/office/powerpoint/2010/main" val="412194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C4B6D-714B-DC4A-A508-4013AE10F58E}"/>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3BBA41EF-BC5D-4548-9FC8-562A173432F4}"/>
              </a:ext>
            </a:extLst>
          </p:cNvPr>
          <p:cNvSpPr>
            <a:spLocks noGrp="1"/>
          </p:cNvSpPr>
          <p:nvPr>
            <p:ph idx="1"/>
          </p:nvPr>
        </p:nvSpPr>
        <p:spPr/>
        <p:txBody>
          <a:bodyPr/>
          <a:lstStyle/>
          <a:p>
            <a:r>
              <a:rPr lang="es-ES"/>
              <a:t>Haga clic para modificar los estilos de texto del patrón
Segundo nivel
Tercer nivel
Cuarto nivel
Quinto nivel</a:t>
            </a:r>
            <a:endParaRPr lang="en-GB"/>
          </a:p>
        </p:txBody>
      </p:sp>
      <p:sp>
        <p:nvSpPr>
          <p:cNvPr id="4" name="Rectangle 6">
            <a:extLst>
              <a:ext uri="{FF2B5EF4-FFF2-40B4-BE49-F238E27FC236}">
                <a16:creationId xmlns:a16="http://schemas.microsoft.com/office/drawing/2014/main" id="{D69D138F-F520-724C-8363-01F3A72CB202}"/>
              </a:ext>
            </a:extLst>
          </p:cNvPr>
          <p:cNvSpPr>
            <a:spLocks noGrp="1" noChangeArrowheads="1"/>
          </p:cNvSpPr>
          <p:nvPr>
            <p:ph type="dt" sz="half" idx="10"/>
          </p:nvPr>
        </p:nvSpPr>
        <p:spPr>
          <a:ln/>
        </p:spPr>
        <p:txBody>
          <a:bodyPr/>
          <a:lstStyle>
            <a:lvl1pPr>
              <a:defRPr/>
            </a:lvl1pPr>
          </a:lstStyle>
          <a:p>
            <a:pPr>
              <a:defRPr/>
            </a:pPr>
            <a:endParaRPr lang="en-US" altLang="es-ES"/>
          </a:p>
        </p:txBody>
      </p:sp>
      <p:sp>
        <p:nvSpPr>
          <p:cNvPr id="5" name="Rectangle 7">
            <a:extLst>
              <a:ext uri="{FF2B5EF4-FFF2-40B4-BE49-F238E27FC236}">
                <a16:creationId xmlns:a16="http://schemas.microsoft.com/office/drawing/2014/main" id="{FBD0DBAE-5F80-7843-9CE6-592A4068439E}"/>
              </a:ext>
            </a:extLst>
          </p:cNvPr>
          <p:cNvSpPr>
            <a:spLocks noGrp="1" noChangeArrowheads="1"/>
          </p:cNvSpPr>
          <p:nvPr>
            <p:ph type="ftr" sz="quarter" idx="11"/>
          </p:nvPr>
        </p:nvSpPr>
        <p:spPr>
          <a:ln/>
        </p:spPr>
        <p:txBody>
          <a:bodyPr/>
          <a:lstStyle>
            <a:lvl1pPr>
              <a:defRPr/>
            </a:lvl1pPr>
          </a:lstStyle>
          <a:p>
            <a:pPr>
              <a:defRPr/>
            </a:pPr>
            <a:endParaRPr lang="en-US" altLang="es-ES"/>
          </a:p>
        </p:txBody>
      </p:sp>
      <p:sp>
        <p:nvSpPr>
          <p:cNvPr id="6" name="Rectangle 8">
            <a:extLst>
              <a:ext uri="{FF2B5EF4-FFF2-40B4-BE49-F238E27FC236}">
                <a16:creationId xmlns:a16="http://schemas.microsoft.com/office/drawing/2014/main" id="{038ACF13-3AE7-8F44-9A7C-B0147AE18692}"/>
              </a:ext>
            </a:extLst>
          </p:cNvPr>
          <p:cNvSpPr>
            <a:spLocks noGrp="1" noChangeArrowheads="1"/>
          </p:cNvSpPr>
          <p:nvPr>
            <p:ph type="sldNum" sz="quarter" idx="12"/>
          </p:nvPr>
        </p:nvSpPr>
        <p:spPr>
          <a:ln/>
        </p:spPr>
        <p:txBody>
          <a:bodyPr/>
          <a:lstStyle>
            <a:lvl1pPr>
              <a:defRPr/>
            </a:lvl1pPr>
          </a:lstStyle>
          <a:p>
            <a:pPr>
              <a:defRPr/>
            </a:pPr>
            <a:fld id="{5DB8F74E-F216-1B42-8076-97F27915857A}" type="slidenum">
              <a:rPr lang="en-US" altLang="es-ES"/>
              <a:pPr>
                <a:defRPr/>
              </a:pPr>
              <a:t>‹Nº›</a:t>
            </a:fld>
            <a:endParaRPr lang="en-US" altLang="es-ES"/>
          </a:p>
        </p:txBody>
      </p:sp>
    </p:spTree>
    <p:extLst>
      <p:ext uri="{BB962C8B-B14F-4D97-AF65-F5344CB8AC3E}">
        <p14:creationId xmlns:p14="http://schemas.microsoft.com/office/powerpoint/2010/main" val="265429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F1764-213D-5049-8D50-9155B542F72F}"/>
              </a:ext>
            </a:extLst>
          </p:cNvPr>
          <p:cNvSpPr>
            <a:spLocks noGrp="1"/>
          </p:cNvSpPr>
          <p:nvPr>
            <p:ph type="title"/>
          </p:nvPr>
        </p:nvSpPr>
        <p:spPr>
          <a:xfrm>
            <a:off x="623888" y="1709738"/>
            <a:ext cx="7886700" cy="2852737"/>
          </a:xfrm>
        </p:spPr>
        <p:txBody>
          <a:bodyPr/>
          <a:lstStyle>
            <a:lvl1pPr>
              <a:defRPr sz="6000"/>
            </a:lvl1p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00531538-577A-9241-AB98-F85A318CDC8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para modificar los estilos de texto del patrón
Segundo nivel
Tercer nivel
Cuarto nivel
Quinto nivel</a:t>
            </a:r>
            <a:endParaRPr lang="en-GB"/>
          </a:p>
        </p:txBody>
      </p:sp>
      <p:sp>
        <p:nvSpPr>
          <p:cNvPr id="4" name="Rectangle 6">
            <a:extLst>
              <a:ext uri="{FF2B5EF4-FFF2-40B4-BE49-F238E27FC236}">
                <a16:creationId xmlns:a16="http://schemas.microsoft.com/office/drawing/2014/main" id="{8E853326-4873-B449-8A09-708595F15BC4}"/>
              </a:ext>
            </a:extLst>
          </p:cNvPr>
          <p:cNvSpPr>
            <a:spLocks noGrp="1" noChangeArrowheads="1"/>
          </p:cNvSpPr>
          <p:nvPr>
            <p:ph type="dt" sz="half" idx="10"/>
          </p:nvPr>
        </p:nvSpPr>
        <p:spPr>
          <a:ln/>
        </p:spPr>
        <p:txBody>
          <a:bodyPr/>
          <a:lstStyle>
            <a:lvl1pPr>
              <a:defRPr/>
            </a:lvl1pPr>
          </a:lstStyle>
          <a:p>
            <a:pPr>
              <a:defRPr/>
            </a:pPr>
            <a:endParaRPr lang="en-US" altLang="es-ES"/>
          </a:p>
        </p:txBody>
      </p:sp>
      <p:sp>
        <p:nvSpPr>
          <p:cNvPr id="5" name="Rectangle 7">
            <a:extLst>
              <a:ext uri="{FF2B5EF4-FFF2-40B4-BE49-F238E27FC236}">
                <a16:creationId xmlns:a16="http://schemas.microsoft.com/office/drawing/2014/main" id="{5FD1EC30-ADE1-CC49-9C00-3E50EC56851C}"/>
              </a:ext>
            </a:extLst>
          </p:cNvPr>
          <p:cNvSpPr>
            <a:spLocks noGrp="1" noChangeArrowheads="1"/>
          </p:cNvSpPr>
          <p:nvPr>
            <p:ph type="ftr" sz="quarter" idx="11"/>
          </p:nvPr>
        </p:nvSpPr>
        <p:spPr>
          <a:ln/>
        </p:spPr>
        <p:txBody>
          <a:bodyPr/>
          <a:lstStyle>
            <a:lvl1pPr>
              <a:defRPr/>
            </a:lvl1pPr>
          </a:lstStyle>
          <a:p>
            <a:pPr>
              <a:defRPr/>
            </a:pPr>
            <a:endParaRPr lang="en-US" altLang="es-ES"/>
          </a:p>
        </p:txBody>
      </p:sp>
      <p:sp>
        <p:nvSpPr>
          <p:cNvPr id="6" name="Rectangle 8">
            <a:extLst>
              <a:ext uri="{FF2B5EF4-FFF2-40B4-BE49-F238E27FC236}">
                <a16:creationId xmlns:a16="http://schemas.microsoft.com/office/drawing/2014/main" id="{CA8E6FDE-0E58-644D-BCFE-A480031B5E52}"/>
              </a:ext>
            </a:extLst>
          </p:cNvPr>
          <p:cNvSpPr>
            <a:spLocks noGrp="1" noChangeArrowheads="1"/>
          </p:cNvSpPr>
          <p:nvPr>
            <p:ph type="sldNum" sz="quarter" idx="12"/>
          </p:nvPr>
        </p:nvSpPr>
        <p:spPr>
          <a:ln/>
        </p:spPr>
        <p:txBody>
          <a:bodyPr/>
          <a:lstStyle>
            <a:lvl1pPr>
              <a:defRPr/>
            </a:lvl1pPr>
          </a:lstStyle>
          <a:p>
            <a:pPr>
              <a:defRPr/>
            </a:pPr>
            <a:fld id="{257AC833-D7E2-644E-8113-46C37592F9A6}" type="slidenum">
              <a:rPr lang="en-US" altLang="es-ES"/>
              <a:pPr>
                <a:defRPr/>
              </a:pPr>
              <a:t>‹Nº›</a:t>
            </a:fld>
            <a:endParaRPr lang="en-US" altLang="es-ES"/>
          </a:p>
        </p:txBody>
      </p:sp>
    </p:spTree>
    <p:extLst>
      <p:ext uri="{BB962C8B-B14F-4D97-AF65-F5344CB8AC3E}">
        <p14:creationId xmlns:p14="http://schemas.microsoft.com/office/powerpoint/2010/main" val="219902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2D34C-FFC3-9642-A792-E4AB4E239769}"/>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EC6B5B45-E065-C448-A77F-DD23F7FD5D52}"/>
              </a:ext>
            </a:extLst>
          </p:cNvPr>
          <p:cNvSpPr>
            <a:spLocks noGrp="1"/>
          </p:cNvSpPr>
          <p:nvPr>
            <p:ph sz="half" idx="1"/>
          </p:nvPr>
        </p:nvSpPr>
        <p:spPr>
          <a:xfrm>
            <a:off x="949325" y="1981200"/>
            <a:ext cx="3754438" cy="4114800"/>
          </a:xfrm>
        </p:spPr>
        <p:txBody>
          <a:bodyPr/>
          <a:lstStyle/>
          <a:p>
            <a:r>
              <a:rPr lang="es-ES"/>
              <a:t>Haga clic para modificar los estilos de texto del patrón
Segundo nivel
Tercer nivel
Cuarto nivel
Quinto nivel</a:t>
            </a:r>
            <a:endParaRPr lang="en-GB"/>
          </a:p>
        </p:txBody>
      </p:sp>
      <p:sp>
        <p:nvSpPr>
          <p:cNvPr id="4" name="Marcador de contenido 3">
            <a:extLst>
              <a:ext uri="{FF2B5EF4-FFF2-40B4-BE49-F238E27FC236}">
                <a16:creationId xmlns:a16="http://schemas.microsoft.com/office/drawing/2014/main" id="{845C3D55-A908-724D-A592-E92AA7E89F1A}"/>
              </a:ext>
            </a:extLst>
          </p:cNvPr>
          <p:cNvSpPr>
            <a:spLocks noGrp="1"/>
          </p:cNvSpPr>
          <p:nvPr>
            <p:ph sz="half" idx="2"/>
          </p:nvPr>
        </p:nvSpPr>
        <p:spPr>
          <a:xfrm>
            <a:off x="4856163" y="1981200"/>
            <a:ext cx="3754437" cy="4114800"/>
          </a:xfrm>
        </p:spPr>
        <p:txBody>
          <a:bodyPr/>
          <a:lstStyle/>
          <a:p>
            <a:r>
              <a:rPr lang="es-ES"/>
              <a:t>Haga clic para modificar los estilos de texto del patrón
Segundo nivel
Tercer nivel
Cuarto nivel
Quinto nivel</a:t>
            </a:r>
            <a:endParaRPr lang="en-GB"/>
          </a:p>
        </p:txBody>
      </p:sp>
      <p:sp>
        <p:nvSpPr>
          <p:cNvPr id="5" name="Rectangle 6">
            <a:extLst>
              <a:ext uri="{FF2B5EF4-FFF2-40B4-BE49-F238E27FC236}">
                <a16:creationId xmlns:a16="http://schemas.microsoft.com/office/drawing/2014/main" id="{EEB220F2-7672-BF41-9738-13EEAD0D08B8}"/>
              </a:ext>
            </a:extLst>
          </p:cNvPr>
          <p:cNvSpPr>
            <a:spLocks noGrp="1" noChangeArrowheads="1"/>
          </p:cNvSpPr>
          <p:nvPr>
            <p:ph type="dt" sz="half" idx="10"/>
          </p:nvPr>
        </p:nvSpPr>
        <p:spPr>
          <a:ln/>
        </p:spPr>
        <p:txBody>
          <a:bodyPr/>
          <a:lstStyle>
            <a:lvl1pPr>
              <a:defRPr/>
            </a:lvl1pPr>
          </a:lstStyle>
          <a:p>
            <a:pPr>
              <a:defRPr/>
            </a:pPr>
            <a:endParaRPr lang="en-US" altLang="es-ES"/>
          </a:p>
        </p:txBody>
      </p:sp>
      <p:sp>
        <p:nvSpPr>
          <p:cNvPr id="6" name="Rectangle 7">
            <a:extLst>
              <a:ext uri="{FF2B5EF4-FFF2-40B4-BE49-F238E27FC236}">
                <a16:creationId xmlns:a16="http://schemas.microsoft.com/office/drawing/2014/main" id="{75820D64-0E49-604E-9C60-DDDE00912809}"/>
              </a:ext>
            </a:extLst>
          </p:cNvPr>
          <p:cNvSpPr>
            <a:spLocks noGrp="1" noChangeArrowheads="1"/>
          </p:cNvSpPr>
          <p:nvPr>
            <p:ph type="ftr" sz="quarter" idx="11"/>
          </p:nvPr>
        </p:nvSpPr>
        <p:spPr>
          <a:ln/>
        </p:spPr>
        <p:txBody>
          <a:bodyPr/>
          <a:lstStyle>
            <a:lvl1pPr>
              <a:defRPr/>
            </a:lvl1pPr>
          </a:lstStyle>
          <a:p>
            <a:pPr>
              <a:defRPr/>
            </a:pPr>
            <a:endParaRPr lang="en-US" altLang="es-ES"/>
          </a:p>
        </p:txBody>
      </p:sp>
      <p:sp>
        <p:nvSpPr>
          <p:cNvPr id="7" name="Rectangle 8">
            <a:extLst>
              <a:ext uri="{FF2B5EF4-FFF2-40B4-BE49-F238E27FC236}">
                <a16:creationId xmlns:a16="http://schemas.microsoft.com/office/drawing/2014/main" id="{1D1DF100-1037-954D-8708-8CCADAC3BF4A}"/>
              </a:ext>
            </a:extLst>
          </p:cNvPr>
          <p:cNvSpPr>
            <a:spLocks noGrp="1" noChangeArrowheads="1"/>
          </p:cNvSpPr>
          <p:nvPr>
            <p:ph type="sldNum" sz="quarter" idx="12"/>
          </p:nvPr>
        </p:nvSpPr>
        <p:spPr>
          <a:ln/>
        </p:spPr>
        <p:txBody>
          <a:bodyPr/>
          <a:lstStyle>
            <a:lvl1pPr>
              <a:defRPr/>
            </a:lvl1pPr>
          </a:lstStyle>
          <a:p>
            <a:pPr>
              <a:defRPr/>
            </a:pPr>
            <a:fld id="{3AC75614-DAE4-3C44-BDE3-2A3B89534696}" type="slidenum">
              <a:rPr lang="en-US" altLang="es-ES"/>
              <a:pPr>
                <a:defRPr/>
              </a:pPr>
              <a:t>‹Nº›</a:t>
            </a:fld>
            <a:endParaRPr lang="en-US" altLang="es-ES"/>
          </a:p>
        </p:txBody>
      </p:sp>
    </p:spTree>
    <p:extLst>
      <p:ext uri="{BB962C8B-B14F-4D97-AF65-F5344CB8AC3E}">
        <p14:creationId xmlns:p14="http://schemas.microsoft.com/office/powerpoint/2010/main" val="359703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4C90F-E021-4E47-A38D-9B4B1116664E}"/>
              </a:ext>
            </a:extLst>
          </p:cNvPr>
          <p:cNvSpPr>
            <a:spLocks noGrp="1"/>
          </p:cNvSpPr>
          <p:nvPr>
            <p:ph type="title"/>
          </p:nvPr>
        </p:nvSpPr>
        <p:spPr>
          <a:xfrm>
            <a:off x="630238" y="365125"/>
            <a:ext cx="7886700" cy="1325563"/>
          </a:xfrm>
        </p:spPr>
        <p:txBody>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A895CF9E-A25C-0942-9318-F63BFCBBDD7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Haga clic para modificar los estilos de texto del patrón
Segundo nivel
Tercer nivel
Cuarto nivel
Quinto nivel</a:t>
            </a:r>
            <a:endParaRPr lang="en-GB"/>
          </a:p>
        </p:txBody>
      </p:sp>
      <p:sp>
        <p:nvSpPr>
          <p:cNvPr id="4" name="Marcador de contenido 3">
            <a:extLst>
              <a:ext uri="{FF2B5EF4-FFF2-40B4-BE49-F238E27FC236}">
                <a16:creationId xmlns:a16="http://schemas.microsoft.com/office/drawing/2014/main" id="{BC6B9D2F-9F24-9543-B09C-22C024DFA6BB}"/>
              </a:ext>
            </a:extLst>
          </p:cNvPr>
          <p:cNvSpPr>
            <a:spLocks noGrp="1"/>
          </p:cNvSpPr>
          <p:nvPr>
            <p:ph sz="half" idx="2"/>
          </p:nvPr>
        </p:nvSpPr>
        <p:spPr>
          <a:xfrm>
            <a:off x="630238" y="2505075"/>
            <a:ext cx="3868737" cy="3684588"/>
          </a:xfrm>
        </p:spPr>
        <p:txBody>
          <a:bodyPr/>
          <a:lstStyle/>
          <a:p>
            <a:r>
              <a:rPr lang="es-ES"/>
              <a:t>Haga clic para modificar los estilos de texto del patrón
Segundo nivel
Tercer nivel
Cuarto nivel
Quinto nivel</a:t>
            </a:r>
            <a:endParaRPr lang="en-GB"/>
          </a:p>
        </p:txBody>
      </p:sp>
      <p:sp>
        <p:nvSpPr>
          <p:cNvPr id="5" name="Marcador de texto 4">
            <a:extLst>
              <a:ext uri="{FF2B5EF4-FFF2-40B4-BE49-F238E27FC236}">
                <a16:creationId xmlns:a16="http://schemas.microsoft.com/office/drawing/2014/main" id="{CC06CDB0-C61F-2F43-A24D-E73DE56F30C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Haga clic para modificar los estilos de texto del patrón
Segundo nivel
Tercer nivel
Cuarto nivel
Quinto nivel</a:t>
            </a:r>
            <a:endParaRPr lang="en-GB"/>
          </a:p>
        </p:txBody>
      </p:sp>
      <p:sp>
        <p:nvSpPr>
          <p:cNvPr id="6" name="Marcador de contenido 5">
            <a:extLst>
              <a:ext uri="{FF2B5EF4-FFF2-40B4-BE49-F238E27FC236}">
                <a16:creationId xmlns:a16="http://schemas.microsoft.com/office/drawing/2014/main" id="{D680F8C1-CA7F-2B40-A5A4-CFB06B176FAF}"/>
              </a:ext>
            </a:extLst>
          </p:cNvPr>
          <p:cNvSpPr>
            <a:spLocks noGrp="1"/>
          </p:cNvSpPr>
          <p:nvPr>
            <p:ph sz="quarter" idx="4"/>
          </p:nvPr>
        </p:nvSpPr>
        <p:spPr>
          <a:xfrm>
            <a:off x="4629150" y="2505075"/>
            <a:ext cx="3887788" cy="3684588"/>
          </a:xfrm>
        </p:spPr>
        <p:txBody>
          <a:bodyPr/>
          <a:lstStyle/>
          <a:p>
            <a:r>
              <a:rPr lang="es-ES"/>
              <a:t>Haga clic para modificar los estilos de texto del patrón
Segundo nivel
Tercer nivel
Cuarto nivel
Quinto nivel</a:t>
            </a:r>
            <a:endParaRPr lang="en-GB"/>
          </a:p>
        </p:txBody>
      </p:sp>
      <p:sp>
        <p:nvSpPr>
          <p:cNvPr id="7" name="Rectangle 6">
            <a:extLst>
              <a:ext uri="{FF2B5EF4-FFF2-40B4-BE49-F238E27FC236}">
                <a16:creationId xmlns:a16="http://schemas.microsoft.com/office/drawing/2014/main" id="{9E901620-AAD9-1F41-93D2-F5404FD41A83}"/>
              </a:ext>
            </a:extLst>
          </p:cNvPr>
          <p:cNvSpPr>
            <a:spLocks noGrp="1" noChangeArrowheads="1"/>
          </p:cNvSpPr>
          <p:nvPr>
            <p:ph type="dt" sz="half" idx="10"/>
          </p:nvPr>
        </p:nvSpPr>
        <p:spPr>
          <a:ln/>
        </p:spPr>
        <p:txBody>
          <a:bodyPr/>
          <a:lstStyle>
            <a:lvl1pPr>
              <a:defRPr/>
            </a:lvl1pPr>
          </a:lstStyle>
          <a:p>
            <a:pPr>
              <a:defRPr/>
            </a:pPr>
            <a:endParaRPr lang="en-US" altLang="es-ES"/>
          </a:p>
        </p:txBody>
      </p:sp>
      <p:sp>
        <p:nvSpPr>
          <p:cNvPr id="8" name="Rectangle 7">
            <a:extLst>
              <a:ext uri="{FF2B5EF4-FFF2-40B4-BE49-F238E27FC236}">
                <a16:creationId xmlns:a16="http://schemas.microsoft.com/office/drawing/2014/main" id="{C7501290-2043-5D43-93D5-3332CC44FCE1}"/>
              </a:ext>
            </a:extLst>
          </p:cNvPr>
          <p:cNvSpPr>
            <a:spLocks noGrp="1" noChangeArrowheads="1"/>
          </p:cNvSpPr>
          <p:nvPr>
            <p:ph type="ftr" sz="quarter" idx="11"/>
          </p:nvPr>
        </p:nvSpPr>
        <p:spPr>
          <a:ln/>
        </p:spPr>
        <p:txBody>
          <a:bodyPr/>
          <a:lstStyle>
            <a:lvl1pPr>
              <a:defRPr/>
            </a:lvl1pPr>
          </a:lstStyle>
          <a:p>
            <a:pPr>
              <a:defRPr/>
            </a:pPr>
            <a:endParaRPr lang="en-US" altLang="es-ES"/>
          </a:p>
        </p:txBody>
      </p:sp>
      <p:sp>
        <p:nvSpPr>
          <p:cNvPr id="9" name="Rectangle 8">
            <a:extLst>
              <a:ext uri="{FF2B5EF4-FFF2-40B4-BE49-F238E27FC236}">
                <a16:creationId xmlns:a16="http://schemas.microsoft.com/office/drawing/2014/main" id="{05D87168-952A-AE44-89A1-BDFFB8B762FD}"/>
              </a:ext>
            </a:extLst>
          </p:cNvPr>
          <p:cNvSpPr>
            <a:spLocks noGrp="1" noChangeArrowheads="1"/>
          </p:cNvSpPr>
          <p:nvPr>
            <p:ph type="sldNum" sz="quarter" idx="12"/>
          </p:nvPr>
        </p:nvSpPr>
        <p:spPr>
          <a:ln/>
        </p:spPr>
        <p:txBody>
          <a:bodyPr/>
          <a:lstStyle>
            <a:lvl1pPr>
              <a:defRPr/>
            </a:lvl1pPr>
          </a:lstStyle>
          <a:p>
            <a:pPr>
              <a:defRPr/>
            </a:pPr>
            <a:fld id="{7035C33D-838A-5B4D-BD48-8A1558EF0282}" type="slidenum">
              <a:rPr lang="en-US" altLang="es-ES"/>
              <a:pPr>
                <a:defRPr/>
              </a:pPr>
              <a:t>‹Nº›</a:t>
            </a:fld>
            <a:endParaRPr lang="en-US" altLang="es-ES"/>
          </a:p>
        </p:txBody>
      </p:sp>
    </p:spTree>
    <p:extLst>
      <p:ext uri="{BB962C8B-B14F-4D97-AF65-F5344CB8AC3E}">
        <p14:creationId xmlns:p14="http://schemas.microsoft.com/office/powerpoint/2010/main" val="182665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948E0-1F93-8E4C-9C56-9D1F74845E66}"/>
              </a:ext>
            </a:extLst>
          </p:cNvPr>
          <p:cNvSpPr>
            <a:spLocks noGrp="1"/>
          </p:cNvSpPr>
          <p:nvPr>
            <p:ph type="title"/>
          </p:nvPr>
        </p:nvSpPr>
        <p:spPr/>
        <p:txBody>
          <a:bodyPr/>
          <a:lstStyle/>
          <a:p>
            <a:r>
              <a:rPr lang="es-ES"/>
              <a:t>Haga clic para modificar el estilo de título del patrón</a:t>
            </a:r>
            <a:endParaRPr lang="en-GB"/>
          </a:p>
        </p:txBody>
      </p:sp>
      <p:sp>
        <p:nvSpPr>
          <p:cNvPr id="3" name="Rectangle 6">
            <a:extLst>
              <a:ext uri="{FF2B5EF4-FFF2-40B4-BE49-F238E27FC236}">
                <a16:creationId xmlns:a16="http://schemas.microsoft.com/office/drawing/2014/main" id="{1D76256A-9C73-5445-879A-6F13269BF48D}"/>
              </a:ext>
            </a:extLst>
          </p:cNvPr>
          <p:cNvSpPr>
            <a:spLocks noGrp="1" noChangeArrowheads="1"/>
          </p:cNvSpPr>
          <p:nvPr>
            <p:ph type="dt" sz="half" idx="10"/>
          </p:nvPr>
        </p:nvSpPr>
        <p:spPr>
          <a:ln/>
        </p:spPr>
        <p:txBody>
          <a:bodyPr/>
          <a:lstStyle>
            <a:lvl1pPr>
              <a:defRPr/>
            </a:lvl1pPr>
          </a:lstStyle>
          <a:p>
            <a:pPr>
              <a:defRPr/>
            </a:pPr>
            <a:endParaRPr lang="en-US" altLang="es-ES"/>
          </a:p>
        </p:txBody>
      </p:sp>
      <p:sp>
        <p:nvSpPr>
          <p:cNvPr id="4" name="Rectangle 7">
            <a:extLst>
              <a:ext uri="{FF2B5EF4-FFF2-40B4-BE49-F238E27FC236}">
                <a16:creationId xmlns:a16="http://schemas.microsoft.com/office/drawing/2014/main" id="{DD8D8FA4-52E8-D64C-8D0E-E80FAF93865A}"/>
              </a:ext>
            </a:extLst>
          </p:cNvPr>
          <p:cNvSpPr>
            <a:spLocks noGrp="1" noChangeArrowheads="1"/>
          </p:cNvSpPr>
          <p:nvPr>
            <p:ph type="ftr" sz="quarter" idx="11"/>
          </p:nvPr>
        </p:nvSpPr>
        <p:spPr>
          <a:ln/>
        </p:spPr>
        <p:txBody>
          <a:bodyPr/>
          <a:lstStyle>
            <a:lvl1pPr>
              <a:defRPr/>
            </a:lvl1pPr>
          </a:lstStyle>
          <a:p>
            <a:pPr>
              <a:defRPr/>
            </a:pPr>
            <a:endParaRPr lang="en-US" altLang="es-ES"/>
          </a:p>
        </p:txBody>
      </p:sp>
      <p:sp>
        <p:nvSpPr>
          <p:cNvPr id="5" name="Rectangle 8">
            <a:extLst>
              <a:ext uri="{FF2B5EF4-FFF2-40B4-BE49-F238E27FC236}">
                <a16:creationId xmlns:a16="http://schemas.microsoft.com/office/drawing/2014/main" id="{AF7160F5-FEDF-F648-8FE1-50137DC8483A}"/>
              </a:ext>
            </a:extLst>
          </p:cNvPr>
          <p:cNvSpPr>
            <a:spLocks noGrp="1" noChangeArrowheads="1"/>
          </p:cNvSpPr>
          <p:nvPr>
            <p:ph type="sldNum" sz="quarter" idx="12"/>
          </p:nvPr>
        </p:nvSpPr>
        <p:spPr>
          <a:ln/>
        </p:spPr>
        <p:txBody>
          <a:bodyPr/>
          <a:lstStyle>
            <a:lvl1pPr>
              <a:defRPr/>
            </a:lvl1pPr>
          </a:lstStyle>
          <a:p>
            <a:pPr>
              <a:defRPr/>
            </a:pPr>
            <a:fld id="{23D9FAF3-4633-584D-9BE7-5455807B05F7}" type="slidenum">
              <a:rPr lang="en-US" altLang="es-ES"/>
              <a:pPr>
                <a:defRPr/>
              </a:pPr>
              <a:t>‹Nº›</a:t>
            </a:fld>
            <a:endParaRPr lang="en-US" altLang="es-ES"/>
          </a:p>
        </p:txBody>
      </p:sp>
    </p:spTree>
    <p:extLst>
      <p:ext uri="{BB962C8B-B14F-4D97-AF65-F5344CB8AC3E}">
        <p14:creationId xmlns:p14="http://schemas.microsoft.com/office/powerpoint/2010/main" val="11607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BDDC618-188A-4043-8F41-CE4E4E81E3D9}"/>
              </a:ext>
            </a:extLst>
          </p:cNvPr>
          <p:cNvSpPr>
            <a:spLocks noGrp="1" noChangeArrowheads="1"/>
          </p:cNvSpPr>
          <p:nvPr>
            <p:ph type="dt" sz="half" idx="10"/>
          </p:nvPr>
        </p:nvSpPr>
        <p:spPr>
          <a:ln/>
        </p:spPr>
        <p:txBody>
          <a:bodyPr/>
          <a:lstStyle>
            <a:lvl1pPr>
              <a:defRPr/>
            </a:lvl1pPr>
          </a:lstStyle>
          <a:p>
            <a:pPr>
              <a:defRPr/>
            </a:pPr>
            <a:endParaRPr lang="en-US" altLang="es-ES"/>
          </a:p>
        </p:txBody>
      </p:sp>
      <p:sp>
        <p:nvSpPr>
          <p:cNvPr id="3" name="Rectangle 7">
            <a:extLst>
              <a:ext uri="{FF2B5EF4-FFF2-40B4-BE49-F238E27FC236}">
                <a16:creationId xmlns:a16="http://schemas.microsoft.com/office/drawing/2014/main" id="{98B262A5-B4C8-974A-8401-622489EA52B4}"/>
              </a:ext>
            </a:extLst>
          </p:cNvPr>
          <p:cNvSpPr>
            <a:spLocks noGrp="1" noChangeArrowheads="1"/>
          </p:cNvSpPr>
          <p:nvPr>
            <p:ph type="ftr" sz="quarter" idx="11"/>
          </p:nvPr>
        </p:nvSpPr>
        <p:spPr>
          <a:ln/>
        </p:spPr>
        <p:txBody>
          <a:bodyPr/>
          <a:lstStyle>
            <a:lvl1pPr>
              <a:defRPr/>
            </a:lvl1pPr>
          </a:lstStyle>
          <a:p>
            <a:pPr>
              <a:defRPr/>
            </a:pPr>
            <a:endParaRPr lang="en-US" altLang="es-ES"/>
          </a:p>
        </p:txBody>
      </p:sp>
      <p:sp>
        <p:nvSpPr>
          <p:cNvPr id="4" name="Rectangle 8">
            <a:extLst>
              <a:ext uri="{FF2B5EF4-FFF2-40B4-BE49-F238E27FC236}">
                <a16:creationId xmlns:a16="http://schemas.microsoft.com/office/drawing/2014/main" id="{80E55A50-33EE-FD46-B643-04E7A3FBCCF8}"/>
              </a:ext>
            </a:extLst>
          </p:cNvPr>
          <p:cNvSpPr>
            <a:spLocks noGrp="1" noChangeArrowheads="1"/>
          </p:cNvSpPr>
          <p:nvPr>
            <p:ph type="sldNum" sz="quarter" idx="12"/>
          </p:nvPr>
        </p:nvSpPr>
        <p:spPr>
          <a:ln/>
        </p:spPr>
        <p:txBody>
          <a:bodyPr/>
          <a:lstStyle>
            <a:lvl1pPr>
              <a:defRPr/>
            </a:lvl1pPr>
          </a:lstStyle>
          <a:p>
            <a:pPr>
              <a:defRPr/>
            </a:pPr>
            <a:fld id="{B94946E9-ABE1-4E40-A90B-A630D0E38F2D}" type="slidenum">
              <a:rPr lang="en-US" altLang="es-ES"/>
              <a:pPr>
                <a:defRPr/>
              </a:pPr>
              <a:t>‹Nº›</a:t>
            </a:fld>
            <a:endParaRPr lang="en-US" altLang="es-ES"/>
          </a:p>
        </p:txBody>
      </p:sp>
    </p:spTree>
    <p:extLst>
      <p:ext uri="{BB962C8B-B14F-4D97-AF65-F5344CB8AC3E}">
        <p14:creationId xmlns:p14="http://schemas.microsoft.com/office/powerpoint/2010/main" val="223835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C2FFD-4B0A-3A4E-A98A-19293B6DB05B}"/>
              </a:ext>
            </a:extLst>
          </p:cNvPr>
          <p:cNvSpPr>
            <a:spLocks noGrp="1"/>
          </p:cNvSpPr>
          <p:nvPr>
            <p:ph type="title"/>
          </p:nvPr>
        </p:nvSpPr>
        <p:spPr>
          <a:xfrm>
            <a:off x="630238" y="457200"/>
            <a:ext cx="2949575" cy="1600200"/>
          </a:xfrm>
        </p:spPr>
        <p:txBody>
          <a:bodyPr/>
          <a:lstStyle>
            <a:lvl1pPr>
              <a:defRPr sz="3200"/>
            </a:lvl1p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75EB8B03-F0B6-E341-83C1-86145F5BC74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Haga clic para modificar los estilos de texto del patrón
Segundo nivel
Tercer nivel
Cuarto nivel
Quinto nivel</a:t>
            </a:r>
            <a:endParaRPr lang="en-GB"/>
          </a:p>
        </p:txBody>
      </p:sp>
      <p:sp>
        <p:nvSpPr>
          <p:cNvPr id="4" name="Marcador de texto 3">
            <a:extLst>
              <a:ext uri="{FF2B5EF4-FFF2-40B4-BE49-F238E27FC236}">
                <a16:creationId xmlns:a16="http://schemas.microsoft.com/office/drawing/2014/main" id="{3D4BBBC5-134E-764E-8AE4-E9AB7D01A13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Haga clic para modificar los estilos de texto del patrón
Segundo nivel
Tercer nivel
Cuarto nivel
Quinto nivel</a:t>
            </a:r>
            <a:endParaRPr lang="en-GB"/>
          </a:p>
        </p:txBody>
      </p:sp>
      <p:sp>
        <p:nvSpPr>
          <p:cNvPr id="5" name="Rectangle 6">
            <a:extLst>
              <a:ext uri="{FF2B5EF4-FFF2-40B4-BE49-F238E27FC236}">
                <a16:creationId xmlns:a16="http://schemas.microsoft.com/office/drawing/2014/main" id="{E17BCA4B-E7C7-D445-ADBB-4A0E80A20C69}"/>
              </a:ext>
            </a:extLst>
          </p:cNvPr>
          <p:cNvSpPr>
            <a:spLocks noGrp="1" noChangeArrowheads="1"/>
          </p:cNvSpPr>
          <p:nvPr>
            <p:ph type="dt" sz="half" idx="10"/>
          </p:nvPr>
        </p:nvSpPr>
        <p:spPr>
          <a:ln/>
        </p:spPr>
        <p:txBody>
          <a:bodyPr/>
          <a:lstStyle>
            <a:lvl1pPr>
              <a:defRPr/>
            </a:lvl1pPr>
          </a:lstStyle>
          <a:p>
            <a:pPr>
              <a:defRPr/>
            </a:pPr>
            <a:endParaRPr lang="en-US" altLang="es-ES"/>
          </a:p>
        </p:txBody>
      </p:sp>
      <p:sp>
        <p:nvSpPr>
          <p:cNvPr id="6" name="Rectangle 7">
            <a:extLst>
              <a:ext uri="{FF2B5EF4-FFF2-40B4-BE49-F238E27FC236}">
                <a16:creationId xmlns:a16="http://schemas.microsoft.com/office/drawing/2014/main" id="{E4540B71-3849-2446-8CFA-45D200778034}"/>
              </a:ext>
            </a:extLst>
          </p:cNvPr>
          <p:cNvSpPr>
            <a:spLocks noGrp="1" noChangeArrowheads="1"/>
          </p:cNvSpPr>
          <p:nvPr>
            <p:ph type="ftr" sz="quarter" idx="11"/>
          </p:nvPr>
        </p:nvSpPr>
        <p:spPr>
          <a:ln/>
        </p:spPr>
        <p:txBody>
          <a:bodyPr/>
          <a:lstStyle>
            <a:lvl1pPr>
              <a:defRPr/>
            </a:lvl1pPr>
          </a:lstStyle>
          <a:p>
            <a:pPr>
              <a:defRPr/>
            </a:pPr>
            <a:endParaRPr lang="en-US" altLang="es-ES"/>
          </a:p>
        </p:txBody>
      </p:sp>
      <p:sp>
        <p:nvSpPr>
          <p:cNvPr id="7" name="Rectangle 8">
            <a:extLst>
              <a:ext uri="{FF2B5EF4-FFF2-40B4-BE49-F238E27FC236}">
                <a16:creationId xmlns:a16="http://schemas.microsoft.com/office/drawing/2014/main" id="{2944DA49-6709-8346-8264-C20B994E6C79}"/>
              </a:ext>
            </a:extLst>
          </p:cNvPr>
          <p:cNvSpPr>
            <a:spLocks noGrp="1" noChangeArrowheads="1"/>
          </p:cNvSpPr>
          <p:nvPr>
            <p:ph type="sldNum" sz="quarter" idx="12"/>
          </p:nvPr>
        </p:nvSpPr>
        <p:spPr>
          <a:ln/>
        </p:spPr>
        <p:txBody>
          <a:bodyPr/>
          <a:lstStyle>
            <a:lvl1pPr>
              <a:defRPr/>
            </a:lvl1pPr>
          </a:lstStyle>
          <a:p>
            <a:pPr>
              <a:defRPr/>
            </a:pPr>
            <a:fld id="{5FA7FD2A-9E93-CA48-AEA6-4577EC6C6E76}" type="slidenum">
              <a:rPr lang="en-US" altLang="es-ES"/>
              <a:pPr>
                <a:defRPr/>
              </a:pPr>
              <a:t>‹Nº›</a:t>
            </a:fld>
            <a:endParaRPr lang="en-US" altLang="es-ES"/>
          </a:p>
        </p:txBody>
      </p:sp>
    </p:spTree>
    <p:extLst>
      <p:ext uri="{BB962C8B-B14F-4D97-AF65-F5344CB8AC3E}">
        <p14:creationId xmlns:p14="http://schemas.microsoft.com/office/powerpoint/2010/main" val="219029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92EE1-DBC3-1543-A47D-0939834AA872}"/>
              </a:ext>
            </a:extLst>
          </p:cNvPr>
          <p:cNvSpPr>
            <a:spLocks noGrp="1"/>
          </p:cNvSpPr>
          <p:nvPr>
            <p:ph type="title"/>
          </p:nvPr>
        </p:nvSpPr>
        <p:spPr>
          <a:xfrm>
            <a:off x="630238" y="457200"/>
            <a:ext cx="2949575" cy="1600200"/>
          </a:xfrm>
        </p:spPr>
        <p:txBody>
          <a:bodyPr/>
          <a:lstStyle>
            <a:lvl1pPr>
              <a:defRPr sz="3200"/>
            </a:lvl1pPr>
          </a:lstStyle>
          <a:p>
            <a:r>
              <a:rPr lang="es-ES"/>
              <a:t>Haga clic para modificar el estilo de título del patrón</a:t>
            </a:r>
            <a:endParaRPr lang="en-GB"/>
          </a:p>
        </p:txBody>
      </p:sp>
      <p:sp>
        <p:nvSpPr>
          <p:cNvPr id="3" name="Marcador de posición de imagen 2">
            <a:extLst>
              <a:ext uri="{FF2B5EF4-FFF2-40B4-BE49-F238E27FC236}">
                <a16:creationId xmlns:a16="http://schemas.microsoft.com/office/drawing/2014/main" id="{C9A1C6C0-16E7-5B4A-AA2C-1E889934D2E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Marcador de texto 3">
            <a:extLst>
              <a:ext uri="{FF2B5EF4-FFF2-40B4-BE49-F238E27FC236}">
                <a16:creationId xmlns:a16="http://schemas.microsoft.com/office/drawing/2014/main" id="{F8300D09-C98B-934F-9AB7-A19B96B9115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Haga clic para modificar los estilos de texto del patrón
Segundo nivel
Tercer nivel
Cuarto nivel
Quinto nivel</a:t>
            </a:r>
            <a:endParaRPr lang="en-GB"/>
          </a:p>
        </p:txBody>
      </p:sp>
      <p:sp>
        <p:nvSpPr>
          <p:cNvPr id="5" name="Rectangle 6">
            <a:extLst>
              <a:ext uri="{FF2B5EF4-FFF2-40B4-BE49-F238E27FC236}">
                <a16:creationId xmlns:a16="http://schemas.microsoft.com/office/drawing/2014/main" id="{8FF13B93-4C2A-774E-AF88-F08268826696}"/>
              </a:ext>
            </a:extLst>
          </p:cNvPr>
          <p:cNvSpPr>
            <a:spLocks noGrp="1" noChangeArrowheads="1"/>
          </p:cNvSpPr>
          <p:nvPr>
            <p:ph type="dt" sz="half" idx="10"/>
          </p:nvPr>
        </p:nvSpPr>
        <p:spPr>
          <a:ln/>
        </p:spPr>
        <p:txBody>
          <a:bodyPr/>
          <a:lstStyle>
            <a:lvl1pPr>
              <a:defRPr/>
            </a:lvl1pPr>
          </a:lstStyle>
          <a:p>
            <a:pPr>
              <a:defRPr/>
            </a:pPr>
            <a:endParaRPr lang="en-US" altLang="es-ES"/>
          </a:p>
        </p:txBody>
      </p:sp>
      <p:sp>
        <p:nvSpPr>
          <p:cNvPr id="6" name="Rectangle 7">
            <a:extLst>
              <a:ext uri="{FF2B5EF4-FFF2-40B4-BE49-F238E27FC236}">
                <a16:creationId xmlns:a16="http://schemas.microsoft.com/office/drawing/2014/main" id="{9D911C8E-6485-2F41-8C4E-C251D67BCB30}"/>
              </a:ext>
            </a:extLst>
          </p:cNvPr>
          <p:cNvSpPr>
            <a:spLocks noGrp="1" noChangeArrowheads="1"/>
          </p:cNvSpPr>
          <p:nvPr>
            <p:ph type="ftr" sz="quarter" idx="11"/>
          </p:nvPr>
        </p:nvSpPr>
        <p:spPr>
          <a:ln/>
        </p:spPr>
        <p:txBody>
          <a:bodyPr/>
          <a:lstStyle>
            <a:lvl1pPr>
              <a:defRPr/>
            </a:lvl1pPr>
          </a:lstStyle>
          <a:p>
            <a:pPr>
              <a:defRPr/>
            </a:pPr>
            <a:endParaRPr lang="en-US" altLang="es-ES"/>
          </a:p>
        </p:txBody>
      </p:sp>
      <p:sp>
        <p:nvSpPr>
          <p:cNvPr id="7" name="Rectangle 8">
            <a:extLst>
              <a:ext uri="{FF2B5EF4-FFF2-40B4-BE49-F238E27FC236}">
                <a16:creationId xmlns:a16="http://schemas.microsoft.com/office/drawing/2014/main" id="{78FA2285-E0EA-B144-B6E1-843B61903D04}"/>
              </a:ext>
            </a:extLst>
          </p:cNvPr>
          <p:cNvSpPr>
            <a:spLocks noGrp="1" noChangeArrowheads="1"/>
          </p:cNvSpPr>
          <p:nvPr>
            <p:ph type="sldNum" sz="quarter" idx="12"/>
          </p:nvPr>
        </p:nvSpPr>
        <p:spPr>
          <a:ln/>
        </p:spPr>
        <p:txBody>
          <a:bodyPr/>
          <a:lstStyle>
            <a:lvl1pPr>
              <a:defRPr/>
            </a:lvl1pPr>
          </a:lstStyle>
          <a:p>
            <a:pPr>
              <a:defRPr/>
            </a:pPr>
            <a:fld id="{1A0EBAE0-F378-1D4A-BC80-1CDE5BB8178B}" type="slidenum">
              <a:rPr lang="en-US" altLang="es-ES"/>
              <a:pPr>
                <a:defRPr/>
              </a:pPr>
              <a:t>‹Nº›</a:t>
            </a:fld>
            <a:endParaRPr lang="en-US" altLang="es-ES"/>
          </a:p>
        </p:txBody>
      </p:sp>
    </p:spTree>
    <p:extLst>
      <p:ext uri="{BB962C8B-B14F-4D97-AF65-F5344CB8AC3E}">
        <p14:creationId xmlns:p14="http://schemas.microsoft.com/office/powerpoint/2010/main" val="360291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63637D9-1C1B-274D-907D-04DE516861FD}"/>
              </a:ext>
            </a:extLst>
          </p:cNvPr>
          <p:cNvSpPr>
            <a:spLocks noChangeArrowheads="1"/>
          </p:cNvSpPr>
          <p:nvPr/>
        </p:nvSpPr>
        <p:spPr bwMode="auto">
          <a:xfrm>
            <a:off x="0" y="1377950"/>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pPr>
            <a:endParaRPr lang="es-ES" altLang="es-ES" sz="2400">
              <a:latin typeface="Times New Roman" panose="02020603050405020304" pitchFamily="18" charset="0"/>
            </a:endParaRPr>
          </a:p>
        </p:txBody>
      </p:sp>
      <p:sp>
        <p:nvSpPr>
          <p:cNvPr id="1027" name="Rectangle 3">
            <a:extLst>
              <a:ext uri="{FF2B5EF4-FFF2-40B4-BE49-F238E27FC236}">
                <a16:creationId xmlns:a16="http://schemas.microsoft.com/office/drawing/2014/main" id="{B168ABD9-BC23-9144-AB32-9C0017825CA4}"/>
              </a:ext>
            </a:extLst>
          </p:cNvPr>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pPr>
            <a:endParaRPr lang="es-ES" altLang="es-ES" sz="2400">
              <a:latin typeface="Times New Roman" panose="02020603050405020304" pitchFamily="18" charset="0"/>
            </a:endParaRPr>
          </a:p>
        </p:txBody>
      </p:sp>
      <p:sp>
        <p:nvSpPr>
          <p:cNvPr id="1028" name="Rectangle 4">
            <a:extLst>
              <a:ext uri="{FF2B5EF4-FFF2-40B4-BE49-F238E27FC236}">
                <a16:creationId xmlns:a16="http://schemas.microsoft.com/office/drawing/2014/main" id="{9804D4B6-C4D1-0849-9602-F5D2E93491FB}"/>
              </a:ext>
            </a:extLst>
          </p:cNvPr>
          <p:cNvSpPr>
            <a:spLocks noGrp="1" noChangeArrowheads="1"/>
          </p:cNvSpPr>
          <p:nvPr>
            <p:ph type="title"/>
          </p:nvPr>
        </p:nvSpPr>
        <p:spPr bwMode="auto">
          <a:xfrm>
            <a:off x="931863" y="96838"/>
            <a:ext cx="7158037"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s-ES"/>
              <a:t>Click to edit Master title style</a:t>
            </a:r>
          </a:p>
        </p:txBody>
      </p:sp>
      <p:sp>
        <p:nvSpPr>
          <p:cNvPr id="1029" name="Rectangle 5">
            <a:extLst>
              <a:ext uri="{FF2B5EF4-FFF2-40B4-BE49-F238E27FC236}">
                <a16:creationId xmlns:a16="http://schemas.microsoft.com/office/drawing/2014/main" id="{80FCC3AD-F03D-3044-97ED-ACF00E3FDE73}"/>
              </a:ext>
            </a:extLst>
          </p:cNvPr>
          <p:cNvSpPr>
            <a:spLocks noGrp="1" noChangeArrowheads="1"/>
          </p:cNvSpPr>
          <p:nvPr>
            <p:ph type="body" idx="1"/>
          </p:nvPr>
        </p:nvSpPr>
        <p:spPr bwMode="auto">
          <a:xfrm>
            <a:off x="949325" y="1981200"/>
            <a:ext cx="76612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ES"/>
              <a:t>Click to edit Master text styles</a:t>
            </a:r>
          </a:p>
          <a:p>
            <a:pPr lvl="1"/>
            <a:r>
              <a:rPr lang="en-US" altLang="es-ES"/>
              <a:t>Second level</a:t>
            </a:r>
          </a:p>
          <a:p>
            <a:pPr lvl="2"/>
            <a:r>
              <a:rPr lang="en-US" altLang="es-ES"/>
              <a:t>Third level</a:t>
            </a:r>
          </a:p>
          <a:p>
            <a:pPr lvl="3"/>
            <a:r>
              <a:rPr lang="en-US" altLang="es-ES"/>
              <a:t>Fourth level</a:t>
            </a:r>
          </a:p>
          <a:p>
            <a:pPr lvl="4"/>
            <a:r>
              <a:rPr lang="en-US" altLang="es-ES"/>
              <a:t>Fifth level</a:t>
            </a:r>
          </a:p>
        </p:txBody>
      </p:sp>
      <p:sp>
        <p:nvSpPr>
          <p:cNvPr id="9222" name="Rectangle 6">
            <a:extLst>
              <a:ext uri="{FF2B5EF4-FFF2-40B4-BE49-F238E27FC236}">
                <a16:creationId xmlns:a16="http://schemas.microsoft.com/office/drawing/2014/main" id="{774B9997-993A-CF4B-B444-AA3E11D8F42F}"/>
              </a:ext>
            </a:extLst>
          </p:cNvPr>
          <p:cNvSpPr>
            <a:spLocks noGrp="1" noChangeArrowheads="1"/>
          </p:cNvSpPr>
          <p:nvPr>
            <p:ph type="dt" sz="half" idx="2"/>
          </p:nvPr>
        </p:nvSpPr>
        <p:spPr bwMode="auto">
          <a:xfrm>
            <a:off x="94615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000"/>
            </a:lvl1pPr>
          </a:lstStyle>
          <a:p>
            <a:pPr>
              <a:defRPr/>
            </a:pPr>
            <a:endParaRPr lang="en-US" altLang="es-ES"/>
          </a:p>
        </p:txBody>
      </p:sp>
      <p:sp>
        <p:nvSpPr>
          <p:cNvPr id="9223" name="Rectangle 7">
            <a:extLst>
              <a:ext uri="{FF2B5EF4-FFF2-40B4-BE49-F238E27FC236}">
                <a16:creationId xmlns:a16="http://schemas.microsoft.com/office/drawing/2014/main" id="{106AD310-F58E-A84A-ABD4-3AD50DAC53B3}"/>
              </a:ext>
            </a:extLst>
          </p:cNvPr>
          <p:cNvSpPr>
            <a:spLocks noGrp="1" noChangeArrowheads="1"/>
          </p:cNvSpPr>
          <p:nvPr>
            <p:ph type="ftr" sz="quarter" idx="3"/>
          </p:nvPr>
        </p:nvSpPr>
        <p:spPr bwMode="auto">
          <a:xfrm>
            <a:off x="33528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000"/>
            </a:lvl1pPr>
          </a:lstStyle>
          <a:p>
            <a:pPr>
              <a:defRPr/>
            </a:pPr>
            <a:endParaRPr lang="en-US" altLang="es-ES"/>
          </a:p>
        </p:txBody>
      </p:sp>
      <p:sp>
        <p:nvSpPr>
          <p:cNvPr id="9224" name="Rectangle 8">
            <a:extLst>
              <a:ext uri="{FF2B5EF4-FFF2-40B4-BE49-F238E27FC236}">
                <a16:creationId xmlns:a16="http://schemas.microsoft.com/office/drawing/2014/main" id="{C86C8341-5F8A-DF46-9D1D-27BAD7857E83}"/>
              </a:ext>
            </a:extLst>
          </p:cNvPr>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000" smtClean="0"/>
            </a:lvl1pPr>
          </a:lstStyle>
          <a:p>
            <a:pPr>
              <a:defRPr/>
            </a:pPr>
            <a:fld id="{CC272066-296F-FA4B-92BC-C2C825B101AD}" type="slidenum">
              <a:rPr lang="en-US" altLang="es-ES"/>
              <a:pPr>
                <a:defRPr/>
              </a:pPr>
              <a:t>‹Nº›</a:t>
            </a:fld>
            <a:endParaRPr lang="en-US" altLang="es-ES"/>
          </a:p>
        </p:txBody>
      </p:sp>
      <p:sp>
        <p:nvSpPr>
          <p:cNvPr id="1033" name="Freeform 9">
            <a:extLst>
              <a:ext uri="{FF2B5EF4-FFF2-40B4-BE49-F238E27FC236}">
                <a16:creationId xmlns:a16="http://schemas.microsoft.com/office/drawing/2014/main" id="{ABAD8342-F0E5-214B-AFAC-7D46AD427825}"/>
              </a:ext>
            </a:extLst>
          </p:cNvPr>
          <p:cNvSpPr>
            <a:spLocks noChangeArrowheads="1"/>
          </p:cNvSpPr>
          <p:nvPr/>
        </p:nvSpPr>
        <p:spPr bwMode="auto">
          <a:xfrm>
            <a:off x="838200" y="561975"/>
            <a:ext cx="152400" cy="1066800"/>
          </a:xfrm>
          <a:custGeom>
            <a:avLst/>
            <a:gdLst>
              <a:gd name="T0" fmla="*/ 152400 w 1000"/>
              <a:gd name="T1" fmla="*/ 1066800 h 1000"/>
              <a:gd name="T2" fmla="*/ 0 w 1000"/>
              <a:gd name="T3" fmla="*/ 1066800 h 1000"/>
              <a:gd name="T4" fmla="*/ 0 w 1000"/>
              <a:gd name="T5" fmla="*/ 0 h 1000"/>
              <a:gd name="T6" fmla="*/ 152400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034" name="Freeform 10">
            <a:extLst>
              <a:ext uri="{FF2B5EF4-FFF2-40B4-BE49-F238E27FC236}">
                <a16:creationId xmlns:a16="http://schemas.microsoft.com/office/drawing/2014/main" id="{79D7B1FE-C8C7-A84A-86FB-9963B590125F}"/>
              </a:ext>
            </a:extLst>
          </p:cNvPr>
          <p:cNvSpPr>
            <a:spLocks noChangeArrowheads="1"/>
          </p:cNvSpPr>
          <p:nvPr/>
        </p:nvSpPr>
        <p:spPr bwMode="auto">
          <a:xfrm>
            <a:off x="8262938" y="269875"/>
            <a:ext cx="152400" cy="1073150"/>
          </a:xfrm>
          <a:custGeom>
            <a:avLst/>
            <a:gdLst>
              <a:gd name="T0" fmla="*/ 0 w 1000"/>
              <a:gd name="T1" fmla="*/ 0 h 1000"/>
              <a:gd name="T2" fmla="*/ 152400 w 1000"/>
              <a:gd name="T3" fmla="*/ 0 h 1000"/>
              <a:gd name="T4" fmla="*/ 152400 w 1000"/>
              <a:gd name="T5" fmla="*/ 1073150 h 1000"/>
              <a:gd name="T6" fmla="*/ 0 w 1000"/>
              <a:gd name="T7" fmla="*/ 107315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kern="1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kern="1200">
          <a:solidFill>
            <a:schemeClr val="tx1"/>
          </a:solidFill>
          <a:latin typeface="+mn-lt"/>
          <a:ea typeface="+mn-ea"/>
          <a:cs typeface="+mn-cs"/>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kern="1200">
          <a:solidFill>
            <a:schemeClr val="tx1"/>
          </a:solidFill>
          <a:latin typeface="+mn-lt"/>
          <a:ea typeface="+mn-ea"/>
          <a:cs typeface="+mn-cs"/>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kern="1200">
          <a:solidFill>
            <a:schemeClr val="tx1"/>
          </a:solidFill>
          <a:latin typeface="+mn-lt"/>
          <a:ea typeface="+mn-ea"/>
          <a:cs typeface="+mn-cs"/>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26785991-C00E-2F49-A0C4-DFB0262CEEFB}"/>
              </a:ext>
            </a:extLst>
          </p:cNvPr>
          <p:cNvSpPr>
            <a:spLocks noGrp="1" noChangeArrowheads="1"/>
          </p:cNvSpPr>
          <p:nvPr>
            <p:ph type="ctrTitle"/>
          </p:nvPr>
        </p:nvSpPr>
        <p:spPr/>
        <p:txBody>
          <a:bodyPr/>
          <a:lstStyle/>
          <a:p>
            <a:pPr eaLnBrk="1" hangingPunct="1"/>
            <a:r>
              <a:rPr lang="en-US" altLang="es-ES"/>
              <a:t>La clase String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D9CF0C9F-2218-6B4D-A1EF-FCADE8968915}"/>
              </a:ext>
            </a:extLst>
          </p:cNvPr>
          <p:cNvSpPr>
            <a:spLocks noGrp="1" noChangeArrowheads="1"/>
          </p:cNvSpPr>
          <p:nvPr>
            <p:ph type="title"/>
          </p:nvPr>
        </p:nvSpPr>
        <p:spPr/>
        <p:txBody>
          <a:bodyPr/>
          <a:lstStyle/>
          <a:p>
            <a:pPr eaLnBrk="1" hangingPunct="1"/>
            <a:r>
              <a:rPr lang="en-US" altLang="es-ES"/>
              <a:t>Métodos - </a:t>
            </a:r>
            <a:r>
              <a:rPr lang="en-US" altLang="es-ES">
                <a:solidFill>
                  <a:schemeClr val="tx1"/>
                </a:solidFill>
              </a:rPr>
              <a:t>length</a:t>
            </a:r>
            <a:r>
              <a:rPr lang="en-US" altLang="es-ES"/>
              <a:t>, </a:t>
            </a:r>
            <a:r>
              <a:rPr lang="en-US" altLang="es-ES">
                <a:solidFill>
                  <a:schemeClr val="tx1"/>
                </a:solidFill>
              </a:rPr>
              <a:t>charAt</a:t>
            </a:r>
          </a:p>
        </p:txBody>
      </p:sp>
      <p:sp>
        <p:nvSpPr>
          <p:cNvPr id="16386" name="Rectangle 4">
            <a:extLst>
              <a:ext uri="{FF2B5EF4-FFF2-40B4-BE49-F238E27FC236}">
                <a16:creationId xmlns:a16="http://schemas.microsoft.com/office/drawing/2014/main" id="{F3FA64F9-7142-E94E-9D50-A5B751FEAC5D}"/>
              </a:ext>
            </a:extLst>
          </p:cNvPr>
          <p:cNvSpPr>
            <a:spLocks noGrp="1" noChangeArrowheads="1"/>
          </p:cNvSpPr>
          <p:nvPr>
            <p:ph type="body" sz="half" idx="1"/>
          </p:nvPr>
        </p:nvSpPr>
        <p:spPr>
          <a:xfrm>
            <a:off x="1165224" y="1839913"/>
            <a:ext cx="2503481" cy="1339850"/>
          </a:xfrm>
          <a:noFill/>
        </p:spPr>
        <p:txBody>
          <a:bodyPr/>
          <a:lstStyle/>
          <a:p>
            <a:pPr marL="342900" indent="-342900" eaLnBrk="1" hangingPunct="1">
              <a:buFont typeface="Wingdings" pitchFamily="2" charset="2"/>
              <a:buNone/>
            </a:pPr>
            <a:r>
              <a:rPr lang="en-US" altLang="es-ES" sz="2400"/>
              <a:t>int length();</a:t>
            </a:r>
          </a:p>
          <a:p>
            <a:pPr marL="342900" indent="-342900" eaLnBrk="1" hangingPunct="1"/>
            <a:endParaRPr lang="en-US" altLang="es-ES" sz="2400"/>
          </a:p>
          <a:p>
            <a:pPr marL="342900" indent="-342900" eaLnBrk="1" hangingPunct="1">
              <a:buFont typeface="Wingdings" pitchFamily="2" charset="2"/>
              <a:buNone/>
            </a:pPr>
            <a:r>
              <a:rPr lang="en-US" altLang="es-ES" sz="2400"/>
              <a:t>char charAt (i);</a:t>
            </a:r>
          </a:p>
          <a:p>
            <a:pPr marL="342900" indent="-342900" eaLnBrk="1" hangingPunct="1">
              <a:spcBef>
                <a:spcPct val="0"/>
              </a:spcBef>
            </a:pPr>
            <a:endParaRPr lang="en-US" altLang="es-ES" sz="2400"/>
          </a:p>
        </p:txBody>
      </p:sp>
      <p:sp>
        <p:nvSpPr>
          <p:cNvPr id="16387" name="Rectangle 5">
            <a:extLst>
              <a:ext uri="{FF2B5EF4-FFF2-40B4-BE49-F238E27FC236}">
                <a16:creationId xmlns:a16="http://schemas.microsoft.com/office/drawing/2014/main" id="{92441D87-264E-BD4D-A193-BCC3BB038F91}"/>
              </a:ext>
            </a:extLst>
          </p:cNvPr>
          <p:cNvSpPr>
            <a:spLocks noChangeArrowheads="1"/>
          </p:cNvSpPr>
          <p:nvPr/>
        </p:nvSpPr>
        <p:spPr bwMode="auto">
          <a:xfrm>
            <a:off x="3668713" y="1839913"/>
            <a:ext cx="4713287" cy="139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7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65000"/>
              <a:buFont typeface="Wingdings"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75000"/>
              <a:buFont typeface="Wingdings"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s-ES" sz="2000"/>
              <a:t>Devuelve el número de caracteres en la cadena</a:t>
            </a:r>
            <a:br>
              <a:rPr lang="en-US" altLang="es-ES" sz="2000"/>
            </a:br>
            <a:endParaRPr lang="en-US" altLang="es-ES" sz="2000"/>
          </a:p>
          <a:p>
            <a:pPr eaLnBrk="1" hangingPunct="1">
              <a:spcBef>
                <a:spcPct val="0"/>
              </a:spcBef>
            </a:pPr>
            <a:r>
              <a:rPr lang="en-US" altLang="es-ES" sz="2000"/>
              <a:t>Devuelve el caracter en la posición i.</a:t>
            </a:r>
          </a:p>
        </p:txBody>
      </p:sp>
      <p:sp>
        <p:nvSpPr>
          <p:cNvPr id="23558" name="Text Box 6">
            <a:extLst>
              <a:ext uri="{FF2B5EF4-FFF2-40B4-BE49-F238E27FC236}">
                <a16:creationId xmlns:a16="http://schemas.microsoft.com/office/drawing/2014/main" id="{73C43751-6F55-1A43-B81C-07BC2C5BD40D}"/>
              </a:ext>
            </a:extLst>
          </p:cNvPr>
          <p:cNvSpPr txBox="1">
            <a:spLocks noChangeArrowheads="1"/>
          </p:cNvSpPr>
          <p:nvPr/>
        </p:nvSpPr>
        <p:spPr bwMode="auto">
          <a:xfrm>
            <a:off x="6521450" y="4989513"/>
            <a:ext cx="11112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1600"/>
              <a:t> </a:t>
            </a:r>
            <a:r>
              <a:rPr lang="en-US" altLang="es-ES" sz="2400"/>
              <a:t>7</a:t>
            </a:r>
          </a:p>
          <a:p>
            <a:r>
              <a:rPr lang="en-US" altLang="es-ES" sz="2400"/>
              <a:t>'n'</a:t>
            </a:r>
          </a:p>
        </p:txBody>
      </p:sp>
      <p:sp>
        <p:nvSpPr>
          <p:cNvPr id="16389" name="Text Box 7">
            <a:extLst>
              <a:ext uri="{FF2B5EF4-FFF2-40B4-BE49-F238E27FC236}">
                <a16:creationId xmlns:a16="http://schemas.microsoft.com/office/drawing/2014/main" id="{39492913-CD22-B746-AD92-BC6EF9079150}"/>
              </a:ext>
            </a:extLst>
          </p:cNvPr>
          <p:cNvSpPr txBox="1">
            <a:spLocks noChangeArrowheads="1"/>
          </p:cNvSpPr>
          <p:nvPr/>
        </p:nvSpPr>
        <p:spPr bwMode="auto">
          <a:xfrm>
            <a:off x="1368425" y="4970463"/>
            <a:ext cx="3962400" cy="101566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“problema" .length();</a:t>
            </a:r>
          </a:p>
          <a:p>
            <a:r>
              <a:rPr lang="en-US" altLang="es-ES" sz="2400"/>
              <a:t>“Ventana”.charAt (2);</a:t>
            </a:r>
          </a:p>
        </p:txBody>
      </p:sp>
      <p:sp>
        <p:nvSpPr>
          <p:cNvPr id="16390" name="Text Box 8">
            <a:extLst>
              <a:ext uri="{FF2B5EF4-FFF2-40B4-BE49-F238E27FC236}">
                <a16:creationId xmlns:a16="http://schemas.microsoft.com/office/drawing/2014/main" id="{73E02618-6D97-C940-87D4-F36457AFDD1C}"/>
              </a:ext>
            </a:extLst>
          </p:cNvPr>
          <p:cNvSpPr txBox="1">
            <a:spLocks noChangeArrowheads="1"/>
          </p:cNvSpPr>
          <p:nvPr/>
        </p:nvSpPr>
        <p:spPr bwMode="auto">
          <a:xfrm>
            <a:off x="6092824" y="4494213"/>
            <a:ext cx="1785083"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s-ES" sz="2400">
                <a:solidFill>
                  <a:schemeClr val="tx2"/>
                </a:solidFill>
              </a:rPr>
              <a:t>Devuelve:</a:t>
            </a:r>
          </a:p>
        </p:txBody>
      </p:sp>
      <p:sp>
        <p:nvSpPr>
          <p:cNvPr id="16391" name="Line 9">
            <a:extLst>
              <a:ext uri="{FF2B5EF4-FFF2-40B4-BE49-F238E27FC236}">
                <a16:creationId xmlns:a16="http://schemas.microsoft.com/office/drawing/2014/main" id="{5A7F144C-01E1-C442-9474-51F907332899}"/>
              </a:ext>
            </a:extLst>
          </p:cNvPr>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2" name="Line 10">
            <a:extLst>
              <a:ext uri="{FF2B5EF4-FFF2-40B4-BE49-F238E27FC236}">
                <a16:creationId xmlns:a16="http://schemas.microsoft.com/office/drawing/2014/main" id="{512BA576-C39B-4E48-B053-CC633F0DA81B}"/>
              </a:ext>
            </a:extLst>
          </p:cNvPr>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3" name="Text Box 11">
            <a:extLst>
              <a:ext uri="{FF2B5EF4-FFF2-40B4-BE49-F238E27FC236}">
                <a16:creationId xmlns:a16="http://schemas.microsoft.com/office/drawing/2014/main" id="{AF608A66-6B96-854D-95F9-1164315A09FF}"/>
              </a:ext>
            </a:extLst>
          </p:cNvPr>
          <p:cNvSpPr txBox="1">
            <a:spLocks noChangeArrowheads="1"/>
          </p:cNvSpPr>
          <p:nvPr/>
        </p:nvSpPr>
        <p:spPr bwMode="auto">
          <a:xfrm>
            <a:off x="1222375" y="3536950"/>
            <a:ext cx="7651989" cy="830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Las posiciones de caracteres en cadenas se numeran empezando por 0 - al igual que las matrices.</a:t>
            </a:r>
          </a:p>
        </p:txBody>
      </p:sp>
      <p:sp>
        <p:nvSpPr>
          <p:cNvPr id="16394" name="Line 12">
            <a:extLst>
              <a:ext uri="{FF2B5EF4-FFF2-40B4-BE49-F238E27FC236}">
                <a16:creationId xmlns:a16="http://schemas.microsoft.com/office/drawing/2014/main" id="{7E4F1089-24F7-5847-9F27-C3D7A482A9D3}"/>
              </a:ext>
            </a:extLst>
          </p:cNvPr>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ES" dirty="0"/>
          </a:p>
        </p:txBody>
      </p:sp>
      <p:sp>
        <p:nvSpPr>
          <p:cNvPr id="3" name="Marcador de contenido 2"/>
          <p:cNvSpPr>
            <a:spLocks noGrp="1"/>
          </p:cNvSpPr>
          <p:nvPr>
            <p:ph idx="1"/>
          </p:nvPr>
        </p:nvSpPr>
        <p:spPr/>
        <p:txBody>
          <a:bodyPr/>
          <a:lstStyle/>
          <a:p>
            <a:r>
              <a:rPr lang="es-ES" dirty="0" smtClean="0"/>
              <a:t>Crear una cadena con un constructor y darle el valor que se quiera.</a:t>
            </a:r>
          </a:p>
          <a:p>
            <a:r>
              <a:rPr lang="es-ES" dirty="0" smtClean="0"/>
              <a:t>Mediante un bucle </a:t>
            </a:r>
            <a:r>
              <a:rPr lang="es-ES" dirty="0" err="1" smtClean="0"/>
              <a:t>for</a:t>
            </a:r>
            <a:r>
              <a:rPr lang="es-ES" dirty="0" smtClean="0"/>
              <a:t> y mediante los métodos </a:t>
            </a:r>
            <a:r>
              <a:rPr lang="es-ES" dirty="0" err="1" smtClean="0"/>
              <a:t>length</a:t>
            </a:r>
            <a:r>
              <a:rPr lang="es-ES" dirty="0" smtClean="0"/>
              <a:t> y </a:t>
            </a:r>
            <a:r>
              <a:rPr lang="es-ES" dirty="0" err="1" smtClean="0"/>
              <a:t>charAt</a:t>
            </a:r>
            <a:r>
              <a:rPr lang="es-ES" dirty="0" smtClean="0"/>
              <a:t>, imprimir cada carácter de la cadena en una línea.</a:t>
            </a:r>
            <a:endParaRPr lang="es-ES" dirty="0"/>
          </a:p>
        </p:txBody>
      </p:sp>
    </p:spTree>
    <p:extLst>
      <p:ext uri="{BB962C8B-B14F-4D97-AF65-F5344CB8AC3E}">
        <p14:creationId xmlns:p14="http://schemas.microsoft.com/office/powerpoint/2010/main" val="374069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4C8D5B8B-079F-EC4B-8208-F393B65B98CD}"/>
              </a:ext>
            </a:extLst>
          </p:cNvPr>
          <p:cNvSpPr>
            <a:spLocks noGrp="1" noChangeArrowheads="1"/>
          </p:cNvSpPr>
          <p:nvPr>
            <p:ph type="title"/>
          </p:nvPr>
        </p:nvSpPr>
        <p:spPr/>
        <p:txBody>
          <a:bodyPr/>
          <a:lstStyle/>
          <a:p>
            <a:pPr eaLnBrk="1" hangingPunct="1"/>
            <a:r>
              <a:rPr lang="en-US" altLang="es-ES"/>
              <a:t>Metodos — </a:t>
            </a:r>
            <a:r>
              <a:rPr lang="en-US" altLang="es-ES">
                <a:solidFill>
                  <a:schemeClr val="tx1"/>
                </a:solidFill>
              </a:rPr>
              <a:t>substring</a:t>
            </a:r>
          </a:p>
        </p:txBody>
      </p:sp>
      <p:sp>
        <p:nvSpPr>
          <p:cNvPr id="24580" name="Text Box 4">
            <a:extLst>
              <a:ext uri="{FF2B5EF4-FFF2-40B4-BE49-F238E27FC236}">
                <a16:creationId xmlns:a16="http://schemas.microsoft.com/office/drawing/2014/main" id="{EE6A15D7-16A1-FC43-9F6D-493366808FF1}"/>
              </a:ext>
            </a:extLst>
          </p:cNvPr>
          <p:cNvSpPr txBox="1">
            <a:spLocks noChangeArrowheads="1"/>
          </p:cNvSpPr>
          <p:nvPr/>
        </p:nvSpPr>
        <p:spPr bwMode="auto">
          <a:xfrm>
            <a:off x="6148388" y="5073650"/>
            <a:ext cx="25871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400"/>
              <a:t>“lev"</a:t>
            </a:r>
          </a:p>
          <a:p>
            <a:pPr>
              <a:spcBef>
                <a:spcPct val="0"/>
              </a:spcBef>
            </a:pPr>
            <a:r>
              <a:rPr lang="en-US" altLang="es-ES" sz="2400"/>
              <a:t>“mutable"</a:t>
            </a:r>
          </a:p>
          <a:p>
            <a:pPr>
              <a:spcBef>
                <a:spcPct val="0"/>
              </a:spcBef>
            </a:pPr>
            <a:r>
              <a:rPr lang="en-US" altLang="es-ES" sz="2400"/>
              <a:t>"" (cadena vacía)</a:t>
            </a:r>
          </a:p>
        </p:txBody>
      </p:sp>
      <p:sp>
        <p:nvSpPr>
          <p:cNvPr id="17411" name="Text Box 5">
            <a:extLst>
              <a:ext uri="{FF2B5EF4-FFF2-40B4-BE49-F238E27FC236}">
                <a16:creationId xmlns:a16="http://schemas.microsoft.com/office/drawing/2014/main" id="{BD2489AF-7661-7340-992D-0A0BF31F5661}"/>
              </a:ext>
            </a:extLst>
          </p:cNvPr>
          <p:cNvSpPr txBox="1">
            <a:spLocks noChangeArrowheads="1"/>
          </p:cNvSpPr>
          <p:nvPr/>
        </p:nvSpPr>
        <p:spPr bwMode="auto">
          <a:xfrm>
            <a:off x="1039813" y="5094288"/>
            <a:ext cx="4083050" cy="11874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400"/>
              <a:t>”television".substring (2,5); </a:t>
            </a:r>
          </a:p>
          <a:p>
            <a:pPr>
              <a:spcBef>
                <a:spcPct val="0"/>
              </a:spcBef>
            </a:pPr>
            <a:r>
              <a:rPr lang="en-US" altLang="es-ES" sz="2400"/>
              <a:t>“immutable".substring (2);</a:t>
            </a:r>
          </a:p>
          <a:p>
            <a:pPr>
              <a:spcBef>
                <a:spcPct val="0"/>
              </a:spcBef>
            </a:pPr>
            <a:r>
              <a:rPr lang="en-US" altLang="es-ES" sz="2400"/>
              <a:t>“bob".substring (9);</a:t>
            </a:r>
          </a:p>
        </p:txBody>
      </p:sp>
      <p:sp>
        <p:nvSpPr>
          <p:cNvPr id="17412" name="Text Box 6">
            <a:extLst>
              <a:ext uri="{FF2B5EF4-FFF2-40B4-BE49-F238E27FC236}">
                <a16:creationId xmlns:a16="http://schemas.microsoft.com/office/drawing/2014/main" id="{088CB914-9B61-D148-AEB3-459E8B074A86}"/>
              </a:ext>
            </a:extLst>
          </p:cNvPr>
          <p:cNvSpPr txBox="1">
            <a:spLocks noChangeArrowheads="1"/>
          </p:cNvSpPr>
          <p:nvPr/>
        </p:nvSpPr>
        <p:spPr bwMode="auto">
          <a:xfrm>
            <a:off x="6003924" y="4767263"/>
            <a:ext cx="1850537" cy="4616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s-ES" sz="2400">
                <a:solidFill>
                  <a:schemeClr val="tx2"/>
                </a:solidFill>
              </a:rPr>
              <a:t>Devuelve:</a:t>
            </a:r>
          </a:p>
        </p:txBody>
      </p:sp>
      <p:sp>
        <p:nvSpPr>
          <p:cNvPr id="17413" name="Line 7">
            <a:extLst>
              <a:ext uri="{FF2B5EF4-FFF2-40B4-BE49-F238E27FC236}">
                <a16:creationId xmlns:a16="http://schemas.microsoft.com/office/drawing/2014/main" id="{B339B969-3F9C-EA49-B733-DE073AA73844}"/>
              </a:ext>
            </a:extLst>
          </p:cNvPr>
          <p:cNvSpPr>
            <a:spLocks noChangeShapeType="1"/>
          </p:cNvSpPr>
          <p:nvPr/>
        </p:nvSpPr>
        <p:spPr bwMode="auto">
          <a:xfrm>
            <a:off x="5332413" y="5707063"/>
            <a:ext cx="685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4" name="Line 8">
            <a:extLst>
              <a:ext uri="{FF2B5EF4-FFF2-40B4-BE49-F238E27FC236}">
                <a16:creationId xmlns:a16="http://schemas.microsoft.com/office/drawing/2014/main" id="{16D78C6F-2743-8741-BBC3-1B94AD827775}"/>
              </a:ext>
            </a:extLst>
          </p:cNvPr>
          <p:cNvSpPr>
            <a:spLocks noChangeShapeType="1"/>
          </p:cNvSpPr>
          <p:nvPr/>
        </p:nvSpPr>
        <p:spPr bwMode="auto">
          <a:xfrm>
            <a:off x="5332413" y="5307013"/>
            <a:ext cx="685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5" name="Line 9">
            <a:extLst>
              <a:ext uri="{FF2B5EF4-FFF2-40B4-BE49-F238E27FC236}">
                <a16:creationId xmlns:a16="http://schemas.microsoft.com/office/drawing/2014/main" id="{9357BEB9-6C9C-F043-9A7C-02951283DD4F}"/>
              </a:ext>
            </a:extLst>
          </p:cNvPr>
          <p:cNvSpPr>
            <a:spLocks noChangeShapeType="1"/>
          </p:cNvSpPr>
          <p:nvPr/>
        </p:nvSpPr>
        <p:spPr bwMode="auto">
          <a:xfrm>
            <a:off x="5332413" y="6083300"/>
            <a:ext cx="685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6" name="Text Box 10">
            <a:extLst>
              <a:ext uri="{FF2B5EF4-FFF2-40B4-BE49-F238E27FC236}">
                <a16:creationId xmlns:a16="http://schemas.microsoft.com/office/drawing/2014/main" id="{E5E4CB11-8B87-424C-A83D-5A5D1B1B98B6}"/>
              </a:ext>
            </a:extLst>
          </p:cNvPr>
          <p:cNvSpPr txBox="1">
            <a:spLocks noChangeArrowheads="1"/>
          </p:cNvSpPr>
          <p:nvPr/>
        </p:nvSpPr>
        <p:spPr bwMode="auto">
          <a:xfrm>
            <a:off x="6477000" y="2244725"/>
            <a:ext cx="2216150" cy="11874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400" b="1">
                <a:latin typeface="Courier New" panose="02070309020205020404" pitchFamily="49" charset="0"/>
              </a:rPr>
              <a:t> television</a:t>
            </a:r>
          </a:p>
          <a:p>
            <a:pPr>
              <a:spcBef>
                <a:spcPct val="0"/>
              </a:spcBef>
            </a:pPr>
            <a:endParaRPr lang="en-US" altLang="es-ES" sz="2400" b="1" i="1">
              <a:latin typeface="Courier New" panose="02070309020205020404" pitchFamily="49" charset="0"/>
            </a:endParaRPr>
          </a:p>
          <a:p>
            <a:pPr>
              <a:spcBef>
                <a:spcPct val="0"/>
              </a:spcBef>
            </a:pPr>
            <a:r>
              <a:rPr lang="en-US" altLang="es-ES" sz="2400" b="1" i="1">
                <a:latin typeface="Courier New" panose="02070309020205020404" pitchFamily="49" charset="0"/>
              </a:rPr>
              <a:t>   i  k</a:t>
            </a:r>
            <a:endParaRPr lang="en-US" altLang="es-ES" sz="2400">
              <a:latin typeface="Courier New" panose="02070309020205020404" pitchFamily="49" charset="0"/>
            </a:endParaRPr>
          </a:p>
        </p:txBody>
      </p:sp>
      <p:sp>
        <p:nvSpPr>
          <p:cNvPr id="17417" name="Rectangle 11">
            <a:extLst>
              <a:ext uri="{FF2B5EF4-FFF2-40B4-BE49-F238E27FC236}">
                <a16:creationId xmlns:a16="http://schemas.microsoft.com/office/drawing/2014/main" id="{F2BC87A8-2192-D54F-94F7-6186DE550451}"/>
              </a:ext>
            </a:extLst>
          </p:cNvPr>
          <p:cNvSpPr>
            <a:spLocks noChangeArrowheads="1"/>
          </p:cNvSpPr>
          <p:nvPr/>
        </p:nvSpPr>
        <p:spPr bwMode="auto">
          <a:xfrm>
            <a:off x="7115175" y="2287588"/>
            <a:ext cx="542925" cy="3524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endParaRPr lang="en-GB" altLang="es-ES"/>
          </a:p>
        </p:txBody>
      </p:sp>
      <p:sp>
        <p:nvSpPr>
          <p:cNvPr id="17418" name="Line 12">
            <a:extLst>
              <a:ext uri="{FF2B5EF4-FFF2-40B4-BE49-F238E27FC236}">
                <a16:creationId xmlns:a16="http://schemas.microsoft.com/office/drawing/2014/main" id="{66A96EF4-E8B7-FC46-B1D1-27D39D89CA5E}"/>
              </a:ext>
            </a:extLst>
          </p:cNvPr>
          <p:cNvSpPr>
            <a:spLocks noChangeShapeType="1"/>
          </p:cNvSpPr>
          <p:nvPr/>
        </p:nvSpPr>
        <p:spPr bwMode="auto">
          <a:xfrm flipV="1">
            <a:off x="7205663" y="2665413"/>
            <a:ext cx="0" cy="3159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9" name="Line 13">
            <a:extLst>
              <a:ext uri="{FF2B5EF4-FFF2-40B4-BE49-F238E27FC236}">
                <a16:creationId xmlns:a16="http://schemas.microsoft.com/office/drawing/2014/main" id="{511B6FCE-55CE-5E4F-85B5-A38C8F433E0C}"/>
              </a:ext>
            </a:extLst>
          </p:cNvPr>
          <p:cNvSpPr>
            <a:spLocks noChangeShapeType="1"/>
          </p:cNvSpPr>
          <p:nvPr/>
        </p:nvSpPr>
        <p:spPr bwMode="auto">
          <a:xfrm flipV="1">
            <a:off x="7761288" y="2665413"/>
            <a:ext cx="0" cy="3159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20" name="Text Box 14">
            <a:extLst>
              <a:ext uri="{FF2B5EF4-FFF2-40B4-BE49-F238E27FC236}">
                <a16:creationId xmlns:a16="http://schemas.microsoft.com/office/drawing/2014/main" id="{7BC42A29-0EF6-9740-8680-027BC9EDA1AC}"/>
              </a:ext>
            </a:extLst>
          </p:cNvPr>
          <p:cNvSpPr txBox="1">
            <a:spLocks noChangeArrowheads="1"/>
          </p:cNvSpPr>
          <p:nvPr/>
        </p:nvSpPr>
        <p:spPr bwMode="auto">
          <a:xfrm>
            <a:off x="6473825" y="3567113"/>
            <a:ext cx="2216150" cy="11874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400" b="1">
                <a:latin typeface="Courier New" panose="02070309020205020404" pitchFamily="49" charset="0"/>
              </a:rPr>
              <a:t> television</a:t>
            </a:r>
          </a:p>
          <a:p>
            <a:pPr>
              <a:spcBef>
                <a:spcPct val="0"/>
              </a:spcBef>
            </a:pPr>
            <a:endParaRPr lang="en-US" altLang="es-ES" sz="2400" b="1" i="1">
              <a:latin typeface="Courier New" panose="02070309020205020404" pitchFamily="49" charset="0"/>
            </a:endParaRPr>
          </a:p>
          <a:p>
            <a:pPr>
              <a:spcBef>
                <a:spcPct val="0"/>
              </a:spcBef>
            </a:pPr>
            <a:r>
              <a:rPr lang="en-US" altLang="es-ES" sz="2400" b="1" i="1">
                <a:latin typeface="Courier New" panose="02070309020205020404" pitchFamily="49" charset="0"/>
              </a:rPr>
              <a:t>   i</a:t>
            </a:r>
            <a:endParaRPr lang="en-US" altLang="es-ES" sz="2400">
              <a:latin typeface="Courier New" panose="02070309020205020404" pitchFamily="49" charset="0"/>
            </a:endParaRPr>
          </a:p>
        </p:txBody>
      </p:sp>
      <p:sp>
        <p:nvSpPr>
          <p:cNvPr id="17421" name="Rectangle 15">
            <a:extLst>
              <a:ext uri="{FF2B5EF4-FFF2-40B4-BE49-F238E27FC236}">
                <a16:creationId xmlns:a16="http://schemas.microsoft.com/office/drawing/2014/main" id="{03733D15-34F1-3D41-B77A-DDC64D812823}"/>
              </a:ext>
            </a:extLst>
          </p:cNvPr>
          <p:cNvSpPr>
            <a:spLocks noChangeArrowheads="1"/>
          </p:cNvSpPr>
          <p:nvPr/>
        </p:nvSpPr>
        <p:spPr bwMode="auto">
          <a:xfrm>
            <a:off x="7112000" y="3609975"/>
            <a:ext cx="1490663" cy="3524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endParaRPr lang="en-GB" altLang="es-ES"/>
          </a:p>
        </p:txBody>
      </p:sp>
      <p:sp>
        <p:nvSpPr>
          <p:cNvPr id="17422" name="Line 16">
            <a:extLst>
              <a:ext uri="{FF2B5EF4-FFF2-40B4-BE49-F238E27FC236}">
                <a16:creationId xmlns:a16="http://schemas.microsoft.com/office/drawing/2014/main" id="{46596178-6ABA-E94E-B14E-30F94E9ADE98}"/>
              </a:ext>
            </a:extLst>
          </p:cNvPr>
          <p:cNvSpPr>
            <a:spLocks noChangeShapeType="1"/>
          </p:cNvSpPr>
          <p:nvPr/>
        </p:nvSpPr>
        <p:spPr bwMode="auto">
          <a:xfrm flipV="1">
            <a:off x="7202488" y="3987800"/>
            <a:ext cx="0" cy="31591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23" name="Rectangle 17">
            <a:extLst>
              <a:ext uri="{FF2B5EF4-FFF2-40B4-BE49-F238E27FC236}">
                <a16:creationId xmlns:a16="http://schemas.microsoft.com/office/drawing/2014/main" id="{481D840A-F797-334A-8CA5-B6356C26700F}"/>
              </a:ext>
            </a:extLst>
          </p:cNvPr>
          <p:cNvSpPr>
            <a:spLocks noGrp="1" noChangeArrowheads="1"/>
          </p:cNvSpPr>
          <p:nvPr>
            <p:ph type="body" idx="1"/>
          </p:nvPr>
        </p:nvSpPr>
        <p:spPr>
          <a:xfrm>
            <a:off x="1020763" y="2257425"/>
            <a:ext cx="5584825" cy="2836860"/>
          </a:xfrm>
          <a:noFill/>
        </p:spPr>
        <p:txBody>
          <a:bodyPr/>
          <a:lstStyle/>
          <a:p>
            <a:pPr marL="342900" indent="-342900" eaLnBrk="1" hangingPunct="1"/>
            <a:r>
              <a:rPr lang="en-US" altLang="es-ES" sz="2400"/>
              <a:t>String subs = word.</a:t>
            </a:r>
            <a:r>
              <a:rPr lang="en-US" altLang="es-ES" sz="2400" b="1"/>
              <a:t>substring</a:t>
            </a:r>
            <a:r>
              <a:rPr lang="en-US" altLang="es-ES" sz="2400"/>
              <a:t> (i, k);</a:t>
            </a:r>
          </a:p>
          <a:p>
            <a:pPr marL="742950" lvl="1" indent="-285750" eaLnBrk="1" hangingPunct="1"/>
            <a:r>
              <a:rPr lang="en-US" altLang="es-ES" sz="2400"/>
              <a:t>Devuelve la subcadena de caracteres de las posiciones desde </a:t>
            </a:r>
            <a:r>
              <a:rPr lang="en-US" altLang="es-ES" sz="2400" b="1"/>
              <a:t>i</a:t>
            </a:r>
            <a:r>
              <a:rPr lang="en-US" altLang="es-ES" sz="2400"/>
              <a:t> a </a:t>
            </a:r>
            <a:r>
              <a:rPr lang="en-US" altLang="es-ES" sz="2400" b="1"/>
              <a:t>k</a:t>
            </a:r>
            <a:r>
              <a:rPr lang="en-US" altLang="es-ES" sz="2400" b="1" i="1"/>
              <a:t>-</a:t>
            </a:r>
            <a:r>
              <a:rPr lang="en-US" altLang="es-ES" sz="2400" b="1"/>
              <a:t>1</a:t>
            </a:r>
          </a:p>
          <a:p>
            <a:pPr marL="342900" indent="-342900" eaLnBrk="1" hangingPunct="1"/>
            <a:r>
              <a:rPr lang="en-US" altLang="es-ES" sz="2400"/>
              <a:t>String subs = word.</a:t>
            </a:r>
            <a:r>
              <a:rPr lang="en-US" altLang="es-ES" sz="2400" b="1"/>
              <a:t>substring </a:t>
            </a:r>
            <a:r>
              <a:rPr lang="en-US" altLang="es-ES" sz="2400"/>
              <a:t>(i);</a:t>
            </a:r>
          </a:p>
          <a:p>
            <a:pPr marL="742950" lvl="1" indent="-285750" eaLnBrk="1" hangingPunct="1"/>
            <a:r>
              <a:rPr lang="en-US" altLang="es-ES" sz="2400"/>
              <a:t>Devuelve la subcadena desde el caracters </a:t>
            </a:r>
            <a:r>
              <a:rPr lang="en-US" altLang="es-ES" sz="2400" b="1"/>
              <a:t>i</a:t>
            </a:r>
            <a:r>
              <a:rPr lang="en-US" altLang="es-ES" sz="2400"/>
              <a:t>-th hasta el final.</a:t>
            </a:r>
          </a:p>
        </p:txBody>
      </p:sp>
      <p:sp>
        <p:nvSpPr>
          <p:cNvPr id="17424" name="Rectangle 18">
            <a:extLst>
              <a:ext uri="{FF2B5EF4-FFF2-40B4-BE49-F238E27FC236}">
                <a16:creationId xmlns:a16="http://schemas.microsoft.com/office/drawing/2014/main" id="{4932B7FC-DE4E-7443-85AC-4E8B0BC4395B}"/>
              </a:ext>
            </a:extLst>
          </p:cNvPr>
          <p:cNvSpPr>
            <a:spLocks noChangeArrowheads="1"/>
          </p:cNvSpPr>
          <p:nvPr/>
        </p:nvSpPr>
        <p:spPr bwMode="auto">
          <a:xfrm>
            <a:off x="765175" y="1741488"/>
            <a:ext cx="7835900"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000"/>
              <a:t>Devuelve un nuevo String mediante la copia de caracteres.</a:t>
            </a:r>
          </a:p>
        </p:txBody>
      </p:sp>
    </p:spTree>
    <p:extLst>
      <p:ext uri="{BB962C8B-B14F-4D97-AF65-F5344CB8AC3E}">
        <p14:creationId xmlns:p14="http://schemas.microsoft.com/office/powerpoint/2010/main" val="3357828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ES" dirty="0"/>
          </a:p>
        </p:txBody>
      </p:sp>
      <p:sp>
        <p:nvSpPr>
          <p:cNvPr id="3" name="Marcador de contenido 2"/>
          <p:cNvSpPr>
            <a:spLocks noGrp="1"/>
          </p:cNvSpPr>
          <p:nvPr>
            <p:ph idx="1"/>
          </p:nvPr>
        </p:nvSpPr>
        <p:spPr/>
        <p:txBody>
          <a:bodyPr/>
          <a:lstStyle/>
          <a:p>
            <a:r>
              <a:rPr lang="es-ES" dirty="0" smtClean="0"/>
              <a:t>Crear una cadena mediante un literal de cadena.</a:t>
            </a:r>
          </a:p>
          <a:p>
            <a:r>
              <a:rPr lang="es-ES" dirty="0" smtClean="0"/>
              <a:t>Dividir la cadena en dos mitades e imprimir cada mitad en una línea. Debe usar el método </a:t>
            </a:r>
            <a:r>
              <a:rPr lang="es-ES" dirty="0" err="1" smtClean="0"/>
              <a:t>substring</a:t>
            </a:r>
            <a:r>
              <a:rPr lang="es-ES" dirty="0" smtClean="0"/>
              <a:t> y </a:t>
            </a:r>
            <a:r>
              <a:rPr lang="es-ES" dirty="0" err="1" smtClean="0"/>
              <a:t>length</a:t>
            </a:r>
            <a:r>
              <a:rPr lang="es-ES" dirty="0" smtClean="0"/>
              <a:t>.</a:t>
            </a:r>
            <a:endParaRPr lang="es-ES" dirty="0"/>
          </a:p>
        </p:txBody>
      </p:sp>
    </p:spTree>
    <p:extLst>
      <p:ext uri="{BB962C8B-B14F-4D97-AF65-F5344CB8AC3E}">
        <p14:creationId xmlns:p14="http://schemas.microsoft.com/office/powerpoint/2010/main" val="1252169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a:extLst>
              <a:ext uri="{FF2B5EF4-FFF2-40B4-BE49-F238E27FC236}">
                <a16:creationId xmlns:a16="http://schemas.microsoft.com/office/drawing/2014/main" id="{22E800E4-972E-4540-8F73-551BFA084291}"/>
              </a:ext>
            </a:extLst>
          </p:cNvPr>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es-ES"/>
              <a:t>Métodos — Concatenación</a:t>
            </a:r>
          </a:p>
        </p:txBody>
      </p:sp>
      <p:sp>
        <p:nvSpPr>
          <p:cNvPr id="18434" name="Rectangle 5">
            <a:extLst>
              <a:ext uri="{FF2B5EF4-FFF2-40B4-BE49-F238E27FC236}">
                <a16:creationId xmlns:a16="http://schemas.microsoft.com/office/drawing/2014/main" id="{418B4853-7045-FA44-A091-533C6907CD9E}"/>
              </a:ext>
            </a:extLst>
          </p:cNvPr>
          <p:cNvSpPr>
            <a:spLocks noGrp="1" noChangeArrowheads="1"/>
          </p:cNvSpPr>
          <p:nvPr>
            <p:ph type="body" idx="1"/>
          </p:nvPr>
        </p:nvSpPr>
        <p:spPr>
          <a:xfrm>
            <a:off x="949325" y="1765300"/>
            <a:ext cx="7661275" cy="45132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buFont typeface="Wingdings" pitchFamily="2" charset="2"/>
              <a:buNone/>
            </a:pPr>
            <a:r>
              <a:rPr lang="en-US" altLang="es-ES" sz="2000" dirty="0"/>
              <a:t>String word1 = “re”, word2 = “think”, word3 = “</a:t>
            </a:r>
            <a:r>
              <a:rPr lang="en-US" altLang="es-ES" sz="2000" dirty="0" err="1"/>
              <a:t>ing</a:t>
            </a:r>
            <a:r>
              <a:rPr lang="en-US" altLang="es-ES" sz="2000" dirty="0"/>
              <a:t>”;</a:t>
            </a:r>
          </a:p>
          <a:p>
            <a:pPr marL="342900" indent="-342900" eaLnBrk="1" hangingPunct="1">
              <a:buFont typeface="Wingdings" pitchFamily="2" charset="2"/>
              <a:buNone/>
            </a:pPr>
            <a:r>
              <a:rPr lang="en-US" altLang="es-ES" sz="2000" dirty="0" err="1"/>
              <a:t>int</a:t>
            </a:r>
            <a:r>
              <a:rPr lang="en-US" altLang="es-ES" sz="2000" dirty="0"/>
              <a:t> </a:t>
            </a:r>
            <a:r>
              <a:rPr lang="en-US" altLang="es-ES" sz="2000" dirty="0" err="1"/>
              <a:t>num</a:t>
            </a:r>
            <a:r>
              <a:rPr lang="en-US" altLang="es-ES" sz="2000" dirty="0"/>
              <a:t> = 2;</a:t>
            </a:r>
          </a:p>
          <a:p>
            <a:pPr marL="342900" indent="-342900" eaLnBrk="1" hangingPunct="1"/>
            <a:r>
              <a:rPr lang="en-US" altLang="es-ES" dirty="0"/>
              <a:t>String result = word1 </a:t>
            </a:r>
            <a:r>
              <a:rPr lang="en-US" altLang="es-ES" b="1" dirty="0"/>
              <a:t>+</a:t>
            </a:r>
            <a:r>
              <a:rPr lang="en-US" altLang="es-ES" dirty="0"/>
              <a:t> word2;</a:t>
            </a:r>
          </a:p>
          <a:p>
            <a:pPr marL="742950" lvl="1" indent="-285750" eaLnBrk="1" hangingPunct="1">
              <a:buFont typeface="Wingdings" pitchFamily="2" charset="2"/>
              <a:buNone/>
            </a:pPr>
            <a:r>
              <a:rPr lang="en-US" altLang="es-ES" sz="2000" dirty="0"/>
              <a:t>// “rethink“</a:t>
            </a:r>
          </a:p>
          <a:p>
            <a:pPr marL="342900" indent="-342900" eaLnBrk="1" hangingPunct="1"/>
            <a:r>
              <a:rPr lang="en-US" altLang="es-ES" dirty="0"/>
              <a:t>String result = word1.</a:t>
            </a:r>
            <a:r>
              <a:rPr lang="en-US" altLang="es-ES" b="1" dirty="0"/>
              <a:t>concat</a:t>
            </a:r>
            <a:r>
              <a:rPr lang="en-US" altLang="es-ES" dirty="0"/>
              <a:t> (word2);</a:t>
            </a:r>
          </a:p>
          <a:p>
            <a:pPr marL="742950" lvl="1" indent="-285750" eaLnBrk="1" hangingPunct="1">
              <a:buFont typeface="Wingdings" pitchFamily="2" charset="2"/>
              <a:buNone/>
            </a:pPr>
            <a:r>
              <a:rPr lang="en-US" altLang="es-ES" sz="2000" dirty="0"/>
              <a:t>// “rethink“</a:t>
            </a:r>
          </a:p>
          <a:p>
            <a:pPr marL="342900" indent="-342900" eaLnBrk="1" hangingPunct="1"/>
            <a:r>
              <a:rPr lang="en-US" altLang="es-ES" b="1" dirty="0"/>
              <a:t>result</a:t>
            </a:r>
            <a:r>
              <a:rPr lang="en-US" altLang="es-ES" dirty="0"/>
              <a:t> </a:t>
            </a:r>
            <a:r>
              <a:rPr lang="en-US" altLang="es-ES" b="1" dirty="0"/>
              <a:t>+=</a:t>
            </a:r>
            <a:r>
              <a:rPr lang="en-US" altLang="es-ES" dirty="0"/>
              <a:t> word3;</a:t>
            </a:r>
          </a:p>
          <a:p>
            <a:pPr marL="742950" lvl="1" indent="-285750" eaLnBrk="1" hangingPunct="1">
              <a:buFont typeface="Wingdings" pitchFamily="2" charset="2"/>
              <a:buNone/>
            </a:pPr>
            <a:r>
              <a:rPr lang="en-US" altLang="es-ES" sz="2000" dirty="0"/>
              <a:t>// “rethinking”</a:t>
            </a:r>
          </a:p>
          <a:p>
            <a:pPr marL="342900" indent="-342900" eaLnBrk="1" hangingPunct="1"/>
            <a:r>
              <a:rPr lang="en-US" altLang="es-ES" dirty="0"/>
              <a:t>r</a:t>
            </a:r>
            <a:r>
              <a:rPr lang="en-US" altLang="es-ES" b="1" dirty="0"/>
              <a:t>esult</a:t>
            </a:r>
            <a:r>
              <a:rPr lang="en-US" altLang="es-ES" dirty="0"/>
              <a:t> += </a:t>
            </a:r>
            <a:r>
              <a:rPr lang="en-US" altLang="es-ES" dirty="0" err="1"/>
              <a:t>num</a:t>
            </a:r>
            <a:r>
              <a:rPr lang="en-US" altLang="es-ES" dirty="0"/>
              <a:t>;</a:t>
            </a:r>
            <a:r>
              <a:rPr lang="en-US" altLang="es-ES" sz="2000" dirty="0"/>
              <a:t/>
            </a:r>
            <a:br>
              <a:rPr lang="en-US" altLang="es-ES" sz="2000" dirty="0"/>
            </a:br>
            <a:r>
              <a:rPr lang="en-US" altLang="es-ES" sz="2000" dirty="0"/>
              <a:t>// “rethinking2”</a:t>
            </a:r>
            <a:endParaRPr lang="en-US" altLang="es-ES" dirty="0"/>
          </a:p>
        </p:txBody>
      </p:sp>
    </p:spTree>
    <p:extLst>
      <p:ext uri="{BB962C8B-B14F-4D97-AF65-F5344CB8AC3E}">
        <p14:creationId xmlns:p14="http://schemas.microsoft.com/office/powerpoint/2010/main" val="554413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F0329BEB-52C7-FF48-906F-19C5F0169BA6}"/>
              </a:ext>
            </a:extLst>
          </p:cNvPr>
          <p:cNvSpPr>
            <a:spLocks noGrp="1" noChangeArrowheads="1"/>
          </p:cNvSpPr>
          <p:nvPr>
            <p:ph type="title"/>
          </p:nvPr>
        </p:nvSpPr>
        <p:spPr/>
        <p:txBody>
          <a:bodyPr/>
          <a:lstStyle/>
          <a:p>
            <a:pPr eaLnBrk="1" hangingPunct="1"/>
            <a:r>
              <a:rPr lang="en-US" altLang="es-ES"/>
              <a:t>Metodos — </a:t>
            </a:r>
            <a:r>
              <a:rPr lang="en-US" altLang="es-ES" smtClean="0">
                <a:solidFill>
                  <a:schemeClr val="tx1"/>
                </a:solidFill>
              </a:rPr>
              <a:t>indexOf</a:t>
            </a:r>
            <a:endParaRPr lang="en-US" altLang="es-ES"/>
          </a:p>
        </p:txBody>
      </p:sp>
      <p:sp>
        <p:nvSpPr>
          <p:cNvPr id="19458" name="Rectangle 3">
            <a:extLst>
              <a:ext uri="{FF2B5EF4-FFF2-40B4-BE49-F238E27FC236}">
                <a16:creationId xmlns:a16="http://schemas.microsoft.com/office/drawing/2014/main" id="{167F9778-0057-7B44-A3EF-CA447A56FD65}"/>
              </a:ext>
            </a:extLst>
          </p:cNvPr>
          <p:cNvSpPr>
            <a:spLocks noGrp="1" noChangeArrowheads="1"/>
          </p:cNvSpPr>
          <p:nvPr>
            <p:ph type="body" idx="1"/>
          </p:nvPr>
        </p:nvSpPr>
        <p:spPr>
          <a:xfrm>
            <a:off x="804863" y="2030413"/>
            <a:ext cx="7772400" cy="4802187"/>
          </a:xfrm>
        </p:spPr>
        <p:txBody>
          <a:bodyPr/>
          <a:lstStyle/>
          <a:p>
            <a:pPr marL="342900" indent="-342900" eaLnBrk="1" hangingPunct="1">
              <a:buFont typeface="Wingdings" pitchFamily="2" charset="2"/>
              <a:buNone/>
            </a:pPr>
            <a:r>
              <a:rPr lang="en-US" altLang="es-ES" sz="2400"/>
              <a:t>String name =“President George Washington";</a:t>
            </a:r>
          </a:p>
          <a:p>
            <a:pPr marL="342900" indent="-342900" eaLnBrk="1" hangingPunct="1">
              <a:buFont typeface="Wingdings" pitchFamily="2" charset="2"/>
              <a:buNone/>
            </a:pPr>
            <a:endParaRPr lang="en-US" altLang="es-ES" sz="2400"/>
          </a:p>
          <a:p>
            <a:pPr marL="342900" indent="-342900" eaLnBrk="1" hangingPunct="1">
              <a:buFont typeface="Wingdings" pitchFamily="2" charset="2"/>
              <a:buNone/>
            </a:pPr>
            <a:r>
              <a:rPr lang="en-US" altLang="es-ES" sz="2400"/>
              <a:t>date.indexOf (‘P');		      0</a:t>
            </a:r>
          </a:p>
          <a:p>
            <a:pPr marL="342900" indent="-342900" eaLnBrk="1" hangingPunct="1">
              <a:buFont typeface="Wingdings" pitchFamily="2" charset="2"/>
              <a:buNone/>
            </a:pPr>
            <a:r>
              <a:rPr lang="en-US" altLang="es-ES" sz="2400"/>
              <a:t>date.indexOf (‘e');		      2</a:t>
            </a:r>
          </a:p>
          <a:p>
            <a:pPr marL="342900" indent="-342900" eaLnBrk="1" hangingPunct="1">
              <a:buFont typeface="Wingdings" pitchFamily="2" charset="2"/>
              <a:buNone/>
            </a:pPr>
            <a:r>
              <a:rPr lang="en-US" altLang="es-ES" sz="2400"/>
              <a:t>date.indexOf (“George");	    10</a:t>
            </a:r>
          </a:p>
          <a:p>
            <a:pPr marL="342900" indent="-342900" eaLnBrk="1" hangingPunct="1">
              <a:buFont typeface="Wingdings" pitchFamily="2" charset="2"/>
              <a:buNone/>
            </a:pPr>
            <a:r>
              <a:rPr lang="en-US" altLang="es-ES" sz="2400"/>
              <a:t>date.indexOf (‘e', 3);		      6   </a:t>
            </a:r>
          </a:p>
          <a:p>
            <a:pPr marL="342900" indent="-342900" eaLnBrk="1" hangingPunct="1">
              <a:buFont typeface="Wingdings" pitchFamily="2" charset="2"/>
              <a:buNone/>
            </a:pPr>
            <a:endParaRPr lang="en-US" altLang="es-ES" sz="2400"/>
          </a:p>
          <a:p>
            <a:pPr marL="342900" indent="-342900" eaLnBrk="1" hangingPunct="1">
              <a:buFont typeface="Wingdings" pitchFamily="2" charset="2"/>
              <a:buNone/>
            </a:pPr>
            <a:r>
              <a:rPr lang="en-US" altLang="es-ES" sz="2400"/>
              <a:t>date.indexOf (“Bob");	    </a:t>
            </a:r>
            <a:r>
              <a:rPr lang="en-US" altLang="es-ES" sz="2400">
                <a:latin typeface="Courier New" panose="02070309020205020404" pitchFamily="49" charset="0"/>
              </a:rPr>
              <a:t>-</a:t>
            </a:r>
            <a:r>
              <a:rPr lang="en-US" altLang="es-ES" sz="2400"/>
              <a:t>1</a:t>
            </a:r>
          </a:p>
          <a:p>
            <a:pPr marL="342900" indent="-342900" eaLnBrk="1" hangingPunct="1">
              <a:buFont typeface="Wingdings" pitchFamily="2" charset="2"/>
              <a:buNone/>
            </a:pPr>
            <a:r>
              <a:rPr lang="en-US" altLang="es-ES" sz="2400"/>
              <a:t>date.lastIndexOf (‘e');	    15</a:t>
            </a:r>
            <a:endParaRPr lang="en-US" altLang="es-ES"/>
          </a:p>
        </p:txBody>
      </p:sp>
      <p:sp>
        <p:nvSpPr>
          <p:cNvPr id="19459" name="Line 4">
            <a:extLst>
              <a:ext uri="{FF2B5EF4-FFF2-40B4-BE49-F238E27FC236}">
                <a16:creationId xmlns:a16="http://schemas.microsoft.com/office/drawing/2014/main" id="{60594993-8342-D647-84A7-522603F01377}"/>
              </a:ext>
            </a:extLst>
          </p:cNvPr>
          <p:cNvSpPr>
            <a:spLocks noChangeShapeType="1"/>
          </p:cNvSpPr>
          <p:nvPr/>
        </p:nvSpPr>
        <p:spPr bwMode="auto">
          <a:xfrm flipV="1">
            <a:off x="4419600" y="1816100"/>
            <a:ext cx="0" cy="312738"/>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0" name="Line 5">
            <a:extLst>
              <a:ext uri="{FF2B5EF4-FFF2-40B4-BE49-F238E27FC236}">
                <a16:creationId xmlns:a16="http://schemas.microsoft.com/office/drawing/2014/main" id="{8BB66D1F-0ACA-DC4D-8380-22C8D02ED74D}"/>
              </a:ext>
            </a:extLst>
          </p:cNvPr>
          <p:cNvSpPr>
            <a:spLocks noChangeShapeType="1"/>
          </p:cNvSpPr>
          <p:nvPr/>
        </p:nvSpPr>
        <p:spPr bwMode="auto">
          <a:xfrm flipV="1">
            <a:off x="5214938" y="1811338"/>
            <a:ext cx="0" cy="312737"/>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1" name="Line 6">
            <a:extLst>
              <a:ext uri="{FF2B5EF4-FFF2-40B4-BE49-F238E27FC236}">
                <a16:creationId xmlns:a16="http://schemas.microsoft.com/office/drawing/2014/main" id="{F73BCDA4-9119-C64F-8A7F-75B621FB9796}"/>
              </a:ext>
            </a:extLst>
          </p:cNvPr>
          <p:cNvSpPr>
            <a:spLocks noChangeShapeType="1"/>
          </p:cNvSpPr>
          <p:nvPr/>
        </p:nvSpPr>
        <p:spPr bwMode="auto">
          <a:xfrm flipV="1">
            <a:off x="3886200" y="1811338"/>
            <a:ext cx="0" cy="312737"/>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2" name="Text Box 7">
            <a:extLst>
              <a:ext uri="{FF2B5EF4-FFF2-40B4-BE49-F238E27FC236}">
                <a16:creationId xmlns:a16="http://schemas.microsoft.com/office/drawing/2014/main" id="{91EE904A-F2CA-0243-B28E-0BE4A9E2F275}"/>
              </a:ext>
            </a:extLst>
          </p:cNvPr>
          <p:cNvSpPr txBox="1">
            <a:spLocks noChangeArrowheads="1"/>
          </p:cNvSpPr>
          <p:nvPr/>
        </p:nvSpPr>
        <p:spPr bwMode="auto">
          <a:xfrm>
            <a:off x="4652963" y="2590800"/>
            <a:ext cx="1479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solidFill>
                  <a:schemeClr val="tx2"/>
                </a:solidFill>
              </a:rPr>
              <a:t>Devuelve:</a:t>
            </a:r>
          </a:p>
        </p:txBody>
      </p:sp>
      <p:sp>
        <p:nvSpPr>
          <p:cNvPr id="19463" name="Line 8">
            <a:extLst>
              <a:ext uri="{FF2B5EF4-FFF2-40B4-BE49-F238E27FC236}">
                <a16:creationId xmlns:a16="http://schemas.microsoft.com/office/drawing/2014/main" id="{4D64BAA5-B70C-D944-96D1-028A24D3E383}"/>
              </a:ext>
            </a:extLst>
          </p:cNvPr>
          <p:cNvSpPr>
            <a:spLocks noChangeShapeType="1"/>
          </p:cNvSpPr>
          <p:nvPr/>
        </p:nvSpPr>
        <p:spPr bwMode="auto">
          <a:xfrm flipV="1">
            <a:off x="3063875" y="1811338"/>
            <a:ext cx="0" cy="312737"/>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4" name="Text Box 9">
            <a:extLst>
              <a:ext uri="{FF2B5EF4-FFF2-40B4-BE49-F238E27FC236}">
                <a16:creationId xmlns:a16="http://schemas.microsoft.com/office/drawing/2014/main" id="{F7DBF23E-51AF-F74F-AE06-04B4082BE3D9}"/>
              </a:ext>
            </a:extLst>
          </p:cNvPr>
          <p:cNvSpPr txBox="1">
            <a:spLocks noChangeArrowheads="1"/>
          </p:cNvSpPr>
          <p:nvPr/>
        </p:nvSpPr>
        <p:spPr bwMode="auto">
          <a:xfrm>
            <a:off x="5903913" y="5099050"/>
            <a:ext cx="3240084"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   (not found)</a:t>
            </a:r>
          </a:p>
        </p:txBody>
      </p:sp>
      <p:sp>
        <p:nvSpPr>
          <p:cNvPr id="19465" name="Text Box 10">
            <a:extLst>
              <a:ext uri="{FF2B5EF4-FFF2-40B4-BE49-F238E27FC236}">
                <a16:creationId xmlns:a16="http://schemas.microsoft.com/office/drawing/2014/main" id="{66719B39-E1EF-6044-A47D-B21AE50D15E9}"/>
              </a:ext>
            </a:extLst>
          </p:cNvPr>
          <p:cNvSpPr txBox="1">
            <a:spLocks noChangeArrowheads="1"/>
          </p:cNvSpPr>
          <p:nvPr/>
        </p:nvSpPr>
        <p:spPr bwMode="auto">
          <a:xfrm>
            <a:off x="5891212" y="4064000"/>
            <a:ext cx="3252785" cy="830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(comienza a buscar en la pos 3)</a:t>
            </a:r>
          </a:p>
        </p:txBody>
      </p:sp>
      <p:sp>
        <p:nvSpPr>
          <p:cNvPr id="19466" name="Line 11">
            <a:extLst>
              <a:ext uri="{FF2B5EF4-FFF2-40B4-BE49-F238E27FC236}">
                <a16:creationId xmlns:a16="http://schemas.microsoft.com/office/drawing/2014/main" id="{9BDBA0C0-E83D-6248-89F9-80DF5440EDAC}"/>
              </a:ext>
            </a:extLst>
          </p:cNvPr>
          <p:cNvSpPr>
            <a:spLocks noChangeShapeType="1"/>
          </p:cNvSpPr>
          <p:nvPr/>
        </p:nvSpPr>
        <p:spPr bwMode="auto">
          <a:xfrm>
            <a:off x="5270500" y="5262563"/>
            <a:ext cx="63341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9467" name="Group 12">
            <a:extLst>
              <a:ext uri="{FF2B5EF4-FFF2-40B4-BE49-F238E27FC236}">
                <a16:creationId xmlns:a16="http://schemas.microsoft.com/office/drawing/2014/main" id="{34806B4D-51BA-624E-B4E6-5A45D94438AE}"/>
              </a:ext>
            </a:extLst>
          </p:cNvPr>
          <p:cNvGrpSpPr>
            <a:grpSpLocks/>
          </p:cNvGrpSpPr>
          <p:nvPr/>
        </p:nvGrpSpPr>
        <p:grpSpPr bwMode="auto">
          <a:xfrm>
            <a:off x="3376613" y="4605338"/>
            <a:ext cx="2506662" cy="149225"/>
            <a:chOff x="2343" y="3049"/>
            <a:chExt cx="1469" cy="94"/>
          </a:xfrm>
        </p:grpSpPr>
        <p:sp>
          <p:nvSpPr>
            <p:cNvPr id="19470" name="Line 13">
              <a:extLst>
                <a:ext uri="{FF2B5EF4-FFF2-40B4-BE49-F238E27FC236}">
                  <a16:creationId xmlns:a16="http://schemas.microsoft.com/office/drawing/2014/main" id="{042AF66D-190A-0D41-9B61-0F43A18283CD}"/>
                </a:ext>
              </a:extLst>
            </p:cNvPr>
            <p:cNvSpPr>
              <a:spLocks noChangeShapeType="1"/>
            </p:cNvSpPr>
            <p:nvPr/>
          </p:nvSpPr>
          <p:spPr bwMode="auto">
            <a:xfrm>
              <a:off x="2343" y="3143"/>
              <a:ext cx="146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1" name="Line 14">
              <a:extLst>
                <a:ext uri="{FF2B5EF4-FFF2-40B4-BE49-F238E27FC236}">
                  <a16:creationId xmlns:a16="http://schemas.microsoft.com/office/drawing/2014/main" id="{26FA980A-33A1-704A-BDAB-F53EB2403C4E}"/>
                </a:ext>
              </a:extLst>
            </p:cNvPr>
            <p:cNvSpPr>
              <a:spLocks noChangeShapeType="1"/>
            </p:cNvSpPr>
            <p:nvPr/>
          </p:nvSpPr>
          <p:spPr bwMode="auto">
            <a:xfrm flipV="1">
              <a:off x="2343" y="3049"/>
              <a:ext cx="0" cy="9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9468" name="Text Box 15">
            <a:extLst>
              <a:ext uri="{FF2B5EF4-FFF2-40B4-BE49-F238E27FC236}">
                <a16:creationId xmlns:a16="http://schemas.microsoft.com/office/drawing/2014/main" id="{CEC66E4E-61C2-2246-8D9D-E1E7747D60A0}"/>
              </a:ext>
            </a:extLst>
          </p:cNvPr>
          <p:cNvSpPr txBox="1">
            <a:spLocks noChangeArrowheads="1"/>
          </p:cNvSpPr>
          <p:nvPr/>
        </p:nvSpPr>
        <p:spPr bwMode="auto">
          <a:xfrm>
            <a:off x="2816225" y="1498600"/>
            <a:ext cx="3711575" cy="3968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000"/>
              <a:t> 0  2      6    10       15</a:t>
            </a:r>
            <a:endParaRPr lang="en-US" altLang="es-ES" sz="2400">
              <a:latin typeface="Courier New" panose="02070309020205020404" pitchFamily="49" charset="0"/>
            </a:endParaRPr>
          </a:p>
        </p:txBody>
      </p:sp>
      <p:sp>
        <p:nvSpPr>
          <p:cNvPr id="19469" name="Line 16">
            <a:extLst>
              <a:ext uri="{FF2B5EF4-FFF2-40B4-BE49-F238E27FC236}">
                <a16:creationId xmlns:a16="http://schemas.microsoft.com/office/drawing/2014/main" id="{F4DDDC4D-6254-1F47-A24C-44D2DB828C9F}"/>
              </a:ext>
            </a:extLst>
          </p:cNvPr>
          <p:cNvSpPr>
            <a:spLocks noChangeShapeType="1"/>
          </p:cNvSpPr>
          <p:nvPr/>
        </p:nvSpPr>
        <p:spPr bwMode="auto">
          <a:xfrm flipV="1">
            <a:off x="3330575" y="1824038"/>
            <a:ext cx="0" cy="312737"/>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411939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ES" dirty="0"/>
          </a:p>
        </p:txBody>
      </p:sp>
      <p:sp>
        <p:nvSpPr>
          <p:cNvPr id="4" name="Rectangle 1"/>
          <p:cNvSpPr>
            <a:spLocks noGrp="1" noChangeArrowheads="1"/>
          </p:cNvSpPr>
          <p:nvPr>
            <p:ph idx="1"/>
          </p:nvPr>
        </p:nvSpPr>
        <p:spPr bwMode="auto">
          <a:xfrm>
            <a:off x="712089" y="2025097"/>
            <a:ext cx="7991475"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0" i="0" u="none" strike="noStrike" cap="none" normalizeH="0" baseline="0" dirty="0" smtClean="0">
                <a:ln>
                  <a:noFill/>
                </a:ln>
                <a:solidFill>
                  <a:srgbClr val="808080"/>
                </a:solidFill>
                <a:effectLst/>
                <a:latin typeface="JetBrains Mono"/>
              </a:rPr>
              <a:t>// A partir de una cadena que contiene un espacio en blanco (y solo uno), usar </a:t>
            </a:r>
            <a:r>
              <a:rPr kumimoji="0" lang="es-ES" altLang="es-ES" sz="2800" b="0" i="0" u="none" strike="noStrike" cap="none" normalizeH="0" baseline="0" dirty="0" err="1" smtClean="0">
                <a:ln>
                  <a:noFill/>
                </a:ln>
                <a:solidFill>
                  <a:srgbClr val="808080"/>
                </a:solidFill>
                <a:effectLst/>
                <a:latin typeface="JetBrains Mono"/>
              </a:rPr>
              <a:t>indexOf</a:t>
            </a:r>
            <a:r>
              <a:rPr lang="es-ES" altLang="es-ES" sz="2800" dirty="0">
                <a:solidFill>
                  <a:srgbClr val="808080"/>
                </a:solidFill>
                <a:latin typeface="JetBrains Mono"/>
              </a:rPr>
              <a:t> </a:t>
            </a:r>
            <a:r>
              <a:rPr kumimoji="0" lang="es-ES" altLang="es-ES" sz="2800" b="0" i="0" u="none" strike="noStrike" cap="none" normalizeH="0" baseline="0" dirty="0" smtClean="0">
                <a:ln>
                  <a:noFill/>
                </a:ln>
                <a:solidFill>
                  <a:srgbClr val="808080"/>
                </a:solidFill>
                <a:effectLst/>
                <a:latin typeface="JetBrains Mono"/>
              </a:rPr>
              <a:t>o </a:t>
            </a:r>
            <a:r>
              <a:rPr kumimoji="0" lang="es-ES" altLang="es-ES" sz="2800" b="0" i="0" u="none" strike="noStrike" cap="none" normalizeH="0" baseline="0" dirty="0" err="1" smtClean="0">
                <a:ln>
                  <a:noFill/>
                </a:ln>
                <a:solidFill>
                  <a:srgbClr val="808080"/>
                </a:solidFill>
                <a:effectLst/>
                <a:latin typeface="JetBrains Mono"/>
              </a:rPr>
              <a:t>lastIndexOf</a:t>
            </a:r>
            <a:r>
              <a:rPr kumimoji="0" lang="es-ES" altLang="es-ES" sz="2800" b="0" i="0" u="none" strike="noStrike" cap="none" normalizeH="0" baseline="0" dirty="0" smtClean="0">
                <a:ln>
                  <a:noFill/>
                </a:ln>
                <a:solidFill>
                  <a:srgbClr val="808080"/>
                </a:solidFill>
                <a:effectLst/>
                <a:latin typeface="JetBrains Mono"/>
              </a:rPr>
              <a:t> para obtener el </a:t>
            </a:r>
            <a:r>
              <a:rPr kumimoji="0" lang="es-ES" altLang="es-ES" sz="2800" b="0" i="0" u="none" strike="noStrike" cap="none" normalizeH="0" baseline="0" dirty="0" err="1" smtClean="0">
                <a:ln>
                  <a:noFill/>
                </a:ln>
                <a:solidFill>
                  <a:srgbClr val="808080"/>
                </a:solidFill>
                <a:effectLst/>
                <a:latin typeface="JetBrains Mono"/>
              </a:rPr>
              <a:t>indice</a:t>
            </a:r>
            <a:r>
              <a:rPr kumimoji="0" lang="es-ES" altLang="es-ES" sz="2800" b="0" i="0" u="none" strike="noStrike" cap="none" normalizeH="0" baseline="0" dirty="0" smtClean="0">
                <a:ln>
                  <a:noFill/>
                </a:ln>
                <a:solidFill>
                  <a:srgbClr val="808080"/>
                </a:solidFill>
                <a:effectLst/>
                <a:latin typeface="JetBrains Mono"/>
              </a:rPr>
              <a:t> donde esta el </a:t>
            </a:r>
            <a:r>
              <a:rPr kumimoji="0" lang="es-ES" altLang="es-ES" sz="2800" b="0" i="0" u="none" strike="noStrike" cap="none" normalizeH="0" baseline="0" smtClean="0">
                <a:ln>
                  <a:noFill/>
                </a:ln>
                <a:solidFill>
                  <a:srgbClr val="808080"/>
                </a:solidFill>
                <a:effectLst/>
                <a:latin typeface="JetBrains Mono"/>
              </a:rPr>
              <a:t>espacio.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0" i="0" u="none" strike="noStrike" cap="none" normalizeH="0" baseline="0" dirty="0" smtClean="0">
                <a:ln>
                  <a:noFill/>
                </a:ln>
                <a:solidFill>
                  <a:srgbClr val="808080"/>
                </a:solidFill>
                <a:effectLst/>
                <a:latin typeface="JetBrains Mono"/>
              </a:rPr>
              <a:t/>
            </a:r>
            <a:br>
              <a:rPr kumimoji="0" lang="es-ES" altLang="es-ES" sz="2800" b="0" i="0" u="none" strike="noStrike" cap="none" normalizeH="0" baseline="0" dirty="0" smtClean="0">
                <a:ln>
                  <a:noFill/>
                </a:ln>
                <a:solidFill>
                  <a:srgbClr val="808080"/>
                </a:solidFill>
                <a:effectLst/>
                <a:latin typeface="JetBrains Mono"/>
              </a:rPr>
            </a:br>
            <a:r>
              <a:rPr kumimoji="0" lang="es-ES" altLang="es-ES" sz="2800" b="0" i="0" u="none" strike="noStrike" cap="none" normalizeH="0" baseline="0" dirty="0" smtClean="0">
                <a:ln>
                  <a:noFill/>
                </a:ln>
                <a:solidFill>
                  <a:srgbClr val="808080"/>
                </a:solidFill>
                <a:effectLst/>
                <a:latin typeface="JetBrains Mono"/>
              </a:rPr>
              <a:t>// A partir de ese </a:t>
            </a:r>
            <a:r>
              <a:rPr kumimoji="0" lang="es-ES" altLang="es-ES" sz="2800" b="0" i="0" u="none" strike="noStrike" cap="none" normalizeH="0" baseline="0" dirty="0" err="1" smtClean="0">
                <a:ln>
                  <a:noFill/>
                </a:ln>
                <a:solidFill>
                  <a:srgbClr val="808080"/>
                </a:solidFill>
                <a:effectLst/>
                <a:latin typeface="JetBrains Mono"/>
              </a:rPr>
              <a:t>indice</a:t>
            </a:r>
            <a:r>
              <a:rPr kumimoji="0" lang="es-ES" altLang="es-ES" sz="2800" b="0" i="0" u="none" strike="noStrike" cap="none" normalizeH="0" baseline="0" dirty="0" smtClean="0">
                <a:ln>
                  <a:noFill/>
                </a:ln>
                <a:solidFill>
                  <a:srgbClr val="808080"/>
                </a:solidFill>
                <a:effectLst/>
                <a:latin typeface="JetBrains Mono"/>
              </a:rPr>
              <a:t>, dividir la cadena en dos partes distintas, que no contengan</a:t>
            </a:r>
            <a:r>
              <a:rPr lang="es-ES" altLang="es-ES" sz="2800" dirty="0">
                <a:solidFill>
                  <a:srgbClr val="808080"/>
                </a:solidFill>
                <a:latin typeface="JetBrains Mono"/>
              </a:rPr>
              <a:t> </a:t>
            </a:r>
            <a:r>
              <a:rPr kumimoji="0" lang="es-ES" altLang="es-ES" sz="2800" b="0" i="0" u="none" strike="noStrike" cap="none" normalizeH="0" baseline="0" dirty="0" smtClean="0">
                <a:ln>
                  <a:noFill/>
                </a:ln>
                <a:solidFill>
                  <a:srgbClr val="808080"/>
                </a:solidFill>
                <a:effectLst/>
                <a:latin typeface="JetBrains Mono"/>
              </a:rPr>
              <a:t>el espacio,</a:t>
            </a:r>
            <a:r>
              <a:rPr kumimoji="0" lang="es-ES" altLang="es-ES" sz="1000" b="0" i="0" u="none" strike="noStrike" cap="none" normalizeH="0" baseline="0" dirty="0" smtClean="0">
                <a:ln>
                  <a:noFill/>
                </a:ln>
                <a:solidFill>
                  <a:srgbClr val="808080"/>
                </a:solidFill>
                <a:effectLst/>
                <a:latin typeface="JetBrains Mono"/>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4411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CD21C40-EDED-1247-9030-A3BDB62A9D9D}"/>
              </a:ext>
            </a:extLst>
          </p:cNvPr>
          <p:cNvSpPr>
            <a:spLocks noGrp="1" noChangeArrowheads="1"/>
          </p:cNvSpPr>
          <p:nvPr>
            <p:ph type="title"/>
          </p:nvPr>
        </p:nvSpPr>
        <p:spPr/>
        <p:txBody>
          <a:bodyPr/>
          <a:lstStyle/>
          <a:p>
            <a:pPr eaLnBrk="1" hangingPunct="1"/>
            <a:r>
              <a:rPr lang="en-US" altLang="es-ES"/>
              <a:t>Metodos — Igualdad</a:t>
            </a:r>
          </a:p>
        </p:txBody>
      </p:sp>
      <p:sp>
        <p:nvSpPr>
          <p:cNvPr id="21506" name="Rectangle 3">
            <a:extLst>
              <a:ext uri="{FF2B5EF4-FFF2-40B4-BE49-F238E27FC236}">
                <a16:creationId xmlns:a16="http://schemas.microsoft.com/office/drawing/2014/main" id="{B3311004-9842-7F4D-8A2A-774A69E3B375}"/>
              </a:ext>
            </a:extLst>
          </p:cNvPr>
          <p:cNvSpPr>
            <a:spLocks noGrp="1" noChangeArrowheads="1"/>
          </p:cNvSpPr>
          <p:nvPr>
            <p:ph type="body" idx="1"/>
          </p:nvPr>
        </p:nvSpPr>
        <p:spPr>
          <a:xfrm>
            <a:off x="873125" y="1866900"/>
            <a:ext cx="7661275" cy="4295775"/>
          </a:xfrm>
        </p:spPr>
        <p:txBody>
          <a:bodyPr/>
          <a:lstStyle/>
          <a:p>
            <a:pPr marL="342900" indent="-342900" eaLnBrk="1" hangingPunct="1">
              <a:spcBef>
                <a:spcPct val="0"/>
              </a:spcBef>
              <a:buFont typeface="Wingdings" pitchFamily="2" charset="2"/>
              <a:buNone/>
            </a:pPr>
            <a:r>
              <a:rPr lang="en-US" altLang="es-ES" sz="2400"/>
              <a:t>boolean b = word1.</a:t>
            </a:r>
            <a:r>
              <a:rPr lang="en-US" altLang="es-ES" sz="2400" b="1"/>
              <a:t>equals</a:t>
            </a:r>
            <a:r>
              <a:rPr lang="en-US" altLang="es-ES" sz="2400"/>
              <a:t>(word2);</a:t>
            </a:r>
          </a:p>
          <a:p>
            <a:pPr marL="742950" lvl="1" indent="-285750" eaLnBrk="1" hangingPunct="1">
              <a:spcBef>
                <a:spcPct val="0"/>
              </a:spcBef>
              <a:buFont typeface="Wingdings" pitchFamily="2" charset="2"/>
              <a:buNone/>
            </a:pPr>
            <a:r>
              <a:rPr lang="en-US" altLang="es-ES" sz="2400"/>
              <a:t>	devuelve </a:t>
            </a:r>
            <a:r>
              <a:rPr lang="en-US" altLang="es-ES" sz="2400" b="1"/>
              <a:t>true</a:t>
            </a:r>
            <a:r>
              <a:rPr lang="en-US" altLang="es-ES" sz="2400"/>
              <a:t> si </a:t>
            </a:r>
            <a:r>
              <a:rPr lang="en-US" altLang="es-ES" sz="2400" b="1"/>
              <a:t>word1</a:t>
            </a:r>
            <a:r>
              <a:rPr lang="en-US" altLang="es-ES" sz="2400"/>
              <a:t> es igual a </a:t>
            </a:r>
            <a:r>
              <a:rPr lang="en-US" altLang="es-ES" sz="2400" b="1"/>
              <a:t>word2</a:t>
            </a:r>
          </a:p>
          <a:p>
            <a:pPr marL="342900" indent="-342900" eaLnBrk="1" hangingPunct="1">
              <a:spcBef>
                <a:spcPct val="50000"/>
              </a:spcBef>
              <a:buFont typeface="Wingdings" pitchFamily="2" charset="2"/>
              <a:buNone/>
            </a:pPr>
            <a:r>
              <a:rPr lang="en-US" altLang="es-ES" sz="2400"/>
              <a:t>boolean b = word1.</a:t>
            </a:r>
            <a:r>
              <a:rPr lang="en-US" altLang="es-ES" sz="2400" b="1"/>
              <a:t>equalsIgnoreCase</a:t>
            </a:r>
            <a:r>
              <a:rPr lang="en-US" altLang="es-ES" sz="2400"/>
              <a:t>(word2);</a:t>
            </a:r>
          </a:p>
          <a:p>
            <a:pPr marL="742950" lvl="1" indent="-285750" eaLnBrk="1" hangingPunct="1">
              <a:spcBef>
                <a:spcPct val="0"/>
              </a:spcBef>
              <a:buFont typeface="Wingdings" pitchFamily="2" charset="2"/>
              <a:buNone/>
            </a:pPr>
            <a:r>
              <a:rPr lang="en-US" altLang="es-ES" sz="2400"/>
              <a:t>	devuelve </a:t>
            </a:r>
            <a:r>
              <a:rPr lang="en-US" altLang="es-ES" sz="2400" b="1"/>
              <a:t>true</a:t>
            </a:r>
            <a:r>
              <a:rPr lang="en-US" altLang="es-ES" sz="2400"/>
              <a:t> si </a:t>
            </a:r>
            <a:r>
              <a:rPr lang="en-US" altLang="es-ES" sz="2400" b="1"/>
              <a:t>word1</a:t>
            </a:r>
            <a:r>
              <a:rPr lang="en-US" altLang="es-ES" sz="2400"/>
              <a:t> coincide con </a:t>
            </a:r>
            <a:r>
              <a:rPr lang="en-US" altLang="es-ES" sz="2400" b="1"/>
              <a:t>word2</a:t>
            </a:r>
            <a:r>
              <a:rPr lang="en-US" altLang="es-ES" sz="2400"/>
              <a:t>, independiente de las mayusculas.</a:t>
            </a:r>
          </a:p>
        </p:txBody>
      </p:sp>
      <p:sp>
        <p:nvSpPr>
          <p:cNvPr id="21507" name="Text Box 4">
            <a:extLst>
              <a:ext uri="{FF2B5EF4-FFF2-40B4-BE49-F238E27FC236}">
                <a16:creationId xmlns:a16="http://schemas.microsoft.com/office/drawing/2014/main" id="{C253A180-EE3F-2E46-BE29-C918739DA823}"/>
              </a:ext>
            </a:extLst>
          </p:cNvPr>
          <p:cNvSpPr txBox="1">
            <a:spLocks noChangeArrowheads="1"/>
          </p:cNvSpPr>
          <p:nvPr/>
        </p:nvSpPr>
        <p:spPr bwMode="auto">
          <a:xfrm>
            <a:off x="957263" y="4146550"/>
            <a:ext cx="7605712" cy="10064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000" b="1">
                <a:latin typeface="Lucida Console" panose="020B0609040504020204" pitchFamily="49" charset="0"/>
              </a:rPr>
              <a:t>b = “Raiders”.equals(“Raiders”);//true</a:t>
            </a:r>
          </a:p>
          <a:p>
            <a:pPr>
              <a:spcBef>
                <a:spcPct val="0"/>
              </a:spcBef>
            </a:pPr>
            <a:r>
              <a:rPr lang="en-US" altLang="es-ES" sz="2000" b="1">
                <a:latin typeface="Lucida Console" panose="020B0609040504020204" pitchFamily="49" charset="0"/>
              </a:rPr>
              <a:t>b = “Raiders”.equals(“raiders”);//false</a:t>
            </a:r>
            <a:br>
              <a:rPr lang="en-US" altLang="es-ES" sz="2000" b="1">
                <a:latin typeface="Lucida Console" panose="020B0609040504020204" pitchFamily="49" charset="0"/>
              </a:rPr>
            </a:br>
            <a:r>
              <a:rPr lang="en-US" altLang="es-ES" sz="2000" b="1">
                <a:latin typeface="Lucida Console" panose="020B0609040504020204" pitchFamily="49" charset="0"/>
              </a:rPr>
              <a:t>b = “Raiders”.equalsIgnoreCase(“raiders”);//true</a:t>
            </a:r>
          </a:p>
        </p:txBody>
      </p:sp>
      <p:sp>
        <p:nvSpPr>
          <p:cNvPr id="21508" name="Text Box 5">
            <a:extLst>
              <a:ext uri="{FF2B5EF4-FFF2-40B4-BE49-F238E27FC236}">
                <a16:creationId xmlns:a16="http://schemas.microsoft.com/office/drawing/2014/main" id="{23E0BDD9-014D-604E-BA47-CF4E64FF79CF}"/>
              </a:ext>
            </a:extLst>
          </p:cNvPr>
          <p:cNvSpPr txBox="1">
            <a:spLocks noChangeArrowheads="1"/>
          </p:cNvSpPr>
          <p:nvPr/>
        </p:nvSpPr>
        <p:spPr bwMode="auto">
          <a:xfrm>
            <a:off x="960438" y="5419725"/>
            <a:ext cx="7605712" cy="7016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000" b="1">
                <a:latin typeface="Lucida Console" panose="020B0609040504020204" pitchFamily="49" charset="0"/>
              </a:rPr>
              <a:t>if(team.equalsIgnoreCase(“raiders”))</a:t>
            </a:r>
          </a:p>
          <a:p>
            <a:pPr>
              <a:spcBef>
                <a:spcPct val="0"/>
              </a:spcBef>
            </a:pPr>
            <a:r>
              <a:rPr lang="en-US" altLang="es-ES" sz="2000" b="1">
                <a:latin typeface="Lucida Console" panose="020B0609040504020204" pitchFamily="49" charset="0"/>
              </a:rPr>
              <a:t>	System.out.println(“Go You “ + team); </a:t>
            </a:r>
          </a:p>
        </p:txBody>
      </p:sp>
    </p:spTree>
    <p:extLst>
      <p:ext uri="{BB962C8B-B14F-4D97-AF65-F5344CB8AC3E}">
        <p14:creationId xmlns:p14="http://schemas.microsoft.com/office/powerpoint/2010/main" val="416402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B025E01A-A6C4-794A-B889-5A055249C76C}"/>
              </a:ext>
            </a:extLst>
          </p:cNvPr>
          <p:cNvSpPr>
            <a:spLocks noGrp="1" noChangeArrowheads="1"/>
          </p:cNvSpPr>
          <p:nvPr>
            <p:ph type="title"/>
          </p:nvPr>
        </p:nvSpPr>
        <p:spPr/>
        <p:txBody>
          <a:bodyPr/>
          <a:lstStyle/>
          <a:p>
            <a:pPr eaLnBrk="1" hangingPunct="1"/>
            <a:r>
              <a:rPr lang="en-US" altLang="es-ES"/>
              <a:t>Metodos — Comparaciones</a:t>
            </a:r>
          </a:p>
        </p:txBody>
      </p:sp>
      <p:sp>
        <p:nvSpPr>
          <p:cNvPr id="23554" name="Rectangle 3">
            <a:extLst>
              <a:ext uri="{FF2B5EF4-FFF2-40B4-BE49-F238E27FC236}">
                <a16:creationId xmlns:a16="http://schemas.microsoft.com/office/drawing/2014/main" id="{651A4726-1000-4F44-A99B-2157748BF789}"/>
              </a:ext>
            </a:extLst>
          </p:cNvPr>
          <p:cNvSpPr>
            <a:spLocks noGrp="1" noChangeArrowheads="1"/>
          </p:cNvSpPr>
          <p:nvPr>
            <p:ph type="body" idx="1"/>
          </p:nvPr>
        </p:nvSpPr>
        <p:spPr>
          <a:xfrm>
            <a:off x="873125" y="1809750"/>
            <a:ext cx="7661275" cy="2298700"/>
          </a:xfrm>
        </p:spPr>
        <p:txBody>
          <a:bodyPr/>
          <a:lstStyle/>
          <a:p>
            <a:pPr marL="342900" indent="-342900" eaLnBrk="1" hangingPunct="1">
              <a:spcBef>
                <a:spcPct val="50000"/>
              </a:spcBef>
              <a:buFont typeface="Wingdings" pitchFamily="2" charset="2"/>
              <a:buNone/>
            </a:pPr>
            <a:r>
              <a:rPr lang="en-US" altLang="es-ES" sz="2400"/>
              <a:t>int diff = word1.</a:t>
            </a:r>
            <a:r>
              <a:rPr lang="en-US" altLang="es-ES" sz="2400" b="1"/>
              <a:t>compareTo</a:t>
            </a:r>
            <a:r>
              <a:rPr lang="en-US" altLang="es-ES" sz="2400"/>
              <a:t>(word2);</a:t>
            </a:r>
          </a:p>
          <a:p>
            <a:pPr marL="342900" indent="-342900" eaLnBrk="1" hangingPunct="1">
              <a:spcBef>
                <a:spcPct val="50000"/>
              </a:spcBef>
              <a:buFont typeface="Wingdings" pitchFamily="2" charset="2"/>
              <a:buNone/>
            </a:pPr>
            <a:r>
              <a:rPr lang="en-US" altLang="es-ES" sz="2400"/>
              <a:t>int diff = word1.</a:t>
            </a:r>
            <a:r>
              <a:rPr lang="en-US" altLang="es-ES" sz="2400" b="1"/>
              <a:t>compareToIgnoreCase</a:t>
            </a:r>
            <a:r>
              <a:rPr lang="en-US" altLang="es-ES" sz="2400"/>
              <a:t>(word2);</a:t>
            </a:r>
          </a:p>
        </p:txBody>
      </p:sp>
      <p:sp>
        <p:nvSpPr>
          <p:cNvPr id="23556" name="Text Box 6">
            <a:extLst>
              <a:ext uri="{FF2B5EF4-FFF2-40B4-BE49-F238E27FC236}">
                <a16:creationId xmlns:a16="http://schemas.microsoft.com/office/drawing/2014/main" id="{3B02F507-9125-C446-AD53-E496CEC42F78}"/>
              </a:ext>
            </a:extLst>
          </p:cNvPr>
          <p:cNvSpPr txBox="1">
            <a:spLocks noChangeArrowheads="1"/>
          </p:cNvSpPr>
          <p:nvPr/>
        </p:nvSpPr>
        <p:spPr bwMode="auto">
          <a:xfrm>
            <a:off x="931863" y="3101975"/>
            <a:ext cx="5788025" cy="10064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000"/>
              <a:t>if(word1.compareTo(word2) &gt; 0){</a:t>
            </a:r>
          </a:p>
          <a:p>
            <a:pPr>
              <a:spcBef>
                <a:spcPct val="0"/>
              </a:spcBef>
            </a:pPr>
            <a:r>
              <a:rPr lang="en-US" altLang="es-ES" sz="2000"/>
              <a:t>	//word1 viene antes que word2…</a:t>
            </a:r>
          </a:p>
          <a:p>
            <a:pPr>
              <a:spcBef>
                <a:spcPct val="0"/>
              </a:spcBef>
            </a:pPr>
            <a:r>
              <a:rPr lang="en-US" altLang="es-ES" sz="2000"/>
              <a:t>}</a:t>
            </a:r>
          </a:p>
        </p:txBody>
      </p:sp>
    </p:spTree>
    <p:extLst>
      <p:ext uri="{BB962C8B-B14F-4D97-AF65-F5344CB8AC3E}">
        <p14:creationId xmlns:p14="http://schemas.microsoft.com/office/powerpoint/2010/main" val="1641521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C7578954-5921-CE44-8770-C811E13C74AF}"/>
              </a:ext>
            </a:extLst>
          </p:cNvPr>
          <p:cNvSpPr>
            <a:spLocks noGrp="1" noChangeArrowheads="1"/>
          </p:cNvSpPr>
          <p:nvPr>
            <p:ph type="title"/>
          </p:nvPr>
        </p:nvSpPr>
        <p:spPr/>
        <p:txBody>
          <a:bodyPr/>
          <a:lstStyle/>
          <a:p>
            <a:pPr eaLnBrk="1" hangingPunct="1"/>
            <a:r>
              <a:rPr lang="en-US" altLang="es-ES"/>
              <a:t>Ejemplos de comparación</a:t>
            </a:r>
          </a:p>
        </p:txBody>
      </p:sp>
      <p:sp>
        <p:nvSpPr>
          <p:cNvPr id="25602" name="Text Box 13">
            <a:extLst>
              <a:ext uri="{FF2B5EF4-FFF2-40B4-BE49-F238E27FC236}">
                <a16:creationId xmlns:a16="http://schemas.microsoft.com/office/drawing/2014/main" id="{A54C5119-4193-064A-A174-A33C45D76F63}"/>
              </a:ext>
            </a:extLst>
          </p:cNvPr>
          <p:cNvSpPr txBox="1">
            <a:spLocks noChangeArrowheads="1"/>
          </p:cNvSpPr>
          <p:nvPr/>
        </p:nvSpPr>
        <p:spPr bwMode="auto">
          <a:xfrm>
            <a:off x="919163" y="1809750"/>
            <a:ext cx="7605712" cy="16160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000" b="1">
                <a:latin typeface="Lucida Console" panose="020B0609040504020204" pitchFamily="49" charset="0"/>
              </a:rPr>
              <a:t>//negative differences</a:t>
            </a:r>
          </a:p>
          <a:p>
            <a:pPr>
              <a:spcBef>
                <a:spcPct val="0"/>
              </a:spcBef>
            </a:pPr>
            <a:r>
              <a:rPr lang="en-US" altLang="es-ES" sz="2000" b="1">
                <a:latin typeface="Lucida Console" panose="020B0609040504020204" pitchFamily="49" charset="0"/>
              </a:rPr>
              <a:t>diff = “apple”.compareTo(“berry”);//a before b</a:t>
            </a:r>
          </a:p>
          <a:p>
            <a:pPr>
              <a:spcBef>
                <a:spcPct val="0"/>
              </a:spcBef>
            </a:pPr>
            <a:r>
              <a:rPr lang="en-US" altLang="es-ES" sz="2000" b="1">
                <a:latin typeface="Lucida Console" panose="020B0609040504020204" pitchFamily="49" charset="0"/>
              </a:rPr>
              <a:t>diff = “Zebra”.compareTo(“apple”);//Z before a</a:t>
            </a:r>
          </a:p>
          <a:p>
            <a:pPr>
              <a:spcBef>
                <a:spcPct val="0"/>
              </a:spcBef>
            </a:pPr>
            <a:r>
              <a:rPr lang="en-US" altLang="es-ES" sz="2000" b="1">
                <a:latin typeface="Lucida Console" panose="020B0609040504020204" pitchFamily="49" charset="0"/>
              </a:rPr>
              <a:t>diff = “dig”.compareTo(“dug”);//i before u</a:t>
            </a:r>
          </a:p>
          <a:p>
            <a:pPr>
              <a:spcBef>
                <a:spcPct val="0"/>
              </a:spcBef>
            </a:pPr>
            <a:r>
              <a:rPr lang="en-US" altLang="es-ES" sz="2000" b="1">
                <a:latin typeface="Lucida Console" panose="020B0609040504020204" pitchFamily="49" charset="0"/>
              </a:rPr>
              <a:t>diff = “dig”.compareTo(“digs”);//dig is shorter</a:t>
            </a:r>
          </a:p>
        </p:txBody>
      </p:sp>
      <p:sp>
        <p:nvSpPr>
          <p:cNvPr id="25603" name="Text Box 15">
            <a:extLst>
              <a:ext uri="{FF2B5EF4-FFF2-40B4-BE49-F238E27FC236}">
                <a16:creationId xmlns:a16="http://schemas.microsoft.com/office/drawing/2014/main" id="{C51C990C-A01A-7F48-A0EE-D9247A55E00B}"/>
              </a:ext>
            </a:extLst>
          </p:cNvPr>
          <p:cNvSpPr txBox="1">
            <a:spLocks noChangeArrowheads="1"/>
          </p:cNvSpPr>
          <p:nvPr/>
        </p:nvSpPr>
        <p:spPr bwMode="auto">
          <a:xfrm>
            <a:off x="957263" y="3575050"/>
            <a:ext cx="7605712" cy="10064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000" b="1">
                <a:latin typeface="Lucida Console" panose="020B0609040504020204" pitchFamily="49" charset="0"/>
              </a:rPr>
              <a:t>//zero differences</a:t>
            </a:r>
          </a:p>
          <a:p>
            <a:pPr>
              <a:spcBef>
                <a:spcPct val="0"/>
              </a:spcBef>
            </a:pPr>
            <a:r>
              <a:rPr lang="en-US" altLang="es-ES" sz="2000" b="1">
                <a:latin typeface="Lucida Console" panose="020B0609040504020204" pitchFamily="49" charset="0"/>
              </a:rPr>
              <a:t>diff = “apple”.compareTo(“apple”);//equal</a:t>
            </a:r>
          </a:p>
          <a:p>
            <a:pPr>
              <a:spcBef>
                <a:spcPct val="0"/>
              </a:spcBef>
            </a:pPr>
            <a:r>
              <a:rPr lang="en-US" altLang="es-ES" sz="2000" b="1">
                <a:latin typeface="Lucida Console" panose="020B0609040504020204" pitchFamily="49" charset="0"/>
              </a:rPr>
              <a:t>diff = “dig”.compareToIgnoreCase(“DIG”);//equal</a:t>
            </a:r>
          </a:p>
        </p:txBody>
      </p:sp>
      <p:sp>
        <p:nvSpPr>
          <p:cNvPr id="25604" name="Text Box 16">
            <a:extLst>
              <a:ext uri="{FF2B5EF4-FFF2-40B4-BE49-F238E27FC236}">
                <a16:creationId xmlns:a16="http://schemas.microsoft.com/office/drawing/2014/main" id="{6412FDB5-30A0-5449-B9A6-E2C6FB5C2909}"/>
              </a:ext>
            </a:extLst>
          </p:cNvPr>
          <p:cNvSpPr txBox="1">
            <a:spLocks noChangeArrowheads="1"/>
          </p:cNvSpPr>
          <p:nvPr/>
        </p:nvSpPr>
        <p:spPr bwMode="auto">
          <a:xfrm>
            <a:off x="957263" y="4768850"/>
            <a:ext cx="7605712" cy="16160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000" b="1">
                <a:latin typeface="Lucida Console" panose="020B0609040504020204" pitchFamily="49" charset="0"/>
              </a:rPr>
              <a:t>//positive differences</a:t>
            </a:r>
          </a:p>
          <a:p>
            <a:pPr>
              <a:spcBef>
                <a:spcPct val="0"/>
              </a:spcBef>
            </a:pPr>
            <a:r>
              <a:rPr lang="en-US" altLang="es-ES" sz="2000" b="1">
                <a:latin typeface="Lucida Console" panose="020B0609040504020204" pitchFamily="49" charset="0"/>
              </a:rPr>
              <a:t>diff = “berry”.compareTo(“apple”);//b after a</a:t>
            </a:r>
          </a:p>
          <a:p>
            <a:pPr>
              <a:spcBef>
                <a:spcPct val="0"/>
              </a:spcBef>
            </a:pPr>
            <a:r>
              <a:rPr lang="en-US" altLang="es-ES" sz="2000" b="1">
                <a:latin typeface="Lucida Console" panose="020B0609040504020204" pitchFamily="49" charset="0"/>
              </a:rPr>
              <a:t>diff = “apple”.compareTo(“Apple”);//a after A</a:t>
            </a:r>
          </a:p>
          <a:p>
            <a:pPr>
              <a:spcBef>
                <a:spcPct val="0"/>
              </a:spcBef>
            </a:pPr>
            <a:r>
              <a:rPr lang="en-US" altLang="es-ES" sz="2000" b="1">
                <a:latin typeface="Lucida Console" panose="020B0609040504020204" pitchFamily="49" charset="0"/>
              </a:rPr>
              <a:t>diff = “BIT”.compareTo(“BIG”);//T after G</a:t>
            </a:r>
          </a:p>
          <a:p>
            <a:pPr>
              <a:spcBef>
                <a:spcPct val="0"/>
              </a:spcBef>
            </a:pPr>
            <a:r>
              <a:rPr lang="en-US" altLang="es-ES" sz="2000" b="1">
                <a:latin typeface="Lucida Console" panose="020B0609040504020204" pitchFamily="49" charset="0"/>
              </a:rPr>
              <a:t>diff = “huge”.compareTo(“hug”);//huge is longer</a:t>
            </a:r>
          </a:p>
        </p:txBody>
      </p:sp>
    </p:spTree>
    <p:extLst>
      <p:ext uri="{BB962C8B-B14F-4D97-AF65-F5344CB8AC3E}">
        <p14:creationId xmlns:p14="http://schemas.microsoft.com/office/powerpoint/2010/main" val="403662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07D880A6-3912-F744-B53D-298B79B03266}"/>
              </a:ext>
            </a:extLst>
          </p:cNvPr>
          <p:cNvSpPr>
            <a:spLocks noGrp="1" noChangeArrowheads="1"/>
          </p:cNvSpPr>
          <p:nvPr>
            <p:ph type="title"/>
          </p:nvPr>
        </p:nvSpPr>
        <p:spPr/>
        <p:txBody>
          <a:bodyPr/>
          <a:lstStyle/>
          <a:p>
            <a:pPr eaLnBrk="1" hangingPunct="1"/>
            <a:r>
              <a:rPr lang="en-US" altLang="es-ES">
                <a:solidFill>
                  <a:schemeClr val="tx1"/>
                </a:solidFill>
              </a:rPr>
              <a:t>Clase String</a:t>
            </a:r>
            <a:endParaRPr lang="en-US" altLang="es-ES"/>
          </a:p>
        </p:txBody>
      </p:sp>
      <p:sp>
        <p:nvSpPr>
          <p:cNvPr id="6146" name="Rectangle 3">
            <a:extLst>
              <a:ext uri="{FF2B5EF4-FFF2-40B4-BE49-F238E27FC236}">
                <a16:creationId xmlns:a16="http://schemas.microsoft.com/office/drawing/2014/main" id="{09EFD7BB-316C-1945-812A-2C9049061248}"/>
              </a:ext>
            </a:extLst>
          </p:cNvPr>
          <p:cNvSpPr>
            <a:spLocks noGrp="1" noChangeArrowheads="1"/>
          </p:cNvSpPr>
          <p:nvPr>
            <p:ph type="body" idx="1"/>
          </p:nvPr>
        </p:nvSpPr>
        <p:spPr/>
        <p:txBody>
          <a:bodyPr/>
          <a:lstStyle/>
          <a:p>
            <a:pPr eaLnBrk="1" hangingPunct="1">
              <a:lnSpc>
                <a:spcPct val="80000"/>
              </a:lnSpc>
            </a:pPr>
            <a:r>
              <a:rPr lang="en-US" altLang="es-ES" sz="2800"/>
              <a:t>Un objeto de la clase String representa una cadena de caracteres.</a:t>
            </a:r>
          </a:p>
          <a:p>
            <a:pPr eaLnBrk="1" hangingPunct="1">
              <a:lnSpc>
                <a:spcPct val="80000"/>
              </a:lnSpc>
            </a:pPr>
            <a:r>
              <a:rPr lang="en-US" altLang="es-ES" sz="2800"/>
              <a:t>La clase String pertenece al paquete java.lang, que no requiere una declaración de importación.</a:t>
            </a:r>
          </a:p>
          <a:p>
            <a:pPr eaLnBrk="1" hangingPunct="1">
              <a:lnSpc>
                <a:spcPct val="80000"/>
              </a:lnSpc>
            </a:pPr>
            <a:r>
              <a:rPr lang="en-US" altLang="es-ES" sz="2800"/>
              <a:t>Al igual que otras clases, String tiene métodos, atributos y constructores.</a:t>
            </a:r>
          </a:p>
          <a:p>
            <a:pPr eaLnBrk="1" hangingPunct="1">
              <a:lnSpc>
                <a:spcPct val="80000"/>
              </a:lnSpc>
            </a:pPr>
            <a:r>
              <a:rPr lang="en-US" altLang="es-ES" sz="2800"/>
              <a:t>A diferencia de otras clases, tiene dos operadores, + y += (utilizado para la concatenación).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61DE79FD-FDD7-964D-A844-1F1C5BB4EA42}"/>
              </a:ext>
            </a:extLst>
          </p:cNvPr>
          <p:cNvSpPr>
            <a:spLocks noGrp="1" noChangeArrowheads="1"/>
          </p:cNvSpPr>
          <p:nvPr>
            <p:ph type="title"/>
          </p:nvPr>
        </p:nvSpPr>
        <p:spPr/>
        <p:txBody>
          <a:bodyPr/>
          <a:lstStyle/>
          <a:p>
            <a:pPr eaLnBrk="1" hangingPunct="1"/>
            <a:r>
              <a:rPr lang="en-US" altLang="es-ES"/>
              <a:t>Metodos — trim</a:t>
            </a:r>
          </a:p>
        </p:txBody>
      </p:sp>
      <p:sp>
        <p:nvSpPr>
          <p:cNvPr id="26626" name="Rectangle 3">
            <a:extLst>
              <a:ext uri="{FF2B5EF4-FFF2-40B4-BE49-F238E27FC236}">
                <a16:creationId xmlns:a16="http://schemas.microsoft.com/office/drawing/2014/main" id="{2FAC7560-24A5-3848-9EF2-57E9FECB21F5}"/>
              </a:ext>
            </a:extLst>
          </p:cNvPr>
          <p:cNvSpPr>
            <a:spLocks noGrp="1" noChangeArrowheads="1"/>
          </p:cNvSpPr>
          <p:nvPr>
            <p:ph type="body" idx="1"/>
          </p:nvPr>
        </p:nvSpPr>
        <p:spPr>
          <a:xfrm>
            <a:off x="893763" y="1752600"/>
            <a:ext cx="7397750" cy="4652963"/>
          </a:xfrm>
        </p:spPr>
        <p:txBody>
          <a:bodyPr/>
          <a:lstStyle/>
          <a:p>
            <a:pPr marL="342900" indent="-342900" eaLnBrk="1" hangingPunct="1">
              <a:spcBef>
                <a:spcPct val="0"/>
              </a:spcBef>
              <a:buClr>
                <a:schemeClr val="tx1"/>
              </a:buClr>
              <a:buFont typeface="Wingdings" pitchFamily="2" charset="2"/>
              <a:buNone/>
            </a:pPr>
            <a:r>
              <a:rPr lang="en-US" altLang="es-ES" sz="2400"/>
              <a:t>String word2 = </a:t>
            </a:r>
            <a:r>
              <a:rPr lang="en-US" altLang="es-ES" sz="2400" b="1"/>
              <a:t>word1.trim</a:t>
            </a:r>
            <a:r>
              <a:rPr lang="en-US" altLang="es-ES" sz="2400"/>
              <a:t> ();</a:t>
            </a:r>
          </a:p>
          <a:p>
            <a:pPr marL="742950" lvl="1" indent="-285750" eaLnBrk="1" hangingPunct="1">
              <a:spcBef>
                <a:spcPct val="0"/>
              </a:spcBef>
              <a:buClr>
                <a:schemeClr val="tx1"/>
              </a:buClr>
              <a:buFont typeface="Wingdings" pitchFamily="2" charset="2"/>
              <a:buNone/>
            </a:pPr>
            <a:r>
              <a:rPr lang="en-US" altLang="es-ES" sz="2400"/>
              <a:t>	Devuelve una nueva cadena formada partiendo de </a:t>
            </a:r>
            <a:r>
              <a:rPr lang="en-US" altLang="es-ES" sz="2400" b="1"/>
              <a:t>word1</a:t>
            </a:r>
            <a:r>
              <a:rPr lang="en-US" altLang="es-ES" sz="2400"/>
              <a:t> eliminando los espacios del principio y fin, sin afectar a los intermedios.</a:t>
            </a:r>
          </a:p>
          <a:p>
            <a:pPr marL="742950" lvl="1" indent="-285750" eaLnBrk="1" hangingPunct="1">
              <a:spcBef>
                <a:spcPct val="0"/>
              </a:spcBef>
              <a:buClr>
                <a:schemeClr val="tx1"/>
              </a:buClr>
              <a:buFont typeface="Wingdings" pitchFamily="2" charset="2"/>
              <a:buNone/>
            </a:pPr>
            <a:endParaRPr lang="en-US" altLang="es-ES" sz="2400"/>
          </a:p>
          <a:p>
            <a:pPr marL="342900" indent="-342900" eaLnBrk="1" hangingPunct="1">
              <a:spcBef>
                <a:spcPct val="50000"/>
              </a:spcBef>
              <a:buClr>
                <a:schemeClr val="tx1"/>
              </a:buClr>
              <a:buFont typeface="Wingdings" pitchFamily="2" charset="2"/>
              <a:buNone/>
            </a:pPr>
            <a:endParaRPr lang="en-US" altLang="es-ES" sz="2400"/>
          </a:p>
        </p:txBody>
      </p:sp>
      <p:sp>
        <p:nvSpPr>
          <p:cNvPr id="26627" name="Text Box 4">
            <a:extLst>
              <a:ext uri="{FF2B5EF4-FFF2-40B4-BE49-F238E27FC236}">
                <a16:creationId xmlns:a16="http://schemas.microsoft.com/office/drawing/2014/main" id="{E0FE8054-3BBC-1C41-B639-01B0C96C66DB}"/>
              </a:ext>
            </a:extLst>
          </p:cNvPr>
          <p:cNvSpPr txBox="1">
            <a:spLocks noChangeArrowheads="1"/>
          </p:cNvSpPr>
          <p:nvPr/>
        </p:nvSpPr>
        <p:spPr bwMode="auto">
          <a:xfrm>
            <a:off x="852488" y="3449638"/>
            <a:ext cx="7378700" cy="156966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400"/>
              <a:t>String word1 = “ Hi Bob “;</a:t>
            </a:r>
          </a:p>
          <a:p>
            <a:pPr>
              <a:spcBef>
                <a:spcPct val="0"/>
              </a:spcBef>
            </a:pPr>
            <a:r>
              <a:rPr lang="en-US" altLang="es-ES" sz="2400"/>
              <a:t>String word2 = word1.trim();</a:t>
            </a:r>
          </a:p>
          <a:p>
            <a:pPr>
              <a:spcBef>
                <a:spcPct val="0"/>
              </a:spcBef>
            </a:pPr>
            <a:r>
              <a:rPr lang="en-US" altLang="es-ES" sz="2400"/>
              <a:t>//word2 es “Hi Bob”</a:t>
            </a:r>
          </a:p>
          <a:p>
            <a:pPr>
              <a:spcBef>
                <a:spcPct val="0"/>
              </a:spcBef>
            </a:pPr>
            <a:r>
              <a:rPr lang="en-US" altLang="es-ES" sz="2400"/>
              <a:t>//word1 es “ Hi Bob “</a:t>
            </a:r>
          </a:p>
        </p:txBody>
      </p:sp>
    </p:spTree>
    <p:extLst>
      <p:ext uri="{BB962C8B-B14F-4D97-AF65-F5344CB8AC3E}">
        <p14:creationId xmlns:p14="http://schemas.microsoft.com/office/powerpoint/2010/main" val="639083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EE7AFF98-4BCA-EA4A-8464-E81F9F7C886B}"/>
              </a:ext>
            </a:extLst>
          </p:cNvPr>
          <p:cNvSpPr>
            <a:spLocks noGrp="1" noChangeArrowheads="1"/>
          </p:cNvSpPr>
          <p:nvPr>
            <p:ph type="title"/>
          </p:nvPr>
        </p:nvSpPr>
        <p:spPr/>
        <p:txBody>
          <a:bodyPr/>
          <a:lstStyle/>
          <a:p>
            <a:pPr eaLnBrk="1" hangingPunct="1"/>
            <a:r>
              <a:rPr lang="en-US" altLang="es-ES"/>
              <a:t>Metodos — replace</a:t>
            </a:r>
          </a:p>
        </p:txBody>
      </p:sp>
      <p:sp>
        <p:nvSpPr>
          <p:cNvPr id="28674" name="Rectangle 3">
            <a:extLst>
              <a:ext uri="{FF2B5EF4-FFF2-40B4-BE49-F238E27FC236}">
                <a16:creationId xmlns:a16="http://schemas.microsoft.com/office/drawing/2014/main" id="{B65A37CB-3443-DA47-A130-2104AE0CAB42}"/>
              </a:ext>
            </a:extLst>
          </p:cNvPr>
          <p:cNvSpPr>
            <a:spLocks noGrp="1" noChangeArrowheads="1"/>
          </p:cNvSpPr>
          <p:nvPr>
            <p:ph type="body" idx="1"/>
          </p:nvPr>
        </p:nvSpPr>
        <p:spPr>
          <a:xfrm>
            <a:off x="893763" y="1752600"/>
            <a:ext cx="7397750" cy="4652963"/>
          </a:xfrm>
        </p:spPr>
        <p:txBody>
          <a:bodyPr/>
          <a:lstStyle/>
          <a:p>
            <a:pPr marL="342900" indent="-342900" eaLnBrk="1" hangingPunct="1">
              <a:spcBef>
                <a:spcPct val="50000"/>
              </a:spcBef>
              <a:buClr>
                <a:schemeClr val="tx1"/>
              </a:buClr>
              <a:buFont typeface="Wingdings" pitchFamily="2" charset="2"/>
              <a:buNone/>
            </a:pPr>
            <a:r>
              <a:rPr lang="en-US" altLang="es-ES" sz="2400"/>
              <a:t>String word2 = word1.</a:t>
            </a:r>
            <a:r>
              <a:rPr lang="en-US" altLang="es-ES" sz="2400" b="1"/>
              <a:t>replace</a:t>
            </a:r>
            <a:r>
              <a:rPr lang="en-US" altLang="es-ES" sz="2400"/>
              <a:t>(oldCh, newCh);</a:t>
            </a:r>
          </a:p>
          <a:p>
            <a:pPr marL="742950" lvl="1" indent="-285750" eaLnBrk="1" hangingPunct="1">
              <a:spcBef>
                <a:spcPct val="0"/>
              </a:spcBef>
              <a:buClr>
                <a:schemeClr val="tx1"/>
              </a:buClr>
              <a:buFont typeface="Wingdings" pitchFamily="2" charset="2"/>
              <a:buNone/>
            </a:pPr>
            <a:r>
              <a:rPr lang="en-US" altLang="es-ES" sz="2400"/>
              <a:t>	devuelve una nueva cadena partiendo de </a:t>
            </a:r>
            <a:r>
              <a:rPr lang="en-US" altLang="es-ES" sz="2400" b="1"/>
              <a:t>word1</a:t>
            </a:r>
            <a:r>
              <a:rPr lang="en-US" altLang="es-ES" sz="2400"/>
              <a:t> reemplazando todas las ocurrencias de </a:t>
            </a:r>
            <a:r>
              <a:rPr lang="en-US" altLang="es-ES" sz="2400" b="1"/>
              <a:t>oldCh</a:t>
            </a:r>
            <a:r>
              <a:rPr lang="en-US" altLang="es-ES" sz="2400"/>
              <a:t> con </a:t>
            </a:r>
            <a:r>
              <a:rPr lang="en-US" altLang="es-ES" sz="2400" b="1"/>
              <a:t>newCh</a:t>
            </a:r>
          </a:p>
        </p:txBody>
      </p:sp>
      <p:sp>
        <p:nvSpPr>
          <p:cNvPr id="28675" name="Text Box 4">
            <a:extLst>
              <a:ext uri="{FF2B5EF4-FFF2-40B4-BE49-F238E27FC236}">
                <a16:creationId xmlns:a16="http://schemas.microsoft.com/office/drawing/2014/main" id="{5BDCD3D6-A3FB-0A4A-9430-ADB8C6058A0C}"/>
              </a:ext>
            </a:extLst>
          </p:cNvPr>
          <p:cNvSpPr txBox="1">
            <a:spLocks noChangeArrowheads="1"/>
          </p:cNvSpPr>
          <p:nvPr/>
        </p:nvSpPr>
        <p:spPr bwMode="auto">
          <a:xfrm>
            <a:off x="1062038" y="3397004"/>
            <a:ext cx="6838950" cy="120032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400"/>
              <a:t>String word1 = “rare“;</a:t>
            </a:r>
          </a:p>
          <a:p>
            <a:pPr>
              <a:spcBef>
                <a:spcPct val="0"/>
              </a:spcBef>
            </a:pPr>
            <a:r>
              <a:rPr lang="en-US" altLang="es-ES" sz="2400"/>
              <a:t>String word2 = “rare“.replace(‘r’, ‘d’); </a:t>
            </a:r>
          </a:p>
          <a:p>
            <a:pPr>
              <a:spcBef>
                <a:spcPct val="0"/>
              </a:spcBef>
            </a:pPr>
            <a:r>
              <a:rPr lang="en-US" altLang="es-ES" sz="2400"/>
              <a:t>//word2 es “dade”, pero word1 es “rare“</a:t>
            </a:r>
          </a:p>
        </p:txBody>
      </p:sp>
    </p:spTree>
    <p:extLst>
      <p:ext uri="{BB962C8B-B14F-4D97-AF65-F5344CB8AC3E}">
        <p14:creationId xmlns:p14="http://schemas.microsoft.com/office/powerpoint/2010/main" val="425950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DD41314C-3B5C-A048-9B2B-517627D8BDA3}"/>
              </a:ext>
            </a:extLst>
          </p:cNvPr>
          <p:cNvSpPr>
            <a:spLocks noGrp="1" noChangeArrowheads="1"/>
          </p:cNvSpPr>
          <p:nvPr>
            <p:ph type="title"/>
          </p:nvPr>
        </p:nvSpPr>
        <p:spPr/>
        <p:txBody>
          <a:bodyPr/>
          <a:lstStyle/>
          <a:p>
            <a:pPr eaLnBrk="1" hangingPunct="1"/>
            <a:r>
              <a:rPr lang="en-US" altLang="es-ES"/>
              <a:t>Metodos — Mayusculas</a:t>
            </a:r>
          </a:p>
        </p:txBody>
      </p:sp>
      <p:sp>
        <p:nvSpPr>
          <p:cNvPr id="30722" name="Rectangle 3">
            <a:extLst>
              <a:ext uri="{FF2B5EF4-FFF2-40B4-BE49-F238E27FC236}">
                <a16:creationId xmlns:a16="http://schemas.microsoft.com/office/drawing/2014/main" id="{26273A10-7812-5849-9FD2-DD43D88E1969}"/>
              </a:ext>
            </a:extLst>
          </p:cNvPr>
          <p:cNvSpPr>
            <a:spLocks noGrp="1" noChangeArrowheads="1"/>
          </p:cNvSpPr>
          <p:nvPr>
            <p:ph type="body" idx="1"/>
          </p:nvPr>
        </p:nvSpPr>
        <p:spPr>
          <a:xfrm>
            <a:off x="893763" y="1752600"/>
            <a:ext cx="7397750" cy="4652963"/>
          </a:xfrm>
        </p:spPr>
        <p:txBody>
          <a:bodyPr/>
          <a:lstStyle/>
          <a:p>
            <a:pPr marL="342900" indent="-342900" eaLnBrk="1" hangingPunct="1">
              <a:spcBef>
                <a:spcPct val="50000"/>
              </a:spcBef>
              <a:buClr>
                <a:schemeClr val="tx1"/>
              </a:buClr>
              <a:buFont typeface="Wingdings" pitchFamily="2" charset="2"/>
              <a:buNone/>
            </a:pPr>
            <a:r>
              <a:rPr lang="en-US" altLang="es-ES" sz="2400"/>
              <a:t>String word2 = word1.</a:t>
            </a:r>
            <a:r>
              <a:rPr lang="en-US" altLang="es-ES" sz="2400" b="1"/>
              <a:t>toUpperCase</a:t>
            </a:r>
            <a:r>
              <a:rPr lang="en-US" altLang="es-ES" sz="2400"/>
              <a:t>();</a:t>
            </a:r>
          </a:p>
          <a:p>
            <a:pPr marL="342900" indent="-342900" eaLnBrk="1" hangingPunct="1">
              <a:spcBef>
                <a:spcPct val="0"/>
              </a:spcBef>
              <a:buClr>
                <a:schemeClr val="tx1"/>
              </a:buClr>
              <a:buFont typeface="Wingdings" pitchFamily="2" charset="2"/>
              <a:buNone/>
            </a:pPr>
            <a:r>
              <a:rPr lang="en-US" altLang="es-ES" sz="2400"/>
              <a:t>String word3 = word1.</a:t>
            </a:r>
            <a:r>
              <a:rPr lang="en-US" altLang="es-ES" sz="2400" b="1"/>
              <a:t>toLowerCase</a:t>
            </a:r>
            <a:r>
              <a:rPr lang="en-US" altLang="es-ES" sz="2400"/>
              <a:t>();</a:t>
            </a:r>
          </a:p>
          <a:p>
            <a:pPr marL="742950" lvl="1" indent="-285750" eaLnBrk="1" hangingPunct="1">
              <a:spcBef>
                <a:spcPct val="0"/>
              </a:spcBef>
              <a:buFont typeface="Wingdings" pitchFamily="2" charset="2"/>
              <a:buNone/>
            </a:pPr>
            <a:r>
              <a:rPr lang="en-US" altLang="es-ES" sz="2400"/>
              <a:t>	</a:t>
            </a:r>
          </a:p>
        </p:txBody>
      </p:sp>
      <p:sp>
        <p:nvSpPr>
          <p:cNvPr id="30723" name="Text Box 4">
            <a:extLst>
              <a:ext uri="{FF2B5EF4-FFF2-40B4-BE49-F238E27FC236}">
                <a16:creationId xmlns:a16="http://schemas.microsoft.com/office/drawing/2014/main" id="{367BE821-D233-7249-874C-AFC9B994B1B1}"/>
              </a:ext>
            </a:extLst>
          </p:cNvPr>
          <p:cNvSpPr txBox="1">
            <a:spLocks noChangeArrowheads="1"/>
          </p:cNvSpPr>
          <p:nvPr/>
        </p:nvSpPr>
        <p:spPr bwMode="auto">
          <a:xfrm>
            <a:off x="931863" y="2813782"/>
            <a:ext cx="6838950" cy="156966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400"/>
              <a:t>String word1 = “HeLLo“;</a:t>
            </a:r>
          </a:p>
          <a:p>
            <a:pPr>
              <a:spcBef>
                <a:spcPct val="0"/>
              </a:spcBef>
            </a:pPr>
            <a:r>
              <a:rPr lang="en-US" altLang="es-ES" sz="2400"/>
              <a:t>String word2 = word1.toUpperCase();//”HELLO”</a:t>
            </a:r>
          </a:p>
          <a:p>
            <a:pPr>
              <a:spcBef>
                <a:spcPct val="0"/>
              </a:spcBef>
            </a:pPr>
            <a:r>
              <a:rPr lang="en-US" altLang="es-ES" sz="2400"/>
              <a:t>String word3 = word1.toLowerCase();//”hello”</a:t>
            </a:r>
          </a:p>
          <a:p>
            <a:pPr>
              <a:spcBef>
                <a:spcPct val="0"/>
              </a:spcBef>
            </a:pPr>
            <a:r>
              <a:rPr lang="en-US" altLang="es-ES" sz="2400"/>
              <a:t>//word1 es “HeLLo“</a:t>
            </a:r>
          </a:p>
        </p:txBody>
      </p:sp>
    </p:spTree>
    <p:extLst>
      <p:ext uri="{BB962C8B-B14F-4D97-AF65-F5344CB8AC3E}">
        <p14:creationId xmlns:p14="http://schemas.microsoft.com/office/powerpoint/2010/main" val="375225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AFED1427-E7CA-BF47-AE83-77C8295CF0B9}"/>
              </a:ext>
            </a:extLst>
          </p:cNvPr>
          <p:cNvSpPr>
            <a:spLocks noGrp="1" noChangeArrowheads="1"/>
          </p:cNvSpPr>
          <p:nvPr>
            <p:ph type="title"/>
          </p:nvPr>
        </p:nvSpPr>
        <p:spPr/>
        <p:txBody>
          <a:bodyPr/>
          <a:lstStyle/>
          <a:p>
            <a:pPr eaLnBrk="1" hangingPunct="1"/>
            <a:r>
              <a:rPr lang="en-US" altLang="es-ES"/>
              <a:t>Reemplazando </a:t>
            </a:r>
          </a:p>
        </p:txBody>
      </p:sp>
      <p:sp>
        <p:nvSpPr>
          <p:cNvPr id="32770" name="Rectangle 3">
            <a:extLst>
              <a:ext uri="{FF2B5EF4-FFF2-40B4-BE49-F238E27FC236}">
                <a16:creationId xmlns:a16="http://schemas.microsoft.com/office/drawing/2014/main" id="{78F1D4FC-1EF9-B043-93B5-A19B8AE874F1}"/>
              </a:ext>
            </a:extLst>
          </p:cNvPr>
          <p:cNvSpPr>
            <a:spLocks noGrp="1" noChangeArrowheads="1"/>
          </p:cNvSpPr>
          <p:nvPr>
            <p:ph type="body" idx="1"/>
          </p:nvPr>
        </p:nvSpPr>
        <p:spPr/>
        <p:txBody>
          <a:bodyPr/>
          <a:lstStyle/>
          <a:p>
            <a:pPr marL="342900" indent="-342900" eaLnBrk="1" hangingPunct="1"/>
            <a:r>
              <a:rPr lang="en-US" altLang="es-ES" sz="2400"/>
              <a:t>Ejemplo: para convertir word1 en mayúscula, debemos reemplazar la antigua referencia.	</a:t>
            </a:r>
          </a:p>
          <a:p>
            <a:pPr marL="342900" indent="-342900" eaLnBrk="1" hangingPunct="1"/>
            <a:endParaRPr lang="en-US" altLang="es-ES" sz="2400"/>
          </a:p>
          <a:p>
            <a:pPr marL="342900" indent="-342900" eaLnBrk="1" hangingPunct="1"/>
            <a:endParaRPr lang="en-US" altLang="es-ES" sz="2400"/>
          </a:p>
          <a:p>
            <a:pPr marL="342900" indent="-342900" eaLnBrk="1" hangingPunct="1"/>
            <a:r>
              <a:rPr lang="en-US" altLang="es-ES" sz="2400"/>
              <a:t>Un error común:</a:t>
            </a:r>
          </a:p>
          <a:p>
            <a:pPr marL="342900" indent="-342900" eaLnBrk="1" hangingPunct="1"/>
            <a:endParaRPr lang="en-US" altLang="es-ES" sz="2400"/>
          </a:p>
        </p:txBody>
      </p:sp>
      <p:sp>
        <p:nvSpPr>
          <p:cNvPr id="32771" name="Text Box 4">
            <a:extLst>
              <a:ext uri="{FF2B5EF4-FFF2-40B4-BE49-F238E27FC236}">
                <a16:creationId xmlns:a16="http://schemas.microsoft.com/office/drawing/2014/main" id="{F14BBDDB-4898-0147-B630-A74897D95FB5}"/>
              </a:ext>
            </a:extLst>
          </p:cNvPr>
          <p:cNvSpPr txBox="1">
            <a:spLocks noChangeArrowheads="1"/>
          </p:cNvSpPr>
          <p:nvPr/>
        </p:nvSpPr>
        <p:spPr bwMode="auto">
          <a:xfrm>
            <a:off x="1468438" y="2860675"/>
            <a:ext cx="4841875" cy="457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   word1 = word1.toUpperCase();</a:t>
            </a:r>
          </a:p>
        </p:txBody>
      </p:sp>
      <p:sp>
        <p:nvSpPr>
          <p:cNvPr id="32772" name="Text Box 5">
            <a:extLst>
              <a:ext uri="{FF2B5EF4-FFF2-40B4-BE49-F238E27FC236}">
                <a16:creationId xmlns:a16="http://schemas.microsoft.com/office/drawing/2014/main" id="{BCC304FC-4A21-4B4F-B9E2-D2AB37CE5788}"/>
              </a:ext>
            </a:extLst>
          </p:cNvPr>
          <p:cNvSpPr txBox="1">
            <a:spLocks noChangeArrowheads="1"/>
          </p:cNvSpPr>
          <p:nvPr/>
        </p:nvSpPr>
        <p:spPr bwMode="auto">
          <a:xfrm>
            <a:off x="1544638" y="4181475"/>
            <a:ext cx="3600450" cy="457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   word1.toUpperCase();</a:t>
            </a:r>
          </a:p>
        </p:txBody>
      </p:sp>
      <p:sp>
        <p:nvSpPr>
          <p:cNvPr id="32773" name="Text Box 6">
            <a:extLst>
              <a:ext uri="{FF2B5EF4-FFF2-40B4-BE49-F238E27FC236}">
                <a16:creationId xmlns:a16="http://schemas.microsoft.com/office/drawing/2014/main" id="{7B661C6A-84FA-9246-8C1D-F914D3C42E99}"/>
              </a:ext>
            </a:extLst>
          </p:cNvPr>
          <p:cNvSpPr txBox="1">
            <a:spLocks noChangeArrowheads="1"/>
          </p:cNvSpPr>
          <p:nvPr/>
        </p:nvSpPr>
        <p:spPr bwMode="auto">
          <a:xfrm>
            <a:off x="6118225" y="3979863"/>
            <a:ext cx="1958975" cy="120032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s-ES" sz="2400" b="1"/>
              <a:t> word1</a:t>
            </a:r>
            <a:r>
              <a:rPr lang="en-US" altLang="es-ES" sz="2400"/>
              <a:t> sigue sin cambiar</a:t>
            </a:r>
          </a:p>
        </p:txBody>
      </p:sp>
      <p:sp>
        <p:nvSpPr>
          <p:cNvPr id="32774" name="Line 7">
            <a:extLst>
              <a:ext uri="{FF2B5EF4-FFF2-40B4-BE49-F238E27FC236}">
                <a16:creationId xmlns:a16="http://schemas.microsoft.com/office/drawing/2014/main" id="{F280FA5B-5456-DC41-A952-AB36BB98CC61}"/>
              </a:ext>
            </a:extLst>
          </p:cNvPr>
          <p:cNvSpPr>
            <a:spLocks noChangeShapeType="1"/>
          </p:cNvSpPr>
          <p:nvPr/>
        </p:nvSpPr>
        <p:spPr bwMode="auto">
          <a:xfrm>
            <a:off x="5029200" y="4427538"/>
            <a:ext cx="1104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1672948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B8E9DC5E-7D8A-9447-AFC5-ED98B195949F}"/>
              </a:ext>
            </a:extLst>
          </p:cNvPr>
          <p:cNvSpPr>
            <a:spLocks noGrp="1" noChangeArrowheads="1"/>
          </p:cNvSpPr>
          <p:nvPr>
            <p:ph type="title"/>
          </p:nvPr>
        </p:nvSpPr>
        <p:spPr/>
        <p:txBody>
          <a:bodyPr/>
          <a:lstStyle/>
          <a:p>
            <a:pPr eaLnBrk="1" hangingPunct="1"/>
            <a:r>
              <a:rPr lang="en-US" altLang="es-ES"/>
              <a:t>Numeros </a:t>
            </a:r>
            <a:r>
              <a:rPr lang="en-US" altLang="es-ES">
                <a:sym typeface="Symbol" pitchFamily="2" charset="2"/>
              </a:rPr>
              <a:t>a</a:t>
            </a:r>
            <a:r>
              <a:rPr lang="en-US" altLang="es-ES"/>
              <a:t> Strings</a:t>
            </a:r>
          </a:p>
        </p:txBody>
      </p:sp>
      <p:sp>
        <p:nvSpPr>
          <p:cNvPr id="34818" name="Rectangle 3">
            <a:extLst>
              <a:ext uri="{FF2B5EF4-FFF2-40B4-BE49-F238E27FC236}">
                <a16:creationId xmlns:a16="http://schemas.microsoft.com/office/drawing/2014/main" id="{2FAF4BF6-E490-AC43-BE3A-272BD6BCE764}"/>
              </a:ext>
            </a:extLst>
          </p:cNvPr>
          <p:cNvSpPr>
            <a:spLocks noGrp="1" noChangeArrowheads="1"/>
          </p:cNvSpPr>
          <p:nvPr>
            <p:ph type="body" idx="1"/>
          </p:nvPr>
        </p:nvSpPr>
        <p:spPr>
          <a:xfrm>
            <a:off x="847725" y="1917700"/>
            <a:ext cx="7188200" cy="4343400"/>
          </a:xfrm>
        </p:spPr>
        <p:txBody>
          <a:bodyPr/>
          <a:lstStyle/>
          <a:p>
            <a:pPr marL="342900" indent="-342900" eaLnBrk="1" hangingPunct="1">
              <a:buFont typeface="Wingdings" pitchFamily="2" charset="2"/>
              <a:buNone/>
            </a:pPr>
            <a:r>
              <a:rPr lang="en-US" altLang="es-ES" sz="2400"/>
              <a:t>Hay tres formas de convertirlos:</a:t>
            </a:r>
          </a:p>
          <a:p>
            <a:pPr marL="742950" lvl="1" indent="-285750" eaLnBrk="1" hangingPunct="1">
              <a:buFont typeface="Wingdings" pitchFamily="2" charset="2"/>
              <a:buNone/>
            </a:pPr>
            <a:r>
              <a:rPr lang="en-US" altLang="es-ES" sz="2400"/>
              <a:t>1.   String s = "" + num;</a:t>
            </a:r>
            <a:br>
              <a:rPr lang="en-US" altLang="es-ES" sz="2400"/>
            </a:br>
            <a:endParaRPr lang="en-US" altLang="es-ES" sz="2400"/>
          </a:p>
          <a:p>
            <a:pPr marL="742950" lvl="1" indent="-285750" eaLnBrk="1" hangingPunct="1">
              <a:buFont typeface="Wingdings" pitchFamily="2" charset="2"/>
              <a:buNone/>
            </a:pPr>
            <a:r>
              <a:rPr lang="en-US" altLang="es-ES" sz="2400"/>
              <a:t>2.   String s = Integer.toString (i);</a:t>
            </a:r>
          </a:p>
          <a:p>
            <a:pPr marL="742950" lvl="1" indent="-285750" eaLnBrk="1" hangingPunct="1">
              <a:buFont typeface="Wingdings" pitchFamily="2" charset="2"/>
              <a:buNone/>
            </a:pPr>
            <a:r>
              <a:rPr lang="en-US" altLang="es-ES" sz="2400"/>
              <a:t>      String s = Double.toString (d);</a:t>
            </a:r>
            <a:br>
              <a:rPr lang="en-US" altLang="es-ES" sz="2400"/>
            </a:br>
            <a:r>
              <a:rPr lang="en-US" altLang="es-ES" sz="2400"/>
              <a:t/>
            </a:r>
            <a:br>
              <a:rPr lang="en-US" altLang="es-ES" sz="2400"/>
            </a:br>
            <a:endParaRPr lang="en-US" altLang="es-ES" sz="2400"/>
          </a:p>
          <a:p>
            <a:pPr marL="742950" lvl="1" indent="-285750" eaLnBrk="1" hangingPunct="1">
              <a:buFont typeface="Wingdings" pitchFamily="2" charset="2"/>
              <a:buNone/>
            </a:pPr>
            <a:r>
              <a:rPr lang="en-US" altLang="es-ES" sz="2400"/>
              <a:t>3.   String s = String.valueOf (num);</a:t>
            </a:r>
          </a:p>
        </p:txBody>
      </p:sp>
      <p:sp>
        <p:nvSpPr>
          <p:cNvPr id="34819" name="Text Box 4">
            <a:extLst>
              <a:ext uri="{FF2B5EF4-FFF2-40B4-BE49-F238E27FC236}">
                <a16:creationId xmlns:a16="http://schemas.microsoft.com/office/drawing/2014/main" id="{8793A532-3616-C14B-A461-451F8FD145A0}"/>
              </a:ext>
            </a:extLst>
          </p:cNvPr>
          <p:cNvSpPr txBox="1">
            <a:spLocks noChangeArrowheads="1"/>
          </p:cNvSpPr>
          <p:nvPr/>
        </p:nvSpPr>
        <p:spPr bwMode="auto">
          <a:xfrm>
            <a:off x="6078538" y="2478088"/>
            <a:ext cx="2776537" cy="255454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kumimoji="1" lang="en-US" altLang="es-ES" sz="2000" b="1"/>
              <a:t>Integer</a:t>
            </a:r>
            <a:r>
              <a:rPr kumimoji="1" lang="en-US" altLang="es-ES" sz="2000"/>
              <a:t> y </a:t>
            </a:r>
            <a:r>
              <a:rPr kumimoji="1" lang="en-US" altLang="es-ES" sz="2000" b="1"/>
              <a:t>Double</a:t>
            </a:r>
            <a:r>
              <a:rPr kumimoji="1" lang="en-US" altLang="es-ES" sz="2000"/>
              <a:t> are son clases “wrapper” del paquete </a:t>
            </a:r>
            <a:r>
              <a:rPr kumimoji="1" lang="en-US" altLang="es-ES" sz="2000" b="1"/>
              <a:t>java.lang</a:t>
            </a:r>
            <a:r>
              <a:rPr kumimoji="1" lang="en-US" altLang="es-ES" sz="2000"/>
              <a:t> que representan números como objetos y proporcionan métodos estáticos útiles.</a:t>
            </a:r>
          </a:p>
        </p:txBody>
      </p:sp>
      <p:sp>
        <p:nvSpPr>
          <p:cNvPr id="34820" name="Line 5">
            <a:extLst>
              <a:ext uri="{FF2B5EF4-FFF2-40B4-BE49-F238E27FC236}">
                <a16:creationId xmlns:a16="http://schemas.microsoft.com/office/drawing/2014/main" id="{EFE2E81C-464E-8747-B3BE-940BAE913880}"/>
              </a:ext>
            </a:extLst>
          </p:cNvPr>
          <p:cNvSpPr>
            <a:spLocks noChangeShapeType="1"/>
          </p:cNvSpPr>
          <p:nvPr/>
        </p:nvSpPr>
        <p:spPr bwMode="auto">
          <a:xfrm flipH="1">
            <a:off x="5853113" y="3424238"/>
            <a:ext cx="28257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821" name="Line 6">
            <a:extLst>
              <a:ext uri="{FF2B5EF4-FFF2-40B4-BE49-F238E27FC236}">
                <a16:creationId xmlns:a16="http://schemas.microsoft.com/office/drawing/2014/main" id="{18271271-50C9-C84C-9459-AAA7BA769037}"/>
              </a:ext>
            </a:extLst>
          </p:cNvPr>
          <p:cNvSpPr>
            <a:spLocks noChangeShapeType="1"/>
          </p:cNvSpPr>
          <p:nvPr/>
        </p:nvSpPr>
        <p:spPr bwMode="auto">
          <a:xfrm flipH="1">
            <a:off x="5853113" y="3859213"/>
            <a:ext cx="28257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822" name="Text Box 8">
            <a:extLst>
              <a:ext uri="{FF2B5EF4-FFF2-40B4-BE49-F238E27FC236}">
                <a16:creationId xmlns:a16="http://schemas.microsoft.com/office/drawing/2014/main" id="{6D07FB0C-4AED-CF48-9590-9EAEC3C7C95A}"/>
              </a:ext>
            </a:extLst>
          </p:cNvPr>
          <p:cNvSpPr txBox="1">
            <a:spLocks noChangeArrowheads="1"/>
          </p:cNvSpPr>
          <p:nvPr/>
        </p:nvSpPr>
        <p:spPr bwMode="auto">
          <a:xfrm>
            <a:off x="1905000" y="5197475"/>
            <a:ext cx="3325813"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a:t>s = String.valueOf(123);//”123”</a:t>
            </a:r>
          </a:p>
        </p:txBody>
      </p:sp>
      <p:sp>
        <p:nvSpPr>
          <p:cNvPr id="34823" name="Text Box 9">
            <a:extLst>
              <a:ext uri="{FF2B5EF4-FFF2-40B4-BE49-F238E27FC236}">
                <a16:creationId xmlns:a16="http://schemas.microsoft.com/office/drawing/2014/main" id="{13AB80BA-A931-FC48-A220-2046BA727E0E}"/>
              </a:ext>
            </a:extLst>
          </p:cNvPr>
          <p:cNvSpPr txBox="1">
            <a:spLocks noChangeArrowheads="1"/>
          </p:cNvSpPr>
          <p:nvPr/>
        </p:nvSpPr>
        <p:spPr bwMode="auto">
          <a:xfrm>
            <a:off x="1836738" y="2771775"/>
            <a:ext cx="2157412"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a:t>s = “” + 123;//”123”</a:t>
            </a:r>
          </a:p>
        </p:txBody>
      </p:sp>
      <p:sp>
        <p:nvSpPr>
          <p:cNvPr id="34824" name="Text Box 10">
            <a:extLst>
              <a:ext uri="{FF2B5EF4-FFF2-40B4-BE49-F238E27FC236}">
                <a16:creationId xmlns:a16="http://schemas.microsoft.com/office/drawing/2014/main" id="{7E9B5D11-7BBE-BF43-B518-3F21690D5DDD}"/>
              </a:ext>
            </a:extLst>
          </p:cNvPr>
          <p:cNvSpPr txBox="1">
            <a:spLocks noChangeArrowheads="1"/>
          </p:cNvSpPr>
          <p:nvPr/>
        </p:nvSpPr>
        <p:spPr bwMode="auto">
          <a:xfrm>
            <a:off x="1811338" y="4016375"/>
            <a:ext cx="3613150" cy="641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a:t>s = Integer.toString(123);//”123”</a:t>
            </a:r>
          </a:p>
          <a:p>
            <a:pPr>
              <a:spcBef>
                <a:spcPct val="0"/>
              </a:spcBef>
            </a:pPr>
            <a:r>
              <a:rPr lang="en-US" altLang="es-ES"/>
              <a:t>s = Double.toString(3.14); //”3.14”</a:t>
            </a:r>
          </a:p>
        </p:txBody>
      </p:sp>
    </p:spTree>
    <p:extLst>
      <p:ext uri="{BB962C8B-B14F-4D97-AF65-F5344CB8AC3E}">
        <p14:creationId xmlns:p14="http://schemas.microsoft.com/office/powerpoint/2010/main" val="58731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541C5A1F-3130-0E44-8F9A-CADC7D425D0F}"/>
              </a:ext>
            </a:extLst>
          </p:cNvPr>
          <p:cNvSpPr>
            <a:spLocks noGrp="1" noChangeArrowheads="1"/>
          </p:cNvSpPr>
          <p:nvPr>
            <p:ph type="title"/>
          </p:nvPr>
        </p:nvSpPr>
        <p:spPr/>
        <p:txBody>
          <a:bodyPr/>
          <a:lstStyle/>
          <a:p>
            <a:pPr eaLnBrk="1" hangingPunct="1"/>
            <a:r>
              <a:rPr lang="en-US" altLang="es-ES"/>
              <a:t>Literales de cadena </a:t>
            </a:r>
          </a:p>
        </p:txBody>
      </p:sp>
      <p:sp>
        <p:nvSpPr>
          <p:cNvPr id="7170" name="Rectangle 3">
            <a:extLst>
              <a:ext uri="{FF2B5EF4-FFF2-40B4-BE49-F238E27FC236}">
                <a16:creationId xmlns:a16="http://schemas.microsoft.com/office/drawing/2014/main" id="{B1CD61D9-32FC-504F-BD84-4780E9F79507}"/>
              </a:ext>
            </a:extLst>
          </p:cNvPr>
          <p:cNvSpPr>
            <a:spLocks noGrp="1" noChangeArrowheads="1"/>
          </p:cNvSpPr>
          <p:nvPr>
            <p:ph type="body" idx="1"/>
          </p:nvPr>
        </p:nvSpPr>
        <p:spPr/>
        <p:txBody>
          <a:bodyPr/>
          <a:lstStyle/>
          <a:p>
            <a:pPr eaLnBrk="1" hangingPunct="1"/>
            <a:r>
              <a:rPr lang="en-US" altLang="es-ES" sz="2800"/>
              <a:t>Son objetos de la clase String</a:t>
            </a:r>
          </a:p>
          <a:p>
            <a:pPr eaLnBrk="1" hangingPunct="1"/>
            <a:r>
              <a:rPr lang="en-US" altLang="es-ES" sz="2800"/>
              <a:t>Se definen por agrupar el texto entre comillas dobles. “Esta es una cadena literal”</a:t>
            </a:r>
          </a:p>
          <a:p>
            <a:pPr eaLnBrk="1" hangingPunct="1"/>
            <a:r>
              <a:rPr lang="en-US" altLang="es-ES" sz="2800"/>
              <a:t>No tiene que ser construido con new.</a:t>
            </a:r>
          </a:p>
          <a:p>
            <a:pPr eaLnBrk="1" hangingPunct="1"/>
            <a:r>
              <a:rPr lang="en-US" altLang="es-ES" sz="2800"/>
              <a:t>Pueden ser asignados a variables de cadena.</a:t>
            </a:r>
          </a:p>
          <a:p>
            <a:pPr eaLnBrk="1" hangingPunct="1"/>
            <a:r>
              <a:rPr lang="en-US" altLang="es-ES" sz="2800"/>
              <a:t>Se pueden pasar a métodos y constructores como parámetros.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E116D04D-09C1-FA41-A289-C9F7206D816F}"/>
              </a:ext>
            </a:extLst>
          </p:cNvPr>
          <p:cNvSpPr>
            <a:spLocks noGrp="1" noChangeArrowheads="1"/>
          </p:cNvSpPr>
          <p:nvPr>
            <p:ph type="title"/>
          </p:nvPr>
        </p:nvSpPr>
        <p:spPr/>
        <p:txBody>
          <a:bodyPr/>
          <a:lstStyle/>
          <a:p>
            <a:pPr eaLnBrk="1" hangingPunct="1"/>
            <a:r>
              <a:rPr lang="en-US" altLang="es-ES"/>
              <a:t>Ejemplos literal de cadena</a:t>
            </a:r>
          </a:p>
        </p:txBody>
      </p:sp>
      <p:sp>
        <p:nvSpPr>
          <p:cNvPr id="8194" name="Rectangle 3">
            <a:extLst>
              <a:ext uri="{FF2B5EF4-FFF2-40B4-BE49-F238E27FC236}">
                <a16:creationId xmlns:a16="http://schemas.microsoft.com/office/drawing/2014/main" id="{C1D5D452-860F-5042-B29F-1E20E022D035}"/>
              </a:ext>
            </a:extLst>
          </p:cNvPr>
          <p:cNvSpPr>
            <a:spLocks noGrp="1" noChangeArrowheads="1"/>
          </p:cNvSpPr>
          <p:nvPr>
            <p:ph type="body" idx="1"/>
          </p:nvPr>
        </p:nvSpPr>
        <p:spPr>
          <a:xfrm>
            <a:off x="433755" y="1981200"/>
            <a:ext cx="8487508" cy="3581400"/>
          </a:xfrm>
          <a:solidFill>
            <a:srgbClr val="00FFFF"/>
          </a:solidFill>
          <a:ln>
            <a:solidFill>
              <a:srgbClr val="000000"/>
            </a:solidFill>
            <a:miter lim="800000"/>
            <a:headEnd/>
            <a:tailEnd/>
          </a:ln>
        </p:spPr>
        <p:txBody>
          <a:bodyPr/>
          <a:lstStyle/>
          <a:p>
            <a:pPr eaLnBrk="1" hangingPunct="1">
              <a:lnSpc>
                <a:spcPct val="90000"/>
              </a:lnSpc>
              <a:buFont typeface="Wingdings" pitchFamily="2" charset="2"/>
              <a:buNone/>
            </a:pPr>
            <a:r>
              <a:rPr lang="en-US" altLang="es-ES" sz="2400">
                <a:latin typeface="Lucida Console" panose="020B0609040504020204" pitchFamily="49" charset="0"/>
              </a:rPr>
              <a:t>// Asignar un literal a una variable String</a:t>
            </a:r>
          </a:p>
          <a:p>
            <a:pPr eaLnBrk="1" hangingPunct="1">
              <a:lnSpc>
                <a:spcPct val="90000"/>
              </a:lnSpc>
              <a:buFont typeface="Wingdings" pitchFamily="2" charset="2"/>
              <a:buNone/>
            </a:pPr>
            <a:r>
              <a:rPr lang="en-US" altLang="es-ES" sz="2400">
                <a:latin typeface="Lucida Console" panose="020B0609040504020204" pitchFamily="49" charset="0"/>
              </a:rPr>
              <a:t>String name = “Robert”;</a:t>
            </a:r>
          </a:p>
          <a:p>
            <a:pPr eaLnBrk="1" hangingPunct="1">
              <a:lnSpc>
                <a:spcPct val="90000"/>
              </a:lnSpc>
              <a:buFont typeface="Wingdings" pitchFamily="2" charset="2"/>
              <a:buNone/>
            </a:pPr>
            <a:endParaRPr lang="en-US" altLang="es-ES" sz="2400">
              <a:latin typeface="Lucida Console" panose="020B0609040504020204" pitchFamily="49" charset="0"/>
            </a:endParaRPr>
          </a:p>
          <a:p>
            <a:pPr eaLnBrk="1" hangingPunct="1">
              <a:lnSpc>
                <a:spcPct val="90000"/>
              </a:lnSpc>
              <a:buFont typeface="Wingdings" pitchFamily="2" charset="2"/>
              <a:buNone/>
            </a:pPr>
            <a:r>
              <a:rPr lang="en-US" altLang="es-ES" sz="2400">
                <a:latin typeface="Lucida Console" panose="020B0609040504020204" pitchFamily="49" charset="0"/>
              </a:rPr>
              <a:t>// llamar a un método en una cadena literal</a:t>
            </a:r>
          </a:p>
          <a:p>
            <a:pPr eaLnBrk="1" hangingPunct="1">
              <a:lnSpc>
                <a:spcPct val="90000"/>
              </a:lnSpc>
              <a:buFont typeface="Wingdings" pitchFamily="2" charset="2"/>
              <a:buNone/>
            </a:pPr>
            <a:r>
              <a:rPr lang="en-US" altLang="es-ES" sz="2400">
                <a:latin typeface="Lucida Console" panose="020B0609040504020204" pitchFamily="49" charset="0"/>
              </a:rPr>
              <a:t>char primeraInicial = “Robert”.charAt (0);</a:t>
            </a:r>
          </a:p>
          <a:p>
            <a:pPr eaLnBrk="1" hangingPunct="1">
              <a:lnSpc>
                <a:spcPct val="90000"/>
              </a:lnSpc>
              <a:buFont typeface="Wingdings" pitchFamily="2" charset="2"/>
              <a:buNone/>
            </a:pPr>
            <a:endParaRPr lang="en-US" altLang="es-ES" sz="2400">
              <a:latin typeface="Lucida Console" panose="020B0609040504020204" pitchFamily="49" charset="0"/>
            </a:endParaRPr>
          </a:p>
          <a:p>
            <a:pPr eaLnBrk="1" hangingPunct="1">
              <a:lnSpc>
                <a:spcPct val="90000"/>
              </a:lnSpc>
              <a:buFont typeface="Wingdings" pitchFamily="2" charset="2"/>
              <a:buNone/>
            </a:pPr>
            <a:r>
              <a:rPr lang="en-US" altLang="es-ES" sz="2400">
                <a:latin typeface="Lucida Console" panose="020B0609040504020204" pitchFamily="49" charset="0"/>
              </a:rPr>
              <a:t>// llamar a un método en una variable String</a:t>
            </a:r>
          </a:p>
          <a:p>
            <a:pPr eaLnBrk="1" hangingPunct="1">
              <a:lnSpc>
                <a:spcPct val="90000"/>
              </a:lnSpc>
              <a:buFont typeface="Wingdings" pitchFamily="2" charset="2"/>
              <a:buNone/>
            </a:pPr>
            <a:r>
              <a:rPr lang="en-US" altLang="es-ES" sz="2400" smtClean="0">
                <a:latin typeface="Lucida Console" panose="020B0609040504020204" pitchFamily="49" charset="0"/>
              </a:rPr>
              <a:t>char </a:t>
            </a:r>
            <a:r>
              <a:rPr lang="en-US" altLang="es-ES" sz="2400">
                <a:latin typeface="Lucida Console" panose="020B0609040504020204" pitchFamily="49" charset="0"/>
              </a:rPr>
              <a:t>primeraInicial2 = name.charAt(0);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4619A31F-226E-9740-B7BE-C0E2213895D3}"/>
              </a:ext>
            </a:extLst>
          </p:cNvPr>
          <p:cNvSpPr>
            <a:spLocks noGrp="1" noChangeArrowheads="1"/>
          </p:cNvSpPr>
          <p:nvPr>
            <p:ph type="title"/>
          </p:nvPr>
        </p:nvSpPr>
        <p:spPr/>
        <p:txBody>
          <a:bodyPr/>
          <a:lstStyle/>
          <a:p>
            <a:pPr eaLnBrk="1" hangingPunct="1"/>
            <a:r>
              <a:rPr lang="en-US" altLang="es-ES"/>
              <a:t>Inmutabilidad</a:t>
            </a:r>
          </a:p>
        </p:txBody>
      </p:sp>
      <p:sp>
        <p:nvSpPr>
          <p:cNvPr id="9218" name="Rectangle 3">
            <a:extLst>
              <a:ext uri="{FF2B5EF4-FFF2-40B4-BE49-F238E27FC236}">
                <a16:creationId xmlns:a16="http://schemas.microsoft.com/office/drawing/2014/main" id="{56AE8BFB-9822-CF46-AD89-CCA238AA5101}"/>
              </a:ext>
            </a:extLst>
          </p:cNvPr>
          <p:cNvSpPr>
            <a:spLocks noGrp="1" noChangeArrowheads="1"/>
          </p:cNvSpPr>
          <p:nvPr>
            <p:ph type="body" idx="1"/>
          </p:nvPr>
        </p:nvSpPr>
        <p:spPr/>
        <p:txBody>
          <a:bodyPr/>
          <a:lstStyle/>
          <a:p>
            <a:pPr eaLnBrk="1" hangingPunct="1"/>
            <a:r>
              <a:rPr lang="en-US" altLang="es-ES" sz="2800"/>
              <a:t>Una vez creada, una cadena no se puede cambiar: ninguno de sus métodos cambia la cadena.</a:t>
            </a:r>
          </a:p>
          <a:p>
            <a:pPr eaLnBrk="1" hangingPunct="1"/>
            <a:r>
              <a:rPr lang="en-US" altLang="es-ES" sz="2800"/>
              <a:t>Tales objetos se denominan </a:t>
            </a:r>
            <a:r>
              <a:rPr lang="en-US" altLang="es-ES" sz="2800" i="1"/>
              <a:t>inmutable</a:t>
            </a:r>
            <a:r>
              <a:rPr lang="en-US" altLang="es-ES" sz="2800"/>
              <a:t>.</a:t>
            </a:r>
          </a:p>
          <a:p>
            <a:pPr eaLnBrk="1" hangingPunct="1"/>
            <a:r>
              <a:rPr lang="en-US" altLang="es-ES" sz="2800"/>
              <a:t>Los objetos inmutables son convenientes porque varias referencias pueden apuntar al mismo objeto con seguridad: no hay peligro de cambiar un objeto a través de una referencia.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F5319816-6AA5-C949-961E-80AC06FAE346}"/>
              </a:ext>
            </a:extLst>
          </p:cNvPr>
          <p:cNvSpPr>
            <a:spLocks noGrp="1" noChangeArrowheads="1"/>
          </p:cNvSpPr>
          <p:nvPr>
            <p:ph type="title"/>
          </p:nvPr>
        </p:nvSpPr>
        <p:spPr/>
        <p:txBody>
          <a:bodyPr/>
          <a:lstStyle/>
          <a:p>
            <a:pPr eaLnBrk="1" hangingPunct="1"/>
            <a:r>
              <a:rPr lang="en-US" altLang="es-ES"/>
              <a:t>Las cadenas vacías</a:t>
            </a:r>
          </a:p>
        </p:txBody>
      </p:sp>
      <p:sp>
        <p:nvSpPr>
          <p:cNvPr id="12290" name="Rectangle 3">
            <a:extLst>
              <a:ext uri="{FF2B5EF4-FFF2-40B4-BE49-F238E27FC236}">
                <a16:creationId xmlns:a16="http://schemas.microsoft.com/office/drawing/2014/main" id="{B909B241-FE07-6C46-B0D8-291A94901B03}"/>
              </a:ext>
            </a:extLst>
          </p:cNvPr>
          <p:cNvSpPr>
            <a:spLocks noGrp="1" noChangeArrowheads="1"/>
          </p:cNvSpPr>
          <p:nvPr>
            <p:ph type="body" idx="1"/>
          </p:nvPr>
        </p:nvSpPr>
        <p:spPr>
          <a:xfrm>
            <a:off x="949325" y="1752600"/>
            <a:ext cx="7661275" cy="4343400"/>
          </a:xfrm>
        </p:spPr>
        <p:txBody>
          <a:bodyPr/>
          <a:lstStyle/>
          <a:p>
            <a:pPr eaLnBrk="1" hangingPunct="1"/>
            <a:r>
              <a:rPr lang="en-US" altLang="es-ES" sz="2800"/>
              <a:t>Una cadena vacía no tiene caracteres. Longitud es de 0.</a:t>
            </a:r>
          </a:p>
          <a:p>
            <a:pPr eaLnBrk="1" hangingPunct="1"/>
            <a:endParaRPr lang="en-US" altLang="es-ES" sz="2800"/>
          </a:p>
          <a:p>
            <a:pPr eaLnBrk="1" hangingPunct="1"/>
            <a:endParaRPr lang="en-US" altLang="es-ES" sz="2800"/>
          </a:p>
          <a:p>
            <a:pPr eaLnBrk="1" hangingPunct="1"/>
            <a:endParaRPr lang="en-US" altLang="es-ES" sz="2800"/>
          </a:p>
          <a:p>
            <a:pPr eaLnBrk="1" hangingPunct="1"/>
            <a:r>
              <a:rPr lang="en-US" altLang="es-ES" sz="2800"/>
              <a:t>No es lo mismo que una cadena sin inicializar.</a:t>
            </a:r>
          </a:p>
        </p:txBody>
      </p:sp>
      <p:sp>
        <p:nvSpPr>
          <p:cNvPr id="12291" name="Text Box 4">
            <a:extLst>
              <a:ext uri="{FF2B5EF4-FFF2-40B4-BE49-F238E27FC236}">
                <a16:creationId xmlns:a16="http://schemas.microsoft.com/office/drawing/2014/main" id="{C02247AD-D22A-0A4A-AA0C-62F4C4B8182F}"/>
              </a:ext>
            </a:extLst>
          </p:cNvPr>
          <p:cNvSpPr txBox="1">
            <a:spLocks noChangeArrowheads="1"/>
          </p:cNvSpPr>
          <p:nvPr/>
        </p:nvSpPr>
        <p:spPr bwMode="auto">
          <a:xfrm>
            <a:off x="1490663" y="2711450"/>
            <a:ext cx="4148137" cy="83099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 String word1 = "";</a:t>
            </a:r>
          </a:p>
          <a:p>
            <a:pPr>
              <a:spcBef>
                <a:spcPct val="0"/>
              </a:spcBef>
            </a:pPr>
            <a:r>
              <a:rPr lang="en-US" altLang="es-ES" sz="2400"/>
              <a:t> String word2 = new String ();</a:t>
            </a:r>
          </a:p>
        </p:txBody>
      </p:sp>
      <p:sp>
        <p:nvSpPr>
          <p:cNvPr id="12292" name="Line 5">
            <a:extLst>
              <a:ext uri="{FF2B5EF4-FFF2-40B4-BE49-F238E27FC236}">
                <a16:creationId xmlns:a16="http://schemas.microsoft.com/office/drawing/2014/main" id="{9F67F808-E2C3-0D47-B592-526EC1654A05}"/>
              </a:ext>
            </a:extLst>
          </p:cNvPr>
          <p:cNvSpPr>
            <a:spLocks noChangeShapeType="1"/>
          </p:cNvSpPr>
          <p:nvPr/>
        </p:nvSpPr>
        <p:spPr bwMode="auto">
          <a:xfrm flipV="1">
            <a:off x="4749800" y="2913063"/>
            <a:ext cx="1600200" cy="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3" name="Line 6">
            <a:extLst>
              <a:ext uri="{FF2B5EF4-FFF2-40B4-BE49-F238E27FC236}">
                <a16:creationId xmlns:a16="http://schemas.microsoft.com/office/drawing/2014/main" id="{CE317C36-5D1B-5C4C-97E8-0CD09E359AFA}"/>
              </a:ext>
            </a:extLst>
          </p:cNvPr>
          <p:cNvSpPr>
            <a:spLocks noChangeShapeType="1"/>
          </p:cNvSpPr>
          <p:nvPr/>
        </p:nvSpPr>
        <p:spPr bwMode="auto">
          <a:xfrm flipV="1">
            <a:off x="5588000" y="2913063"/>
            <a:ext cx="762000" cy="38100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4" name="Text Box 7">
            <a:extLst>
              <a:ext uri="{FF2B5EF4-FFF2-40B4-BE49-F238E27FC236}">
                <a16:creationId xmlns:a16="http://schemas.microsoft.com/office/drawing/2014/main" id="{7027F7A4-0A0D-7247-97F2-044487D20BF1}"/>
              </a:ext>
            </a:extLst>
          </p:cNvPr>
          <p:cNvSpPr txBox="1">
            <a:spLocks noChangeArrowheads="1"/>
          </p:cNvSpPr>
          <p:nvPr/>
        </p:nvSpPr>
        <p:spPr bwMode="auto">
          <a:xfrm>
            <a:off x="1455494" y="5264150"/>
            <a:ext cx="4038600" cy="46166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 String errorMsg;</a:t>
            </a:r>
          </a:p>
        </p:txBody>
      </p:sp>
      <p:sp>
        <p:nvSpPr>
          <p:cNvPr id="12295" name="Text Box 8">
            <a:extLst>
              <a:ext uri="{FF2B5EF4-FFF2-40B4-BE49-F238E27FC236}">
                <a16:creationId xmlns:a16="http://schemas.microsoft.com/office/drawing/2014/main" id="{B9AF29ED-DB0B-5343-9DA1-988A60B884D6}"/>
              </a:ext>
            </a:extLst>
          </p:cNvPr>
          <p:cNvSpPr txBox="1">
            <a:spLocks noChangeArrowheads="1"/>
          </p:cNvSpPr>
          <p:nvPr/>
        </p:nvSpPr>
        <p:spPr bwMode="auto">
          <a:xfrm>
            <a:off x="6096000" y="4852988"/>
            <a:ext cx="1524000" cy="82232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b="1"/>
              <a:t>errorMsg</a:t>
            </a:r>
            <a:r>
              <a:rPr lang="en-US" altLang="es-ES" sz="2400"/>
              <a:t> es </a:t>
            </a:r>
            <a:r>
              <a:rPr lang="en-US" altLang="es-ES" sz="2400" b="1"/>
              <a:t>nulo</a:t>
            </a:r>
          </a:p>
        </p:txBody>
      </p:sp>
      <p:sp>
        <p:nvSpPr>
          <p:cNvPr id="12296" name="Line 9">
            <a:extLst>
              <a:ext uri="{FF2B5EF4-FFF2-40B4-BE49-F238E27FC236}">
                <a16:creationId xmlns:a16="http://schemas.microsoft.com/office/drawing/2014/main" id="{FB070CE3-B87E-6544-B6F5-472194810738}"/>
              </a:ext>
            </a:extLst>
          </p:cNvPr>
          <p:cNvSpPr>
            <a:spLocks noChangeShapeType="1"/>
          </p:cNvSpPr>
          <p:nvPr/>
        </p:nvSpPr>
        <p:spPr bwMode="auto">
          <a:xfrm>
            <a:off x="5237163" y="5482893"/>
            <a:ext cx="858837" cy="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7" name="Text Box 10">
            <a:extLst>
              <a:ext uri="{FF2B5EF4-FFF2-40B4-BE49-F238E27FC236}">
                <a16:creationId xmlns:a16="http://schemas.microsoft.com/office/drawing/2014/main" id="{B0EBB097-B670-984B-ACCA-0C5D413B4CB0}"/>
              </a:ext>
            </a:extLst>
          </p:cNvPr>
          <p:cNvSpPr txBox="1">
            <a:spLocks noChangeArrowheads="1"/>
          </p:cNvSpPr>
          <p:nvPr/>
        </p:nvSpPr>
        <p:spPr bwMode="auto">
          <a:xfrm>
            <a:off x="6307138" y="2693988"/>
            <a:ext cx="2133600"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Las cadenas vacías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32A1AD0E-F131-284C-A906-2C1FC8059004}"/>
              </a:ext>
            </a:extLst>
          </p:cNvPr>
          <p:cNvSpPr>
            <a:spLocks noGrp="1" noChangeArrowheads="1"/>
          </p:cNvSpPr>
          <p:nvPr>
            <p:ph type="title"/>
          </p:nvPr>
        </p:nvSpPr>
        <p:spPr/>
        <p:txBody>
          <a:bodyPr/>
          <a:lstStyle/>
          <a:p>
            <a:pPr eaLnBrk="1" hangingPunct="1"/>
            <a:r>
              <a:rPr lang="en-US" altLang="es-ES"/>
              <a:t>Constructores sin argumentos</a:t>
            </a:r>
          </a:p>
        </p:txBody>
      </p:sp>
      <p:sp>
        <p:nvSpPr>
          <p:cNvPr id="13314" name="Rectangle 3">
            <a:extLst>
              <a:ext uri="{FF2B5EF4-FFF2-40B4-BE49-F238E27FC236}">
                <a16:creationId xmlns:a16="http://schemas.microsoft.com/office/drawing/2014/main" id="{3AA315C4-C201-A742-85AC-8072FA9D6A56}"/>
              </a:ext>
            </a:extLst>
          </p:cNvPr>
          <p:cNvSpPr>
            <a:spLocks noGrp="1" noChangeArrowheads="1"/>
          </p:cNvSpPr>
          <p:nvPr>
            <p:ph type="body" idx="1"/>
          </p:nvPr>
        </p:nvSpPr>
        <p:spPr/>
        <p:txBody>
          <a:bodyPr/>
          <a:lstStyle/>
          <a:p>
            <a:pPr eaLnBrk="1" hangingPunct="1"/>
            <a:r>
              <a:rPr lang="en-US" altLang="es-ES"/>
              <a:t>Constructor que crea una cadena vacía. Raramente usado.</a:t>
            </a:r>
            <a:br>
              <a:rPr lang="en-US" altLang="es-ES"/>
            </a:br>
            <a:endParaRPr lang="en-US" altLang="es-ES">
              <a:latin typeface="Lucida Console" panose="020B0609040504020204" pitchFamily="49" charset="0"/>
            </a:endParaRPr>
          </a:p>
          <a:p>
            <a:pPr eaLnBrk="1" hangingPunct="1"/>
            <a:r>
              <a:rPr lang="en-US" altLang="es-ES"/>
              <a:t>Un enfoque más común consiste en asignar la variable a un literal de cadena vacía. </a:t>
            </a:r>
            <a:endParaRPr lang="en-US" altLang="es-ES" sz="2000">
              <a:latin typeface="Lucida Console" panose="020B0609040504020204" pitchFamily="49" charset="0"/>
            </a:endParaRPr>
          </a:p>
        </p:txBody>
      </p:sp>
      <p:sp>
        <p:nvSpPr>
          <p:cNvPr id="13315" name="Text Box 5">
            <a:extLst>
              <a:ext uri="{FF2B5EF4-FFF2-40B4-BE49-F238E27FC236}">
                <a16:creationId xmlns:a16="http://schemas.microsoft.com/office/drawing/2014/main" id="{479D7310-241A-8043-8867-878CD25410EB}"/>
              </a:ext>
            </a:extLst>
          </p:cNvPr>
          <p:cNvSpPr txBox="1">
            <a:spLocks noChangeArrowheads="1"/>
          </p:cNvSpPr>
          <p:nvPr/>
        </p:nvSpPr>
        <p:spPr bwMode="auto">
          <a:xfrm>
            <a:off x="1524000" y="5537200"/>
            <a:ext cx="6080125" cy="46166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String vacia = “”; // nada entre comillas </a:t>
            </a:r>
          </a:p>
        </p:txBody>
      </p:sp>
      <p:sp>
        <p:nvSpPr>
          <p:cNvPr id="13316" name="Text Box 7">
            <a:extLst>
              <a:ext uri="{FF2B5EF4-FFF2-40B4-BE49-F238E27FC236}">
                <a16:creationId xmlns:a16="http://schemas.microsoft.com/office/drawing/2014/main" id="{CBF512FC-11A3-6A48-92BB-A5CA41B6968F}"/>
              </a:ext>
            </a:extLst>
          </p:cNvPr>
          <p:cNvSpPr txBox="1">
            <a:spLocks noChangeArrowheads="1"/>
          </p:cNvSpPr>
          <p:nvPr/>
        </p:nvSpPr>
        <p:spPr bwMode="auto">
          <a:xfrm>
            <a:off x="1523999" y="3124200"/>
            <a:ext cx="4454769" cy="46166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sz="2400"/>
              <a:t>String vacía = new String();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C3058BA5-B3CF-1646-99EA-03329E8766C3}"/>
              </a:ext>
            </a:extLst>
          </p:cNvPr>
          <p:cNvSpPr>
            <a:spLocks noGrp="1" noChangeArrowheads="1"/>
          </p:cNvSpPr>
          <p:nvPr>
            <p:ph type="title"/>
          </p:nvPr>
        </p:nvSpPr>
        <p:spPr/>
        <p:txBody>
          <a:bodyPr/>
          <a:lstStyle/>
          <a:p>
            <a:pPr eaLnBrk="1" hangingPunct="1"/>
            <a:r>
              <a:rPr lang="en-US" altLang="es-ES"/>
              <a:t>Constructores de copia</a:t>
            </a:r>
          </a:p>
        </p:txBody>
      </p:sp>
      <p:sp>
        <p:nvSpPr>
          <p:cNvPr id="14338" name="Rectangle 3">
            <a:extLst>
              <a:ext uri="{FF2B5EF4-FFF2-40B4-BE49-F238E27FC236}">
                <a16:creationId xmlns:a16="http://schemas.microsoft.com/office/drawing/2014/main" id="{C507E5A9-21AB-6946-AE8C-D67991F1B17E}"/>
              </a:ext>
            </a:extLst>
          </p:cNvPr>
          <p:cNvSpPr>
            <a:spLocks noGrp="1" noChangeArrowheads="1"/>
          </p:cNvSpPr>
          <p:nvPr>
            <p:ph type="body" idx="1"/>
          </p:nvPr>
        </p:nvSpPr>
        <p:spPr>
          <a:xfrm>
            <a:off x="949325" y="1722438"/>
            <a:ext cx="7661275" cy="4373562"/>
          </a:xfrm>
        </p:spPr>
        <p:txBody>
          <a:bodyPr/>
          <a:lstStyle/>
          <a:p>
            <a:pPr eaLnBrk="1" hangingPunct="1"/>
            <a:r>
              <a:rPr lang="en-US" altLang="es-ES" sz="2400"/>
              <a:t>Crea una copia de una cadena existente.</a:t>
            </a:r>
          </a:p>
          <a:p>
            <a:pPr eaLnBrk="1" hangingPunct="1"/>
            <a:r>
              <a:rPr lang="en-US" altLang="es-ES" sz="2400"/>
              <a:t>No es lo mismo que una asignación.</a:t>
            </a:r>
          </a:p>
        </p:txBody>
      </p:sp>
      <p:sp>
        <p:nvSpPr>
          <p:cNvPr id="14339" name="Text Box 14">
            <a:extLst>
              <a:ext uri="{FF2B5EF4-FFF2-40B4-BE49-F238E27FC236}">
                <a16:creationId xmlns:a16="http://schemas.microsoft.com/office/drawing/2014/main" id="{E9E5E29D-DD3D-0040-9D8E-FD9FE0E50C78}"/>
              </a:ext>
            </a:extLst>
          </p:cNvPr>
          <p:cNvSpPr txBox="1">
            <a:spLocks noChangeArrowheads="1"/>
          </p:cNvSpPr>
          <p:nvPr/>
        </p:nvSpPr>
        <p:spPr bwMode="auto">
          <a:xfrm>
            <a:off x="1489074" y="3689350"/>
            <a:ext cx="4062413" cy="646331"/>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a:t>String word = new String (“Java”);</a:t>
            </a:r>
            <a:br>
              <a:rPr lang="en-US" altLang="es-ES"/>
            </a:br>
            <a:r>
              <a:rPr lang="en-US" altLang="es-ES"/>
              <a:t>String word2 = new String (“Java”);</a:t>
            </a:r>
          </a:p>
        </p:txBody>
      </p:sp>
      <p:sp>
        <p:nvSpPr>
          <p:cNvPr id="14340" name="Text Box 16">
            <a:extLst>
              <a:ext uri="{FF2B5EF4-FFF2-40B4-BE49-F238E27FC236}">
                <a16:creationId xmlns:a16="http://schemas.microsoft.com/office/drawing/2014/main" id="{200F4C09-7F58-064D-99F2-F165F861CF3C}"/>
              </a:ext>
            </a:extLst>
          </p:cNvPr>
          <p:cNvSpPr txBox="1">
            <a:spLocks noChangeArrowheads="1"/>
          </p:cNvSpPr>
          <p:nvPr/>
        </p:nvSpPr>
        <p:spPr bwMode="auto">
          <a:xfrm>
            <a:off x="5551488" y="3638550"/>
            <a:ext cx="890587"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s-ES" sz="1600"/>
              <a:t>word</a:t>
            </a:r>
          </a:p>
        </p:txBody>
      </p:sp>
      <p:sp>
        <p:nvSpPr>
          <p:cNvPr id="14341" name="Line 17">
            <a:extLst>
              <a:ext uri="{FF2B5EF4-FFF2-40B4-BE49-F238E27FC236}">
                <a16:creationId xmlns:a16="http://schemas.microsoft.com/office/drawing/2014/main" id="{797F5B53-18B8-4248-AF54-482A45E4ACB9}"/>
              </a:ext>
            </a:extLst>
          </p:cNvPr>
          <p:cNvSpPr>
            <a:spLocks noChangeShapeType="1"/>
          </p:cNvSpPr>
          <p:nvPr/>
        </p:nvSpPr>
        <p:spPr bwMode="auto">
          <a:xfrm>
            <a:off x="6442075" y="3808413"/>
            <a:ext cx="587375"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2" name="Text Box 22">
            <a:extLst>
              <a:ext uri="{FF2B5EF4-FFF2-40B4-BE49-F238E27FC236}">
                <a16:creationId xmlns:a16="http://schemas.microsoft.com/office/drawing/2014/main" id="{122959B4-EC9C-2745-8D45-0D26F4D39E9A}"/>
              </a:ext>
            </a:extLst>
          </p:cNvPr>
          <p:cNvSpPr txBox="1">
            <a:spLocks noChangeArrowheads="1"/>
          </p:cNvSpPr>
          <p:nvPr/>
        </p:nvSpPr>
        <p:spPr bwMode="auto">
          <a:xfrm>
            <a:off x="5551488" y="4071938"/>
            <a:ext cx="890587"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s-ES" sz="1600"/>
              <a:t>word2</a:t>
            </a:r>
          </a:p>
        </p:txBody>
      </p:sp>
      <p:sp>
        <p:nvSpPr>
          <p:cNvPr id="14343" name="Line 26">
            <a:extLst>
              <a:ext uri="{FF2B5EF4-FFF2-40B4-BE49-F238E27FC236}">
                <a16:creationId xmlns:a16="http://schemas.microsoft.com/office/drawing/2014/main" id="{1AEE2048-126E-0E4A-8CD6-6EFED47D119F}"/>
              </a:ext>
            </a:extLst>
          </p:cNvPr>
          <p:cNvSpPr>
            <a:spLocks noChangeShapeType="1"/>
          </p:cNvSpPr>
          <p:nvPr/>
        </p:nvSpPr>
        <p:spPr bwMode="auto">
          <a:xfrm>
            <a:off x="6438900" y="4238625"/>
            <a:ext cx="587375"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4344" name="Group 27">
            <a:extLst>
              <a:ext uri="{FF2B5EF4-FFF2-40B4-BE49-F238E27FC236}">
                <a16:creationId xmlns:a16="http://schemas.microsoft.com/office/drawing/2014/main" id="{59F3FA85-44F7-5A40-AF39-6C974757A591}"/>
              </a:ext>
            </a:extLst>
          </p:cNvPr>
          <p:cNvGrpSpPr>
            <a:grpSpLocks/>
          </p:cNvGrpSpPr>
          <p:nvPr/>
        </p:nvGrpSpPr>
        <p:grpSpPr bwMode="auto">
          <a:xfrm>
            <a:off x="6899275" y="3582988"/>
            <a:ext cx="1673225" cy="457200"/>
            <a:chOff x="1408" y="2838"/>
            <a:chExt cx="1054" cy="288"/>
          </a:xfrm>
        </p:grpSpPr>
        <p:sp>
          <p:nvSpPr>
            <p:cNvPr id="14358" name="Text Box 28">
              <a:extLst>
                <a:ext uri="{FF2B5EF4-FFF2-40B4-BE49-F238E27FC236}">
                  <a16:creationId xmlns:a16="http://schemas.microsoft.com/office/drawing/2014/main" id="{1352B379-001E-5641-A580-F6EE037B26FC}"/>
                </a:ext>
              </a:extLst>
            </p:cNvPr>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s-ES" sz="2400"/>
                <a:t>"Java"</a:t>
              </a:r>
            </a:p>
          </p:txBody>
        </p:sp>
        <p:sp>
          <p:nvSpPr>
            <p:cNvPr id="14359" name="AutoShape 29">
              <a:extLst>
                <a:ext uri="{FF2B5EF4-FFF2-40B4-BE49-F238E27FC236}">
                  <a16:creationId xmlns:a16="http://schemas.microsoft.com/office/drawing/2014/main" id="{B8B145A2-B4B5-AB4B-BDE1-283935884DD3}"/>
                </a:ext>
              </a:extLst>
            </p:cNvPr>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endParaRPr lang="en-GB" altLang="es-ES"/>
            </a:p>
          </p:txBody>
        </p:sp>
      </p:grpSp>
      <p:grpSp>
        <p:nvGrpSpPr>
          <p:cNvPr id="14345" name="Group 30">
            <a:extLst>
              <a:ext uri="{FF2B5EF4-FFF2-40B4-BE49-F238E27FC236}">
                <a16:creationId xmlns:a16="http://schemas.microsoft.com/office/drawing/2014/main" id="{47C12BEB-365B-2A4D-ADD7-BBB7147ED250}"/>
              </a:ext>
            </a:extLst>
          </p:cNvPr>
          <p:cNvGrpSpPr>
            <a:grpSpLocks/>
          </p:cNvGrpSpPr>
          <p:nvPr/>
        </p:nvGrpSpPr>
        <p:grpSpPr bwMode="auto">
          <a:xfrm>
            <a:off x="6899275" y="4005263"/>
            <a:ext cx="1673225" cy="457200"/>
            <a:chOff x="1408" y="2838"/>
            <a:chExt cx="1054" cy="288"/>
          </a:xfrm>
        </p:grpSpPr>
        <p:sp>
          <p:nvSpPr>
            <p:cNvPr id="14356" name="Text Box 31">
              <a:extLst>
                <a:ext uri="{FF2B5EF4-FFF2-40B4-BE49-F238E27FC236}">
                  <a16:creationId xmlns:a16="http://schemas.microsoft.com/office/drawing/2014/main" id="{D9747441-DDAC-004C-B8D4-F160BC032527}"/>
                </a:ext>
              </a:extLst>
            </p:cNvPr>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s-ES" sz="2400"/>
                <a:t>"Java"</a:t>
              </a:r>
            </a:p>
          </p:txBody>
        </p:sp>
        <p:sp>
          <p:nvSpPr>
            <p:cNvPr id="14357" name="AutoShape 32">
              <a:extLst>
                <a:ext uri="{FF2B5EF4-FFF2-40B4-BE49-F238E27FC236}">
                  <a16:creationId xmlns:a16="http://schemas.microsoft.com/office/drawing/2014/main" id="{8674088E-D28A-AD4A-AA1C-EE70375C1395}"/>
                </a:ext>
              </a:extLst>
            </p:cNvPr>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endParaRPr lang="en-GB" altLang="es-ES"/>
            </a:p>
          </p:txBody>
        </p:sp>
      </p:grpSp>
      <p:sp>
        <p:nvSpPr>
          <p:cNvPr id="14346" name="Text Box 35">
            <a:extLst>
              <a:ext uri="{FF2B5EF4-FFF2-40B4-BE49-F238E27FC236}">
                <a16:creationId xmlns:a16="http://schemas.microsoft.com/office/drawing/2014/main" id="{50FB43AD-1CA8-324F-B7F9-8BD3765CA7B6}"/>
              </a:ext>
            </a:extLst>
          </p:cNvPr>
          <p:cNvSpPr txBox="1">
            <a:spLocks noChangeArrowheads="1"/>
          </p:cNvSpPr>
          <p:nvPr/>
        </p:nvSpPr>
        <p:spPr bwMode="auto">
          <a:xfrm>
            <a:off x="1506538" y="2932213"/>
            <a:ext cx="7235092" cy="64633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a:t>Constructor copia: cada variable apunta a una copia diferente de la cadena.</a:t>
            </a:r>
          </a:p>
        </p:txBody>
      </p:sp>
      <p:sp>
        <p:nvSpPr>
          <p:cNvPr id="14347" name="Text Box 36">
            <a:extLst>
              <a:ext uri="{FF2B5EF4-FFF2-40B4-BE49-F238E27FC236}">
                <a16:creationId xmlns:a16="http://schemas.microsoft.com/office/drawing/2014/main" id="{F43F4F46-7D47-224C-B617-13474F846F9B}"/>
              </a:ext>
            </a:extLst>
          </p:cNvPr>
          <p:cNvSpPr txBox="1">
            <a:spLocks noChangeArrowheads="1"/>
          </p:cNvSpPr>
          <p:nvPr/>
        </p:nvSpPr>
        <p:spPr bwMode="auto">
          <a:xfrm>
            <a:off x="1477963" y="5222875"/>
            <a:ext cx="3657600" cy="78483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a:t>String word = “Java”;</a:t>
            </a:r>
          </a:p>
          <a:p>
            <a:r>
              <a:rPr lang="en-US" altLang="es-ES"/>
              <a:t>String word2 = word;</a:t>
            </a:r>
          </a:p>
        </p:txBody>
      </p:sp>
      <p:sp>
        <p:nvSpPr>
          <p:cNvPr id="14348" name="Text Box 37">
            <a:extLst>
              <a:ext uri="{FF2B5EF4-FFF2-40B4-BE49-F238E27FC236}">
                <a16:creationId xmlns:a16="http://schemas.microsoft.com/office/drawing/2014/main" id="{D1F561E0-91CD-EB42-9390-B8887CD75BC4}"/>
              </a:ext>
            </a:extLst>
          </p:cNvPr>
          <p:cNvSpPr txBox="1">
            <a:spLocks noChangeArrowheads="1"/>
          </p:cNvSpPr>
          <p:nvPr/>
        </p:nvSpPr>
        <p:spPr bwMode="auto">
          <a:xfrm>
            <a:off x="5540375" y="5157788"/>
            <a:ext cx="890588"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s-ES" sz="1600"/>
              <a:t>word</a:t>
            </a:r>
          </a:p>
        </p:txBody>
      </p:sp>
      <p:sp>
        <p:nvSpPr>
          <p:cNvPr id="14349" name="Line 38">
            <a:extLst>
              <a:ext uri="{FF2B5EF4-FFF2-40B4-BE49-F238E27FC236}">
                <a16:creationId xmlns:a16="http://schemas.microsoft.com/office/drawing/2014/main" id="{82AA8312-4FAB-4D47-AB7F-733B1FF13B55}"/>
              </a:ext>
            </a:extLst>
          </p:cNvPr>
          <p:cNvSpPr>
            <a:spLocks noChangeShapeType="1"/>
          </p:cNvSpPr>
          <p:nvPr/>
        </p:nvSpPr>
        <p:spPr bwMode="auto">
          <a:xfrm>
            <a:off x="6430963" y="5351463"/>
            <a:ext cx="609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0" name="Line 39">
            <a:extLst>
              <a:ext uri="{FF2B5EF4-FFF2-40B4-BE49-F238E27FC236}">
                <a16:creationId xmlns:a16="http://schemas.microsoft.com/office/drawing/2014/main" id="{D25E40E0-4FF4-A948-A24A-7B26D22C942F}"/>
              </a:ext>
            </a:extLst>
          </p:cNvPr>
          <p:cNvSpPr>
            <a:spLocks noChangeShapeType="1"/>
          </p:cNvSpPr>
          <p:nvPr/>
        </p:nvSpPr>
        <p:spPr bwMode="auto">
          <a:xfrm flipV="1">
            <a:off x="6430963" y="5580063"/>
            <a:ext cx="609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4351" name="Group 40">
            <a:extLst>
              <a:ext uri="{FF2B5EF4-FFF2-40B4-BE49-F238E27FC236}">
                <a16:creationId xmlns:a16="http://schemas.microsoft.com/office/drawing/2014/main" id="{B0BECF9F-CA86-C743-8E17-3AC9E26BED3E}"/>
              </a:ext>
            </a:extLst>
          </p:cNvPr>
          <p:cNvGrpSpPr>
            <a:grpSpLocks/>
          </p:cNvGrpSpPr>
          <p:nvPr/>
        </p:nvGrpSpPr>
        <p:grpSpPr bwMode="auto">
          <a:xfrm>
            <a:off x="6891338" y="5275263"/>
            <a:ext cx="1673225" cy="457200"/>
            <a:chOff x="1408" y="2838"/>
            <a:chExt cx="1054" cy="288"/>
          </a:xfrm>
        </p:grpSpPr>
        <p:sp>
          <p:nvSpPr>
            <p:cNvPr id="14354" name="Text Box 41">
              <a:extLst>
                <a:ext uri="{FF2B5EF4-FFF2-40B4-BE49-F238E27FC236}">
                  <a16:creationId xmlns:a16="http://schemas.microsoft.com/office/drawing/2014/main" id="{E4AF868E-5223-E04A-A515-2131E508A96B}"/>
                </a:ext>
              </a:extLst>
            </p:cNvPr>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s-ES" sz="2400"/>
                <a:t>"Java"</a:t>
              </a:r>
            </a:p>
          </p:txBody>
        </p:sp>
        <p:sp>
          <p:nvSpPr>
            <p:cNvPr id="14355" name="AutoShape 42">
              <a:extLst>
                <a:ext uri="{FF2B5EF4-FFF2-40B4-BE49-F238E27FC236}">
                  <a16:creationId xmlns:a16="http://schemas.microsoft.com/office/drawing/2014/main" id="{2FCC12B4-F904-2443-B074-9EBAA386F266}"/>
                </a:ext>
              </a:extLst>
            </p:cNvPr>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endParaRPr lang="en-GB" altLang="es-ES"/>
            </a:p>
          </p:txBody>
        </p:sp>
      </p:grpSp>
      <p:sp>
        <p:nvSpPr>
          <p:cNvPr id="14352" name="Text Box 43">
            <a:extLst>
              <a:ext uri="{FF2B5EF4-FFF2-40B4-BE49-F238E27FC236}">
                <a16:creationId xmlns:a16="http://schemas.microsoft.com/office/drawing/2014/main" id="{8C66CE44-6053-3045-B0AC-8EFCB05B088A}"/>
              </a:ext>
            </a:extLst>
          </p:cNvPr>
          <p:cNvSpPr txBox="1">
            <a:spLocks noChangeArrowheads="1"/>
          </p:cNvSpPr>
          <p:nvPr/>
        </p:nvSpPr>
        <p:spPr bwMode="auto">
          <a:xfrm>
            <a:off x="5540375" y="5580063"/>
            <a:ext cx="890588"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s-ES" sz="1600"/>
              <a:t>word2</a:t>
            </a:r>
          </a:p>
        </p:txBody>
      </p:sp>
      <p:sp>
        <p:nvSpPr>
          <p:cNvPr id="14353" name="Text Box 44">
            <a:extLst>
              <a:ext uri="{FF2B5EF4-FFF2-40B4-BE49-F238E27FC236}">
                <a16:creationId xmlns:a16="http://schemas.microsoft.com/office/drawing/2014/main" id="{19FC4A45-B3BF-DC41-9B3C-A907C4985F1A}"/>
              </a:ext>
            </a:extLst>
          </p:cNvPr>
          <p:cNvSpPr txBox="1">
            <a:spLocks noChangeArrowheads="1"/>
          </p:cNvSpPr>
          <p:nvPr/>
        </p:nvSpPr>
        <p:spPr bwMode="auto">
          <a:xfrm>
            <a:off x="1506538" y="4665663"/>
            <a:ext cx="6125185" cy="3667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ES"/>
              <a:t>Asignación: ambas variables apuntan a la misma cadena.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06E45CCD-C0F8-0B4D-84B1-6C3FC882D52F}"/>
              </a:ext>
            </a:extLst>
          </p:cNvPr>
          <p:cNvSpPr>
            <a:spLocks noGrp="1" noChangeArrowheads="1"/>
          </p:cNvSpPr>
          <p:nvPr>
            <p:ph type="title"/>
          </p:nvPr>
        </p:nvSpPr>
        <p:spPr/>
        <p:txBody>
          <a:bodyPr/>
          <a:lstStyle/>
          <a:p>
            <a:pPr eaLnBrk="1" hangingPunct="1"/>
            <a:r>
              <a:rPr lang="en-US" altLang="es-ES"/>
              <a:t>Otros constructores</a:t>
            </a:r>
          </a:p>
        </p:txBody>
      </p:sp>
      <p:sp>
        <p:nvSpPr>
          <p:cNvPr id="15362" name="Rectangle 3">
            <a:extLst>
              <a:ext uri="{FF2B5EF4-FFF2-40B4-BE49-F238E27FC236}">
                <a16:creationId xmlns:a16="http://schemas.microsoft.com/office/drawing/2014/main" id="{AFC28412-11B7-8B4A-BB30-A1A37D17E304}"/>
              </a:ext>
            </a:extLst>
          </p:cNvPr>
          <p:cNvSpPr>
            <a:spLocks noGrp="1" noChangeArrowheads="1"/>
          </p:cNvSpPr>
          <p:nvPr>
            <p:ph type="body" idx="1"/>
          </p:nvPr>
        </p:nvSpPr>
        <p:spPr/>
        <p:txBody>
          <a:bodyPr/>
          <a:lstStyle/>
          <a:p>
            <a:pPr eaLnBrk="1" hangingPunct="1">
              <a:buFont typeface="Wingdings" pitchFamily="2" charset="2"/>
              <a:buNone/>
            </a:pPr>
            <a:r>
              <a:rPr lang="en-US" altLang="es-ES"/>
              <a:t>	La mayoría de los otros constructores toman una matriz como un parámetro para crear una cadena.</a:t>
            </a:r>
          </a:p>
        </p:txBody>
      </p:sp>
      <p:sp>
        <p:nvSpPr>
          <p:cNvPr id="15363" name="Text Box 4">
            <a:extLst>
              <a:ext uri="{FF2B5EF4-FFF2-40B4-BE49-F238E27FC236}">
                <a16:creationId xmlns:a16="http://schemas.microsoft.com/office/drawing/2014/main" id="{2D1AC069-FEC4-D44C-B680-EE539AD88E04}"/>
              </a:ext>
            </a:extLst>
          </p:cNvPr>
          <p:cNvSpPr txBox="1">
            <a:spLocks noChangeArrowheads="1"/>
          </p:cNvSpPr>
          <p:nvPr/>
        </p:nvSpPr>
        <p:spPr bwMode="auto">
          <a:xfrm>
            <a:off x="931862" y="3809511"/>
            <a:ext cx="7678737" cy="70788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a:solidFill>
                  <a:schemeClr val="tx1"/>
                </a:solidFill>
                <a:latin typeface="Arial" panose="020B0604020202020204" pitchFamily="34" charset="0"/>
                <a:cs typeface="Arial" panose="020B0604020202020204" pitchFamily="34" charset="0"/>
              </a:defRPr>
            </a:lvl1pPr>
            <a:lvl2pPr marL="742950" indent="-285750">
              <a:spcBef>
                <a:spcPct val="50000"/>
              </a:spcBef>
              <a:defRPr>
                <a:solidFill>
                  <a:schemeClr val="tx1"/>
                </a:solidFill>
                <a:latin typeface="Arial" panose="020B0604020202020204" pitchFamily="34" charset="0"/>
                <a:cs typeface="Arial" panose="020B0604020202020204" pitchFamily="34" charset="0"/>
              </a:defRPr>
            </a:lvl2pPr>
            <a:lvl3pPr marL="1143000" indent="-228600">
              <a:spcBef>
                <a:spcPct val="50000"/>
              </a:spcBef>
              <a:defRPr>
                <a:solidFill>
                  <a:schemeClr val="tx1"/>
                </a:solidFill>
                <a:latin typeface="Arial" panose="020B0604020202020204" pitchFamily="34" charset="0"/>
                <a:cs typeface="Arial" panose="020B0604020202020204" pitchFamily="34" charset="0"/>
              </a:defRPr>
            </a:lvl3pPr>
            <a:lvl4pPr marL="1600200" indent="-228600">
              <a:spcBef>
                <a:spcPct val="50000"/>
              </a:spcBef>
              <a:defRPr>
                <a:solidFill>
                  <a:schemeClr val="tx1"/>
                </a:solidFill>
                <a:latin typeface="Arial" panose="020B0604020202020204" pitchFamily="34" charset="0"/>
                <a:cs typeface="Arial" panose="020B0604020202020204" pitchFamily="34" charset="0"/>
              </a:defRPr>
            </a:lvl4pPr>
            <a:lvl5pPr marL="2057400" indent="-228600">
              <a:spcBef>
                <a:spcPct val="5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0"/>
              </a:spcBef>
            </a:pPr>
            <a:r>
              <a:rPr lang="en-US" altLang="es-ES" sz="2000" b="1">
                <a:latin typeface="Lucida Console" panose="020B0609040504020204" pitchFamily="49" charset="0"/>
              </a:rPr>
              <a:t>char [] cartas = {'J', 'a', 'v', 'a’};</a:t>
            </a:r>
            <a:br>
              <a:rPr lang="en-US" altLang="es-ES" sz="2000" b="1">
                <a:latin typeface="Lucida Console" panose="020B0609040504020204" pitchFamily="49" charset="0"/>
              </a:rPr>
            </a:br>
            <a:r>
              <a:rPr lang="en-US" altLang="es-ES" sz="2000" b="1">
                <a:latin typeface="Lucida Console" panose="020B0609040504020204" pitchFamily="49" charset="0"/>
              </a:rPr>
              <a:t>String palabras = new String (cartas); //”Java”</a:t>
            </a:r>
          </a:p>
        </p:txBody>
      </p:sp>
    </p:spTree>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CCE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alt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CCE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altLang="es-E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TotalTime>
  <Words>2028</Words>
  <Application>Microsoft Office PowerPoint</Application>
  <PresentationFormat>Presentación en pantalla (4:3)</PresentationFormat>
  <Paragraphs>266</Paragraphs>
  <Slides>24</Slides>
  <Notes>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Courier New</vt:lpstr>
      <vt:lpstr>JetBrains Mono</vt:lpstr>
      <vt:lpstr>Lucida Console</vt:lpstr>
      <vt:lpstr>Symbol</vt:lpstr>
      <vt:lpstr>Times New Roman</vt:lpstr>
      <vt:lpstr>Wingdings</vt:lpstr>
      <vt:lpstr>Axis</vt:lpstr>
      <vt:lpstr>La clase String</vt:lpstr>
      <vt:lpstr>Clase String</vt:lpstr>
      <vt:lpstr>Literales de cadena </vt:lpstr>
      <vt:lpstr>Ejemplos literal de cadena</vt:lpstr>
      <vt:lpstr>Inmutabilidad</vt:lpstr>
      <vt:lpstr>Las cadenas vacías</vt:lpstr>
      <vt:lpstr>Constructores sin argumentos</vt:lpstr>
      <vt:lpstr>Constructores de copia</vt:lpstr>
      <vt:lpstr>Otros constructores</vt:lpstr>
      <vt:lpstr>Métodos - length, charAt</vt:lpstr>
      <vt:lpstr>Ejercicio</vt:lpstr>
      <vt:lpstr>Metodos — substring</vt:lpstr>
      <vt:lpstr>Ejercicio</vt:lpstr>
      <vt:lpstr>Métodos — Concatenación</vt:lpstr>
      <vt:lpstr>Metodos — indexOf</vt:lpstr>
      <vt:lpstr>Ejercicio</vt:lpstr>
      <vt:lpstr>Metodos — Igualdad</vt:lpstr>
      <vt:lpstr>Metodos — Comparaciones</vt:lpstr>
      <vt:lpstr>Ejemplos de comparación</vt:lpstr>
      <vt:lpstr>Metodos — trim</vt:lpstr>
      <vt:lpstr>Metodos — replace</vt:lpstr>
      <vt:lpstr>Metodos — Mayusculas</vt:lpstr>
      <vt:lpstr>Reemplazando </vt:lpstr>
      <vt:lpstr>Numeros a Strings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String Class</dc:title>
  <dc:creator>Thomas W. Cowdery</dc:creator>
  <cp:lastModifiedBy>Jorge Juan</cp:lastModifiedBy>
  <cp:revision>159</cp:revision>
  <dcterms:created xsi:type="dcterms:W3CDTF">2007-03-03T04:05:07Z</dcterms:created>
  <dcterms:modified xsi:type="dcterms:W3CDTF">2022-12-13T18:54:43Z</dcterms:modified>
</cp:coreProperties>
</file>