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29"/>
    <p:restoredTop sz="92932"/>
  </p:normalViewPr>
  <p:slideViewPr>
    <p:cSldViewPr snapToGrid="0" snapToObjects="1">
      <p:cViewPr varScale="1">
        <p:scale>
          <a:sx n="91" d="100"/>
          <a:sy n="91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03ACC5C-6525-E643-8F38-AA084CFE0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83" b="-2"/>
          <a:stretch/>
        </p:blipFill>
        <p:spPr>
          <a:xfrm>
            <a:off x="5782733" y="10"/>
            <a:ext cx="6409267" cy="48832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EE2BDA-B2E1-E641-8CD2-6084782A31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28" r="10969" b="-2"/>
          <a:stretch/>
        </p:blipFill>
        <p:spPr>
          <a:xfrm>
            <a:off x="-1" y="-1"/>
            <a:ext cx="6094411" cy="4883281"/>
          </a:xfrm>
          <a:custGeom>
            <a:avLst/>
            <a:gdLst>
              <a:gd name="connsiteX0" fmla="*/ 0 w 6094411"/>
              <a:gd name="connsiteY0" fmla="*/ 0 h 4883281"/>
              <a:gd name="connsiteX1" fmla="*/ 6094411 w 6094411"/>
              <a:gd name="connsiteY1" fmla="*/ 0 h 4883281"/>
              <a:gd name="connsiteX2" fmla="*/ 6094411 w 6094411"/>
              <a:gd name="connsiteY2" fmla="*/ 2014600 h 4883281"/>
              <a:gd name="connsiteX3" fmla="*/ 5846149 w 6094411"/>
              <a:gd name="connsiteY3" fmla="*/ 2373182 h 4883281"/>
              <a:gd name="connsiteX4" fmla="*/ 5843219 w 6094411"/>
              <a:gd name="connsiteY4" fmla="*/ 2381649 h 4883281"/>
              <a:gd name="connsiteX5" fmla="*/ 5838822 w 6094411"/>
              <a:gd name="connsiteY5" fmla="*/ 2394349 h 4883281"/>
              <a:gd name="connsiteX6" fmla="*/ 5834426 w 6094411"/>
              <a:gd name="connsiteY6" fmla="*/ 2407048 h 4883281"/>
              <a:gd name="connsiteX7" fmla="*/ 5834426 w 6094411"/>
              <a:gd name="connsiteY7" fmla="*/ 2417632 h 4883281"/>
              <a:gd name="connsiteX8" fmla="*/ 5834426 w 6094411"/>
              <a:gd name="connsiteY8" fmla="*/ 2430332 h 4883281"/>
              <a:gd name="connsiteX9" fmla="*/ 5838822 w 6094411"/>
              <a:gd name="connsiteY9" fmla="*/ 2440915 h 4883281"/>
              <a:gd name="connsiteX10" fmla="*/ 5843219 w 6094411"/>
              <a:gd name="connsiteY10" fmla="*/ 2453615 h 4883281"/>
              <a:gd name="connsiteX11" fmla="*/ 5846149 w 6094411"/>
              <a:gd name="connsiteY11" fmla="*/ 2462082 h 4883281"/>
              <a:gd name="connsiteX12" fmla="*/ 6094411 w 6094411"/>
              <a:gd name="connsiteY12" fmla="*/ 2820664 h 4883281"/>
              <a:gd name="connsiteX13" fmla="*/ 6094411 w 6094411"/>
              <a:gd name="connsiteY13" fmla="*/ 4883281 h 4883281"/>
              <a:gd name="connsiteX14" fmla="*/ 0 w 6094411"/>
              <a:gd name="connsiteY14" fmla="*/ 4883281 h 488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94411" h="4883281">
                <a:moveTo>
                  <a:pt x="0" y="0"/>
                </a:moveTo>
                <a:lnTo>
                  <a:pt x="6094411" y="0"/>
                </a:lnTo>
                <a:lnTo>
                  <a:pt x="6094411" y="2014600"/>
                </a:lnTo>
                <a:lnTo>
                  <a:pt x="5846149" y="2373182"/>
                </a:lnTo>
                <a:lnTo>
                  <a:pt x="5843219" y="2381649"/>
                </a:lnTo>
                <a:lnTo>
                  <a:pt x="5838822" y="2394349"/>
                </a:lnTo>
                <a:lnTo>
                  <a:pt x="5834426" y="2407048"/>
                </a:lnTo>
                <a:lnTo>
                  <a:pt x="5834426" y="2417632"/>
                </a:lnTo>
                <a:lnTo>
                  <a:pt x="5834426" y="2430332"/>
                </a:lnTo>
                <a:lnTo>
                  <a:pt x="5838822" y="2440915"/>
                </a:lnTo>
                <a:lnTo>
                  <a:pt x="5843219" y="2453615"/>
                </a:lnTo>
                <a:lnTo>
                  <a:pt x="5846149" y="2462082"/>
                </a:lnTo>
                <a:lnTo>
                  <a:pt x="6094411" y="2820664"/>
                </a:lnTo>
                <a:lnTo>
                  <a:pt x="6094411" y="4883281"/>
                </a:lnTo>
                <a:lnTo>
                  <a:pt x="0" y="4883281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27" name="Freeform 9">
            <a:extLst>
              <a:ext uri="{FF2B5EF4-FFF2-40B4-BE49-F238E27FC236}">
                <a16:creationId xmlns:a16="http://schemas.microsoft.com/office/drawing/2014/main" id="{A10B3C8E-9FBF-459A-A9D9-2FA3784DB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DCD2F4-E7EE-CA41-90FC-A87E50C44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88" y="4895558"/>
            <a:ext cx="10572000" cy="779529"/>
          </a:xfrm>
        </p:spPr>
        <p:txBody>
          <a:bodyPr>
            <a:normAutofit/>
          </a:bodyPr>
          <a:lstStyle/>
          <a:p>
            <a:r>
              <a:rPr lang="en-GB" sz="4000"/>
              <a:t>Java: arrays unidimensionales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52A59-630C-914B-9E86-23A57F401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30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PROGRAMACIÓN, 1º DAM</a:t>
            </a:r>
          </a:p>
          <a:p>
            <a:pPr>
              <a:lnSpc>
                <a:spcPct val="90000"/>
              </a:lnSpc>
            </a:pPr>
            <a:r>
              <a:rPr lang="en-GB" sz="2000" dirty="0" err="1"/>
              <a:t>Dr.</a:t>
            </a:r>
            <a:r>
              <a:rPr lang="en-GB" sz="2000" dirty="0"/>
              <a:t> Jorge Juan Muñoz </a:t>
            </a:r>
            <a:r>
              <a:rPr lang="en-GB" sz="2000" dirty="0" err="1"/>
              <a:t>Morera</a:t>
            </a:r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472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¿Qué es un array?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818713" y="2413000"/>
            <a:ext cx="3835583" cy="3867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/>
              <a:t>Es una secuencia de elementos del mismo tipo.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/>
              <a:t>El tipo puede ser primitivo o compuesto (clases/objetos).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/>
              <a:t>Los elementos se encuentran posicionados ‘uno detrás de otro’, formando ‘una fila’.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/>
              <a:t>Podemos establecer el tamaño de la fila de antemano o hacerlo posteriormente.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/>
              <a:t>Una vez establecido, el tamaño no se puede cambiar.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0A729B-9D35-7346-A558-A79620C9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3368800"/>
            <a:ext cx="6277349" cy="180473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5612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Declaración de arrays</a:t>
            </a:r>
            <a:br>
              <a:rPr lang="en-US" sz="2400"/>
            </a:br>
            <a:endParaRPr lang="en-US"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E57B7F-3B5F-4A46-8987-F1457A7E4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1" y="514350"/>
            <a:ext cx="11151609" cy="39309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6538DD-52BA-C249-9CBB-A8CE415CB2BD}"/>
              </a:ext>
            </a:extLst>
          </p:cNvPr>
          <p:cNvSpPr txBox="1"/>
          <p:nvPr/>
        </p:nvSpPr>
        <p:spPr>
          <a:xfrm>
            <a:off x="5344886" y="5176569"/>
            <a:ext cx="6028400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EFEFE"/>
                </a:solidFill>
              </a:rPr>
              <a:t>Si se especifica el tamaño, lo que hay entre corchetes debe ser una expresion que se evalúe como tipo entero.</a:t>
            </a:r>
          </a:p>
        </p:txBody>
      </p:sp>
    </p:spTree>
    <p:extLst>
      <p:ext uri="{BB962C8B-B14F-4D97-AF65-F5344CB8AC3E}">
        <p14:creationId xmlns:p14="http://schemas.microsoft.com/office/powerpoint/2010/main" val="3309796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Declaración de arrays</a:t>
            </a:r>
            <a:br>
              <a:rPr lang="en-US" sz="2400"/>
            </a:br>
            <a:endParaRPr lang="en-US" sz="24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443F91-7253-5347-A968-1AE5841E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1" y="514350"/>
            <a:ext cx="10552867" cy="39309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6538DD-52BA-C249-9CBB-A8CE415CB2BD}"/>
              </a:ext>
            </a:extLst>
          </p:cNvPr>
          <p:cNvSpPr txBox="1"/>
          <p:nvPr/>
        </p:nvSpPr>
        <p:spPr>
          <a:xfrm>
            <a:off x="5344886" y="5176569"/>
            <a:ext cx="6028400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EFEFE"/>
                </a:solidFill>
              </a:rPr>
              <a:t>Podemos declarar el array y crearlo después.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EFEFE"/>
                </a:solidFill>
              </a:rPr>
              <a:t>La inicialización debe hacerse al declarar el array, pero no después.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436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Acceso a los elementos de arrays</a:t>
            </a:r>
            <a:br>
              <a:rPr lang="en-US" sz="2000"/>
            </a:br>
            <a:endParaRPr lang="en-US" sz="20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F4BAEB-5D1C-DA47-B15E-E4EAC2DB3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1" y="514350"/>
            <a:ext cx="7156330" cy="39309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6538DD-52BA-C249-9CBB-A8CE415CB2BD}"/>
              </a:ext>
            </a:extLst>
          </p:cNvPr>
          <p:cNvSpPr txBox="1"/>
          <p:nvPr/>
        </p:nvSpPr>
        <p:spPr>
          <a:xfrm>
            <a:off x="5344886" y="5176568"/>
            <a:ext cx="6491514" cy="1325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>
                <a:solidFill>
                  <a:srgbClr val="FEFEFE"/>
                </a:solidFill>
              </a:rPr>
              <a:t>Se </a:t>
            </a:r>
            <a:r>
              <a:rPr lang="en-US" sz="1600" dirty="0" err="1">
                <a:solidFill>
                  <a:srgbClr val="FEFEFE"/>
                </a:solidFill>
              </a:rPr>
              <a:t>utiliza</a:t>
            </a:r>
            <a:r>
              <a:rPr lang="en-US" sz="1600" dirty="0">
                <a:solidFill>
                  <a:srgbClr val="FEFEFE"/>
                </a:solidFill>
              </a:rPr>
              <a:t> el </a:t>
            </a:r>
            <a:r>
              <a:rPr lang="en-US" sz="1600" dirty="0" err="1">
                <a:solidFill>
                  <a:srgbClr val="FEFEFE"/>
                </a:solidFill>
              </a:rPr>
              <a:t>operador</a:t>
            </a:r>
            <a:r>
              <a:rPr lang="en-US" sz="1600" dirty="0">
                <a:solidFill>
                  <a:srgbClr val="FEFEFE"/>
                </a:solidFill>
              </a:rPr>
              <a:t> [].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>
                <a:solidFill>
                  <a:srgbClr val="FEFEFE"/>
                </a:solidFill>
              </a:rPr>
              <a:t>Entre </a:t>
            </a:r>
            <a:r>
              <a:rPr lang="en-US" sz="1600" dirty="0" err="1">
                <a:solidFill>
                  <a:srgbClr val="FEFEFE"/>
                </a:solidFill>
              </a:rPr>
              <a:t>los</a:t>
            </a:r>
            <a:r>
              <a:rPr lang="en-US" sz="1600" dirty="0">
                <a:solidFill>
                  <a:srgbClr val="FEFEFE"/>
                </a:solidFill>
              </a:rPr>
              <a:t> </a:t>
            </a:r>
            <a:r>
              <a:rPr lang="en-US" sz="1600" dirty="0" err="1">
                <a:solidFill>
                  <a:srgbClr val="FEFEFE"/>
                </a:solidFill>
              </a:rPr>
              <a:t>corchetes</a:t>
            </a:r>
            <a:r>
              <a:rPr lang="en-US" sz="1600" dirty="0">
                <a:solidFill>
                  <a:srgbClr val="FEFEFE"/>
                </a:solidFill>
              </a:rPr>
              <a:t>, </a:t>
            </a:r>
            <a:r>
              <a:rPr lang="en-US" sz="1600" dirty="0" err="1">
                <a:solidFill>
                  <a:srgbClr val="FEFEFE"/>
                </a:solidFill>
              </a:rPr>
              <a:t>debe</a:t>
            </a:r>
            <a:r>
              <a:rPr lang="en-US" sz="1600" dirty="0">
                <a:solidFill>
                  <a:srgbClr val="FEFEFE"/>
                </a:solidFill>
              </a:rPr>
              <a:t> </a:t>
            </a:r>
            <a:r>
              <a:rPr lang="en-US" sz="1600" dirty="0" err="1">
                <a:solidFill>
                  <a:srgbClr val="FEFEFE"/>
                </a:solidFill>
              </a:rPr>
              <a:t>ponerse</a:t>
            </a:r>
            <a:r>
              <a:rPr lang="en-US" sz="1600" dirty="0">
                <a:solidFill>
                  <a:srgbClr val="FEFEFE"/>
                </a:solidFill>
              </a:rPr>
              <a:t> el </a:t>
            </a:r>
            <a:r>
              <a:rPr lang="en-US" sz="1600" dirty="0" err="1">
                <a:solidFill>
                  <a:srgbClr val="FEFEFE"/>
                </a:solidFill>
              </a:rPr>
              <a:t>índice</a:t>
            </a:r>
            <a:r>
              <a:rPr lang="en-US" sz="1600" dirty="0">
                <a:solidFill>
                  <a:srgbClr val="FEFEFE"/>
                </a:solidFill>
              </a:rPr>
              <a:t> del </a:t>
            </a:r>
            <a:r>
              <a:rPr lang="en-US" sz="1600" dirty="0" err="1">
                <a:solidFill>
                  <a:srgbClr val="FEFEFE"/>
                </a:solidFill>
              </a:rPr>
              <a:t>elemento</a:t>
            </a:r>
            <a:r>
              <a:rPr lang="en-US" sz="1600" dirty="0">
                <a:solidFill>
                  <a:srgbClr val="FEFEFE"/>
                </a:solidFill>
              </a:rPr>
              <a:t> al que </a:t>
            </a:r>
            <a:r>
              <a:rPr lang="en-US" sz="1600" dirty="0" err="1">
                <a:solidFill>
                  <a:srgbClr val="FEFEFE"/>
                </a:solidFill>
              </a:rPr>
              <a:t>queremos</a:t>
            </a:r>
            <a:r>
              <a:rPr lang="en-US" sz="1600" dirty="0">
                <a:solidFill>
                  <a:srgbClr val="FEFEFE"/>
                </a:solidFill>
              </a:rPr>
              <a:t> </a:t>
            </a:r>
            <a:r>
              <a:rPr lang="en-US" sz="1600" dirty="0" err="1">
                <a:solidFill>
                  <a:srgbClr val="FEFEFE"/>
                </a:solidFill>
              </a:rPr>
              <a:t>acceder</a:t>
            </a:r>
            <a:r>
              <a:rPr lang="en-US" sz="1600" dirty="0">
                <a:solidFill>
                  <a:srgbClr val="FEFEFE"/>
                </a:solidFill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 err="1">
                <a:solidFill>
                  <a:srgbClr val="FEFEFE"/>
                </a:solidFill>
              </a:rPr>
              <a:t>Podemos</a:t>
            </a:r>
            <a:r>
              <a:rPr lang="en-US" sz="1600" dirty="0">
                <a:solidFill>
                  <a:srgbClr val="FEFEFE"/>
                </a:solidFill>
              </a:rPr>
              <a:t> </a:t>
            </a:r>
            <a:r>
              <a:rPr lang="en-US" sz="1600" dirty="0" err="1">
                <a:solidFill>
                  <a:srgbClr val="FEFEFE"/>
                </a:solidFill>
              </a:rPr>
              <a:t>acceder</a:t>
            </a:r>
            <a:r>
              <a:rPr lang="en-US" sz="1600" dirty="0">
                <a:solidFill>
                  <a:srgbClr val="FEFEFE"/>
                </a:solidFill>
              </a:rPr>
              <a:t> a </a:t>
            </a:r>
            <a:r>
              <a:rPr lang="en-US" sz="1600" dirty="0" err="1">
                <a:solidFill>
                  <a:srgbClr val="FEFEFE"/>
                </a:solidFill>
              </a:rPr>
              <a:t>cualquier</a:t>
            </a:r>
            <a:r>
              <a:rPr lang="en-US" sz="1600" dirty="0">
                <a:solidFill>
                  <a:srgbClr val="FEFEFE"/>
                </a:solidFill>
              </a:rPr>
              <a:t> </a:t>
            </a:r>
            <a:r>
              <a:rPr lang="en-US" sz="1600" dirty="0" err="1">
                <a:solidFill>
                  <a:srgbClr val="FEFEFE"/>
                </a:solidFill>
              </a:rPr>
              <a:t>elemento</a:t>
            </a:r>
            <a:r>
              <a:rPr lang="en-US" sz="1600" dirty="0">
                <a:solidFill>
                  <a:srgbClr val="FEFEFE"/>
                </a:solidFill>
              </a:rPr>
              <a:t>, sin </a:t>
            </a:r>
            <a:r>
              <a:rPr lang="en-US" sz="1600" dirty="0" err="1">
                <a:solidFill>
                  <a:srgbClr val="FEFEFE"/>
                </a:solidFill>
              </a:rPr>
              <a:t>importar</a:t>
            </a:r>
            <a:r>
              <a:rPr lang="en-US" sz="1600" dirty="0">
                <a:solidFill>
                  <a:srgbClr val="FEFEFE"/>
                </a:solidFill>
              </a:rPr>
              <a:t> </a:t>
            </a:r>
            <a:r>
              <a:rPr lang="en-US" sz="1600" dirty="0" err="1">
                <a:solidFill>
                  <a:srgbClr val="FEFEFE"/>
                </a:solidFill>
              </a:rPr>
              <a:t>su</a:t>
            </a:r>
            <a:r>
              <a:rPr lang="en-US" sz="1600" dirty="0">
                <a:solidFill>
                  <a:srgbClr val="FEFEFE"/>
                </a:solidFill>
              </a:rPr>
              <a:t> </a:t>
            </a:r>
            <a:r>
              <a:rPr lang="en-US" sz="1600" dirty="0" err="1">
                <a:solidFill>
                  <a:srgbClr val="FEFEFE"/>
                </a:solidFill>
              </a:rPr>
              <a:t>orden</a:t>
            </a:r>
            <a:r>
              <a:rPr lang="en-US" sz="1600" dirty="0">
                <a:solidFill>
                  <a:srgbClr val="FEFEFE"/>
                </a:solidFill>
              </a:rPr>
              <a:t> </a:t>
            </a:r>
            <a:r>
              <a:rPr lang="en-US" sz="1600" dirty="0" err="1">
                <a:solidFill>
                  <a:srgbClr val="FEFEFE"/>
                </a:solidFill>
              </a:rPr>
              <a:t>en</a:t>
            </a:r>
            <a:r>
              <a:rPr lang="en-US" sz="1600" dirty="0">
                <a:solidFill>
                  <a:srgbClr val="FEFEFE"/>
                </a:solidFill>
              </a:rPr>
              <a:t> la fila.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>
                <a:solidFill>
                  <a:srgbClr val="FEFEFE"/>
                </a:solidFill>
              </a:rPr>
              <a:t>El primer </a:t>
            </a:r>
            <a:r>
              <a:rPr lang="en-US" sz="1600" dirty="0" err="1">
                <a:solidFill>
                  <a:srgbClr val="FEFEFE"/>
                </a:solidFill>
              </a:rPr>
              <a:t>elemento</a:t>
            </a:r>
            <a:r>
              <a:rPr lang="en-US" sz="1600" dirty="0">
                <a:solidFill>
                  <a:srgbClr val="FEFEFE"/>
                </a:solidFill>
              </a:rPr>
              <a:t> </a:t>
            </a:r>
            <a:r>
              <a:rPr lang="en-US" sz="1600" dirty="0" err="1">
                <a:solidFill>
                  <a:srgbClr val="FEFEFE"/>
                </a:solidFill>
              </a:rPr>
              <a:t>está</a:t>
            </a:r>
            <a:r>
              <a:rPr lang="en-US" sz="1600" dirty="0">
                <a:solidFill>
                  <a:srgbClr val="FEFEFE"/>
                </a:solidFill>
              </a:rPr>
              <a:t> </a:t>
            </a:r>
            <a:r>
              <a:rPr lang="en-US" sz="1600" dirty="0" err="1">
                <a:solidFill>
                  <a:srgbClr val="FEFEFE"/>
                </a:solidFill>
              </a:rPr>
              <a:t>en</a:t>
            </a:r>
            <a:r>
              <a:rPr lang="en-US" sz="1600" dirty="0">
                <a:solidFill>
                  <a:srgbClr val="FEFEFE"/>
                </a:solidFill>
              </a:rPr>
              <a:t> el </a:t>
            </a:r>
            <a:r>
              <a:rPr lang="en-US" sz="1600" dirty="0" err="1">
                <a:solidFill>
                  <a:srgbClr val="FEFEFE"/>
                </a:solidFill>
              </a:rPr>
              <a:t>índice</a:t>
            </a:r>
            <a:r>
              <a:rPr lang="en-US" sz="1600" dirty="0">
                <a:solidFill>
                  <a:srgbClr val="FEFEFE"/>
                </a:solidFill>
              </a:rPr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1957064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Acceso a los elementos de arrays</a:t>
            </a:r>
            <a:br>
              <a:rPr lang="en-US" sz="2000"/>
            </a:br>
            <a:endParaRPr lang="en-US" sz="20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CE7E0F-985C-B643-A16A-78C46884F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1" y="514350"/>
            <a:ext cx="11151609" cy="39309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6538DD-52BA-C249-9CBB-A8CE415CB2BD}"/>
              </a:ext>
            </a:extLst>
          </p:cNvPr>
          <p:cNvSpPr txBox="1"/>
          <p:nvPr/>
        </p:nvSpPr>
        <p:spPr>
          <a:xfrm>
            <a:off x="5344886" y="5176568"/>
            <a:ext cx="6028400" cy="1167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EFEFE"/>
                </a:solidFill>
              </a:rPr>
              <a:t>¡No debemos salirnos de los límites del array!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EFEFE"/>
                </a:solidFill>
              </a:rPr>
              <a:t>Errores en tiempo de ejecución.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EFEFE"/>
                </a:solidFill>
              </a:rPr>
              <a:t>El programa termina de forma abrupta.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77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Modificación de los elementos de arrays</a:t>
            </a:r>
            <a:br>
              <a:rPr lang="en-US" sz="2000"/>
            </a:br>
            <a:endParaRPr lang="en-US" sz="20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D6DEFE-8B65-F544-99D6-26FACB34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1" y="514350"/>
            <a:ext cx="9036647" cy="39309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6538DD-52BA-C249-9CBB-A8CE415CB2BD}"/>
              </a:ext>
            </a:extLst>
          </p:cNvPr>
          <p:cNvSpPr txBox="1"/>
          <p:nvPr/>
        </p:nvSpPr>
        <p:spPr>
          <a:xfrm>
            <a:off x="5344885" y="5176569"/>
            <a:ext cx="6395601" cy="1354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EFEFE"/>
                </a:solidFill>
              </a:rPr>
              <a:t>Podemos cambiar los valores usando el operador [].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EFEFE"/>
                </a:solidFill>
              </a:rPr>
              <a:t>El nuevo valor debe tener el mismo tipo que los elementos del array.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EFEFE"/>
                </a:solidFill>
              </a:rPr>
              <a:t>Podemos tratar cada elemento del array como una variable.</a:t>
            </a:r>
          </a:p>
        </p:txBody>
      </p:sp>
    </p:spTree>
    <p:extLst>
      <p:ext uri="{BB962C8B-B14F-4D97-AF65-F5344CB8AC3E}">
        <p14:creationId xmlns:p14="http://schemas.microsoft.com/office/powerpoint/2010/main" val="4164363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Longitud de un array</a:t>
            </a:r>
            <a:br>
              <a:rPr lang="en-US" sz="2400"/>
            </a:br>
            <a:endParaRPr lang="en-US" sz="24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82A445-3379-1C48-98E6-82803B236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1" y="514350"/>
            <a:ext cx="10552867" cy="39309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6538DD-52BA-C249-9CBB-A8CE415CB2BD}"/>
              </a:ext>
            </a:extLst>
          </p:cNvPr>
          <p:cNvSpPr txBox="1"/>
          <p:nvPr/>
        </p:nvSpPr>
        <p:spPr>
          <a:xfrm>
            <a:off x="5344886" y="5176569"/>
            <a:ext cx="6028400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EFEFE"/>
                </a:solidFill>
              </a:rPr>
              <a:t>Podemos consultar el tamaño de un array mediante el operador punto y el atributo/propiedad length.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EFEFE"/>
                </a:solidFill>
              </a:rPr>
              <a:t>En Java, los arrays son objetos.</a:t>
            </a:r>
          </a:p>
        </p:txBody>
      </p:sp>
    </p:spTree>
    <p:extLst>
      <p:ext uri="{BB962C8B-B14F-4D97-AF65-F5344CB8AC3E}">
        <p14:creationId xmlns:p14="http://schemas.microsoft.com/office/powerpoint/2010/main" val="210409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5151992"/>
            <a:ext cx="10930487" cy="67344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Iterando un array</a:t>
            </a:r>
            <a:br>
              <a:rPr lang="en-US" sz="2000">
                <a:solidFill>
                  <a:srgbClr val="FFFFFF"/>
                </a:solidFill>
              </a:rPr>
            </a:b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B32279-9062-EE44-B0EE-1B5A7A24C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4" y="447675"/>
            <a:ext cx="5451066" cy="40746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E21D6D5-E693-D14D-9C48-9881AC0A3794}"/>
              </a:ext>
            </a:extLst>
          </p:cNvPr>
          <p:cNvSpPr txBox="1"/>
          <p:nvPr/>
        </p:nvSpPr>
        <p:spPr>
          <a:xfrm>
            <a:off x="5344886" y="5176569"/>
            <a:ext cx="6028400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EFEFE"/>
                </a:solidFill>
              </a:rPr>
              <a:t>Estas tres formas son equivalentes.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EFEFE"/>
                </a:solidFill>
              </a:rPr>
              <a:t>La última forma no necesita un índice, y fué una extension que se añadió en la version 5 de Java.</a:t>
            </a:r>
          </a:p>
        </p:txBody>
      </p:sp>
    </p:spTree>
    <p:extLst>
      <p:ext uri="{BB962C8B-B14F-4D97-AF65-F5344CB8AC3E}">
        <p14:creationId xmlns:p14="http://schemas.microsoft.com/office/powerpoint/2010/main" val="3754742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303</Words>
  <Application>Microsoft Office PowerPoint</Application>
  <PresentationFormat>Panorámica</PresentationFormat>
  <Paragraphs>33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Citable</vt:lpstr>
      <vt:lpstr>Java: arrays unidimensionales</vt:lpstr>
      <vt:lpstr>¿Qué es un array?</vt:lpstr>
      <vt:lpstr>Declaración de arrays </vt:lpstr>
      <vt:lpstr>Declaración de arrays </vt:lpstr>
      <vt:lpstr>Acceso a los elementos de arrays </vt:lpstr>
      <vt:lpstr>Acceso a los elementos de arrays </vt:lpstr>
      <vt:lpstr>Modificación de los elementos de arrays </vt:lpstr>
      <vt:lpstr>Longitud de un array </vt:lpstr>
      <vt:lpstr>Iterando un array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Java: arrays unidimensionales</dc:title>
  <dc:creator>JORGE JUAN MUÑOZ MORERA</dc:creator>
  <cp:lastModifiedBy>Jorge Juan</cp:lastModifiedBy>
  <cp:revision>4</cp:revision>
  <dcterms:created xsi:type="dcterms:W3CDTF">2019-12-03T23:41:51Z</dcterms:created>
  <dcterms:modified xsi:type="dcterms:W3CDTF">2020-11-11T19:38:41Z</dcterms:modified>
</cp:coreProperties>
</file>