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301" r:id="rId14"/>
    <p:sldId id="296" r:id="rId15"/>
    <p:sldId id="297" r:id="rId16"/>
    <p:sldId id="298" r:id="rId17"/>
    <p:sldId id="299" r:id="rId18"/>
    <p:sldId id="30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2932"/>
  </p:normalViewPr>
  <p:slideViewPr>
    <p:cSldViewPr snapToGrid="0" snapToObjects="1">
      <p:cViewPr varScale="1">
        <p:scale>
          <a:sx n="52" d="100"/>
          <a:sy n="52" d="100"/>
        </p:scale>
        <p:origin x="100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dirty="0"/>
              <a:t>Haga clic para modificar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55CC6-147A-8041-9A23-57EDBD7B107C}"/>
              </a:ext>
            </a:extLst>
          </p:cNvPr>
          <p:cNvSpPr>
            <a:spLocks noGrp="1"/>
          </p:cNvSpPr>
          <p:nvPr>
            <p:ph type="ctrTitle"/>
          </p:nvPr>
        </p:nvSpPr>
        <p:spPr/>
        <p:txBody>
          <a:bodyPr/>
          <a:lstStyle/>
          <a:p>
            <a:r>
              <a:rPr lang="en-GB"/>
              <a:t>BLOQUE 4 – transacciones y bloqueos</a:t>
            </a:r>
          </a:p>
        </p:txBody>
      </p:sp>
      <p:sp>
        <p:nvSpPr>
          <p:cNvPr id="3" name="Subtítulo 2">
            <a:extLst>
              <a:ext uri="{FF2B5EF4-FFF2-40B4-BE49-F238E27FC236}">
                <a16:creationId xmlns:a16="http://schemas.microsoft.com/office/drawing/2014/main" id="{5EF2D2C7-2BBE-C149-9606-31227E0DD1BC}"/>
              </a:ext>
            </a:extLst>
          </p:cNvPr>
          <p:cNvSpPr>
            <a:spLocks noGrp="1"/>
          </p:cNvSpPr>
          <p:nvPr>
            <p:ph type="subTitle" idx="1"/>
          </p:nvPr>
        </p:nvSpPr>
        <p:spPr/>
        <p:txBody>
          <a:bodyPr>
            <a:normAutofit fontScale="92500" lnSpcReduction="20000"/>
          </a:bodyPr>
          <a:lstStyle/>
          <a:p>
            <a:r>
              <a:rPr lang="en-GB"/>
              <a:t>BASES DE DATOS, 1º DAM</a:t>
            </a:r>
          </a:p>
          <a:p>
            <a:r>
              <a:rPr lang="en-GB"/>
              <a:t>Dr. Jorge Juan munoz morera</a:t>
            </a:r>
          </a:p>
        </p:txBody>
      </p:sp>
    </p:spTree>
    <p:extLst>
      <p:ext uri="{BB962C8B-B14F-4D97-AF65-F5344CB8AC3E}">
        <p14:creationId xmlns:p14="http://schemas.microsoft.com/office/powerpoint/2010/main" val="206999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TRANSACCIONES</a:t>
            </a:r>
          </a:p>
        </p:txBody>
      </p:sp>
      <p:pic>
        <p:nvPicPr>
          <p:cNvPr id="6" name="Imagen 5">
            <a:extLst>
              <a:ext uri="{FF2B5EF4-FFF2-40B4-BE49-F238E27FC236}">
                <a16:creationId xmlns:a16="http://schemas.microsoft.com/office/drawing/2014/main" id="{BEA9086B-85CE-E846-8873-85A026F45A39}"/>
              </a:ext>
            </a:extLst>
          </p:cNvPr>
          <p:cNvPicPr>
            <a:picLocks noChangeAspect="1"/>
          </p:cNvPicPr>
          <p:nvPr/>
        </p:nvPicPr>
        <p:blipFill>
          <a:blip r:embed="rId2"/>
          <a:stretch>
            <a:fillRect/>
          </a:stretch>
        </p:blipFill>
        <p:spPr>
          <a:xfrm>
            <a:off x="660400" y="1803400"/>
            <a:ext cx="10871200" cy="3251200"/>
          </a:xfrm>
          <a:prstGeom prst="rect">
            <a:avLst/>
          </a:prstGeom>
        </p:spPr>
      </p:pic>
    </p:spTree>
    <p:extLst>
      <p:ext uri="{BB962C8B-B14F-4D97-AF65-F5344CB8AC3E}">
        <p14:creationId xmlns:p14="http://schemas.microsoft.com/office/powerpoint/2010/main" val="334394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TRANSACCIONES</a:t>
            </a:r>
          </a:p>
        </p:txBody>
      </p:sp>
      <p:pic>
        <p:nvPicPr>
          <p:cNvPr id="3" name="Imagen 2">
            <a:extLst>
              <a:ext uri="{FF2B5EF4-FFF2-40B4-BE49-F238E27FC236}">
                <a16:creationId xmlns:a16="http://schemas.microsoft.com/office/drawing/2014/main" id="{6D59ADB1-AF47-A341-BBDA-335E51DE8CDE}"/>
              </a:ext>
            </a:extLst>
          </p:cNvPr>
          <p:cNvPicPr>
            <a:picLocks noChangeAspect="1"/>
          </p:cNvPicPr>
          <p:nvPr/>
        </p:nvPicPr>
        <p:blipFill>
          <a:blip r:embed="rId2"/>
          <a:stretch>
            <a:fillRect/>
          </a:stretch>
        </p:blipFill>
        <p:spPr>
          <a:xfrm>
            <a:off x="660400" y="1803400"/>
            <a:ext cx="10871200" cy="3251200"/>
          </a:xfrm>
          <a:prstGeom prst="rect">
            <a:avLst/>
          </a:prstGeom>
        </p:spPr>
      </p:pic>
    </p:spTree>
    <p:extLst>
      <p:ext uri="{BB962C8B-B14F-4D97-AF65-F5344CB8AC3E}">
        <p14:creationId xmlns:p14="http://schemas.microsoft.com/office/powerpoint/2010/main" val="202571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TRANSACCIONES</a:t>
            </a:r>
          </a:p>
        </p:txBody>
      </p:sp>
      <p:pic>
        <p:nvPicPr>
          <p:cNvPr id="4" name="Imagen 3">
            <a:extLst>
              <a:ext uri="{FF2B5EF4-FFF2-40B4-BE49-F238E27FC236}">
                <a16:creationId xmlns:a16="http://schemas.microsoft.com/office/drawing/2014/main" id="{7582FEE6-2450-A147-86D5-7919D65C8A2E}"/>
              </a:ext>
            </a:extLst>
          </p:cNvPr>
          <p:cNvPicPr>
            <a:picLocks noChangeAspect="1"/>
          </p:cNvPicPr>
          <p:nvPr/>
        </p:nvPicPr>
        <p:blipFill>
          <a:blip r:embed="rId2"/>
          <a:stretch>
            <a:fillRect/>
          </a:stretch>
        </p:blipFill>
        <p:spPr>
          <a:xfrm>
            <a:off x="660400" y="2336800"/>
            <a:ext cx="10871200" cy="2184400"/>
          </a:xfrm>
          <a:prstGeom prst="rect">
            <a:avLst/>
          </a:prstGeom>
        </p:spPr>
      </p:pic>
      <p:sp>
        <p:nvSpPr>
          <p:cNvPr id="5" name="CuadroTexto 4">
            <a:extLst>
              <a:ext uri="{FF2B5EF4-FFF2-40B4-BE49-F238E27FC236}">
                <a16:creationId xmlns:a16="http://schemas.microsoft.com/office/drawing/2014/main" id="{24962BC9-9219-BE45-A3FF-1F559405B3FC}"/>
              </a:ext>
            </a:extLst>
          </p:cNvPr>
          <p:cNvSpPr txBox="1"/>
          <p:nvPr/>
        </p:nvSpPr>
        <p:spPr>
          <a:xfrm>
            <a:off x="6832878" y="1462269"/>
            <a:ext cx="3873368" cy="369332"/>
          </a:xfrm>
          <a:prstGeom prst="rect">
            <a:avLst/>
          </a:prstGeom>
          <a:noFill/>
        </p:spPr>
        <p:txBody>
          <a:bodyPr wrap="none" rtlCol="0">
            <a:spAutoFit/>
          </a:bodyPr>
          <a:lstStyle/>
          <a:p>
            <a:r>
              <a:rPr lang="en-GB"/>
              <a:t>Añadir valores para la segunda columna</a:t>
            </a:r>
          </a:p>
        </p:txBody>
      </p:sp>
      <p:cxnSp>
        <p:nvCxnSpPr>
          <p:cNvPr id="7" name="Conector recto de flecha 6">
            <a:extLst>
              <a:ext uri="{FF2B5EF4-FFF2-40B4-BE49-F238E27FC236}">
                <a16:creationId xmlns:a16="http://schemas.microsoft.com/office/drawing/2014/main" id="{A3252F71-AEBB-384D-A78A-549216D704DC}"/>
              </a:ext>
            </a:extLst>
          </p:cNvPr>
          <p:cNvCxnSpPr>
            <a:stCxn id="5" idx="2"/>
          </p:cNvCxnSpPr>
          <p:nvPr/>
        </p:nvCxnSpPr>
        <p:spPr>
          <a:xfrm flipH="1">
            <a:off x="6410848" y="1831601"/>
            <a:ext cx="2358714" cy="8714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5CB32301-0161-C647-BD3D-5D701EA5410F}"/>
              </a:ext>
            </a:extLst>
          </p:cNvPr>
          <p:cNvCxnSpPr>
            <a:stCxn id="5" idx="2"/>
          </p:cNvCxnSpPr>
          <p:nvPr/>
        </p:nvCxnSpPr>
        <p:spPr>
          <a:xfrm flipH="1">
            <a:off x="7013749" y="1831601"/>
            <a:ext cx="1755813" cy="1254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17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TRANSACCIONES</a:t>
            </a:r>
          </a:p>
        </p:txBody>
      </p:sp>
      <p:sp>
        <p:nvSpPr>
          <p:cNvPr id="3" name="CuadroTexto 2">
            <a:extLst>
              <a:ext uri="{FF2B5EF4-FFF2-40B4-BE49-F238E27FC236}">
                <a16:creationId xmlns:a16="http://schemas.microsoft.com/office/drawing/2014/main" id="{5D6584B3-31A4-7543-A4CF-A83E75744262}"/>
              </a:ext>
            </a:extLst>
          </p:cNvPr>
          <p:cNvSpPr txBox="1"/>
          <p:nvPr/>
        </p:nvSpPr>
        <p:spPr>
          <a:xfrm>
            <a:off x="680341" y="1582058"/>
            <a:ext cx="7264809" cy="5447645"/>
          </a:xfrm>
          <a:prstGeom prst="rect">
            <a:avLst/>
          </a:prstGeom>
          <a:noFill/>
        </p:spPr>
        <p:txBody>
          <a:bodyPr wrap="none" rtlCol="0">
            <a:spAutoFit/>
          </a:bodyPr>
          <a:lstStyle/>
          <a:p>
            <a:r>
              <a:rPr lang="es-ES" sz="1200"/>
              <a:t>USE northwind;</a:t>
            </a:r>
          </a:p>
          <a:p>
            <a:r>
              <a:rPr lang="es-ES" sz="1200"/>
              <a:t>DROP TABLE IF EXISTS trantest;</a:t>
            </a:r>
          </a:p>
          <a:p>
            <a:r>
              <a:rPr lang="es-ES" sz="1200"/>
              <a:t>CREATE TABLE trantest(campo INT NOT NULL PRIMARY KEY, descripcion VARCHAR(50)) ENGINE = InnoDB;</a:t>
            </a:r>
          </a:p>
          <a:p>
            <a:r>
              <a:rPr lang="es-ES" sz="1200"/>
              <a:t>INSERT INTO trantest VALUES(1,"Primer registro"),(2,"Segundo registro"),(3,"Tercer registro");</a:t>
            </a:r>
          </a:p>
          <a:p>
            <a:r>
              <a:rPr lang="es-ES" sz="1200"/>
              <a:t>START TRANSACTION;</a:t>
            </a:r>
          </a:p>
          <a:p>
            <a:r>
              <a:rPr lang="es-ES" sz="1200"/>
              <a:t>INSERT INTO trantest VALUES(4,"Cuarto registro"),(5,"Quinto registro");</a:t>
            </a:r>
          </a:p>
          <a:p>
            <a:r>
              <a:rPr lang="es-ES" sz="1200"/>
              <a:t># cerrar el workbench ahora y volverlo a abrir, comprobar que los cambios no se han guardado</a:t>
            </a:r>
          </a:p>
          <a:p>
            <a:r>
              <a:rPr lang="es-ES" sz="1200"/>
              <a:t># tras perder la conexión</a:t>
            </a:r>
          </a:p>
          <a:p>
            <a:endParaRPr lang="es-ES" sz="1200"/>
          </a:p>
          <a:p>
            <a:r>
              <a:rPr lang="es-ES" sz="1200"/>
              <a:t>START TRANSACTION;</a:t>
            </a:r>
          </a:p>
          <a:p>
            <a:r>
              <a:rPr lang="es-ES" sz="1200"/>
              <a:t>INSERT INTO trantest VALUES(4,"Cuarto registro"),(5,"Quinto registro");</a:t>
            </a:r>
          </a:p>
          <a:p>
            <a:r>
              <a:rPr lang="es-ES" sz="1200"/>
              <a:t>ROLLBACK; # Rollback finaliza la transacción</a:t>
            </a:r>
          </a:p>
          <a:p>
            <a:r>
              <a:rPr lang="es-ES" sz="1200"/>
              <a:t># comprobar ahora que el rollback lo deja todo como estaba</a:t>
            </a:r>
          </a:p>
          <a:p>
            <a:endParaRPr lang="es-ES" sz="1200"/>
          </a:p>
          <a:p>
            <a:r>
              <a:rPr lang="es-ES" sz="1200"/>
              <a:t>START TRANSACTION;</a:t>
            </a:r>
          </a:p>
          <a:p>
            <a:r>
              <a:rPr lang="es-ES" sz="1200"/>
              <a:t>INSERT INTO trantest VALUES(4,"Cuarto registro"),(5,"Quinto registro");</a:t>
            </a:r>
          </a:p>
          <a:p>
            <a:r>
              <a:rPr lang="es-ES" sz="1200"/>
              <a:t>SAVEPOINT S1;</a:t>
            </a:r>
          </a:p>
          <a:p>
            <a:r>
              <a:rPr lang="es-ES" sz="1200"/>
              <a:t>INSERT INTO trantest VALUES(6,"Sexto registro"),(7,"Septimo registro");</a:t>
            </a:r>
          </a:p>
          <a:p>
            <a:r>
              <a:rPr lang="es-ES" sz="1200"/>
              <a:t>ROLLBACK TO S1; </a:t>
            </a:r>
          </a:p>
          <a:p>
            <a:r>
              <a:rPr lang="es-ES" sz="1200"/>
              <a:t>COMMIT; </a:t>
            </a:r>
          </a:p>
          <a:p>
            <a:r>
              <a:rPr lang="es-ES" sz="1200"/>
              <a:t># cerrar el workbench ahora y volverlo a abrir, comprobar que los cambios no se han guardado</a:t>
            </a:r>
          </a:p>
          <a:p>
            <a:r>
              <a:rPr lang="es-ES" sz="1200"/>
              <a:t># pasado el savepoint</a:t>
            </a:r>
          </a:p>
          <a:p>
            <a:endParaRPr lang="es-ES" sz="1200"/>
          </a:p>
          <a:p>
            <a:r>
              <a:rPr lang="es-ES" sz="1200"/>
              <a:t>START TRANSACTION;</a:t>
            </a:r>
          </a:p>
          <a:p>
            <a:r>
              <a:rPr lang="es-ES" sz="1200"/>
              <a:t>INSERT INTO trantest VALUES(6,"Sexto registro"),(7,"Septimo registro");</a:t>
            </a:r>
          </a:p>
          <a:p>
            <a:r>
              <a:rPr lang="es-ES" sz="1200"/>
              <a:t>COMMIT; # Commit finaliza la transacción. Comprobar que al abrir y cerrar el workbench los cambios continuan</a:t>
            </a:r>
            <a:r>
              <a:rPr lang="es-ES"/>
              <a:t/>
            </a:r>
            <a:br>
              <a:rPr lang="es-ES"/>
            </a:br>
            <a:r>
              <a:rPr lang="es-ES"/>
              <a:t/>
            </a:r>
            <a:br>
              <a:rPr lang="es-ES"/>
            </a:br>
            <a:endParaRPr lang="en-GB"/>
          </a:p>
        </p:txBody>
      </p:sp>
    </p:spTree>
    <p:extLst>
      <p:ext uri="{BB962C8B-B14F-4D97-AF65-F5344CB8AC3E}">
        <p14:creationId xmlns:p14="http://schemas.microsoft.com/office/powerpoint/2010/main" val="348281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BLOQUEOS</a:t>
            </a:r>
          </a:p>
        </p:txBody>
      </p:sp>
      <p:pic>
        <p:nvPicPr>
          <p:cNvPr id="3" name="Imagen 2">
            <a:extLst>
              <a:ext uri="{FF2B5EF4-FFF2-40B4-BE49-F238E27FC236}">
                <a16:creationId xmlns:a16="http://schemas.microsoft.com/office/drawing/2014/main" id="{0B548F1E-4759-C147-AB33-7F3B73862B1D}"/>
              </a:ext>
            </a:extLst>
          </p:cNvPr>
          <p:cNvPicPr>
            <a:picLocks noChangeAspect="1"/>
          </p:cNvPicPr>
          <p:nvPr/>
        </p:nvPicPr>
        <p:blipFill>
          <a:blip r:embed="rId2"/>
          <a:stretch>
            <a:fillRect/>
          </a:stretch>
        </p:blipFill>
        <p:spPr>
          <a:xfrm>
            <a:off x="488950" y="2355850"/>
            <a:ext cx="11214100" cy="2146300"/>
          </a:xfrm>
          <a:prstGeom prst="rect">
            <a:avLst/>
          </a:prstGeom>
        </p:spPr>
      </p:pic>
    </p:spTree>
    <p:extLst>
      <p:ext uri="{BB962C8B-B14F-4D97-AF65-F5344CB8AC3E}">
        <p14:creationId xmlns:p14="http://schemas.microsoft.com/office/powerpoint/2010/main" val="300983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BLOQUEOS</a:t>
            </a:r>
          </a:p>
        </p:txBody>
      </p:sp>
      <p:pic>
        <p:nvPicPr>
          <p:cNvPr id="4" name="Imagen 3">
            <a:extLst>
              <a:ext uri="{FF2B5EF4-FFF2-40B4-BE49-F238E27FC236}">
                <a16:creationId xmlns:a16="http://schemas.microsoft.com/office/drawing/2014/main" id="{5943F466-83A8-7A43-8F63-7895972CE9F2}"/>
              </a:ext>
            </a:extLst>
          </p:cNvPr>
          <p:cNvPicPr>
            <a:picLocks noChangeAspect="1"/>
          </p:cNvPicPr>
          <p:nvPr/>
        </p:nvPicPr>
        <p:blipFill>
          <a:blip r:embed="rId2"/>
          <a:stretch>
            <a:fillRect/>
          </a:stretch>
        </p:blipFill>
        <p:spPr>
          <a:xfrm>
            <a:off x="939313" y="1646935"/>
            <a:ext cx="10308353" cy="4825922"/>
          </a:xfrm>
          <a:prstGeom prst="rect">
            <a:avLst/>
          </a:prstGeom>
        </p:spPr>
      </p:pic>
    </p:spTree>
    <p:extLst>
      <p:ext uri="{BB962C8B-B14F-4D97-AF65-F5344CB8AC3E}">
        <p14:creationId xmlns:p14="http://schemas.microsoft.com/office/powerpoint/2010/main" val="110448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BLOQUEOS</a:t>
            </a:r>
          </a:p>
        </p:txBody>
      </p:sp>
      <p:pic>
        <p:nvPicPr>
          <p:cNvPr id="3" name="Imagen 2">
            <a:extLst>
              <a:ext uri="{FF2B5EF4-FFF2-40B4-BE49-F238E27FC236}">
                <a16:creationId xmlns:a16="http://schemas.microsoft.com/office/drawing/2014/main" id="{EDEB36FF-FB61-D94C-BED4-75B10DEADA86}"/>
              </a:ext>
            </a:extLst>
          </p:cNvPr>
          <p:cNvPicPr>
            <a:picLocks noChangeAspect="1"/>
          </p:cNvPicPr>
          <p:nvPr/>
        </p:nvPicPr>
        <p:blipFill>
          <a:blip r:embed="rId2"/>
          <a:stretch>
            <a:fillRect/>
          </a:stretch>
        </p:blipFill>
        <p:spPr>
          <a:xfrm>
            <a:off x="410240" y="1798747"/>
            <a:ext cx="11366500" cy="4076700"/>
          </a:xfrm>
          <a:prstGeom prst="rect">
            <a:avLst/>
          </a:prstGeom>
        </p:spPr>
      </p:pic>
    </p:spTree>
    <p:extLst>
      <p:ext uri="{BB962C8B-B14F-4D97-AF65-F5344CB8AC3E}">
        <p14:creationId xmlns:p14="http://schemas.microsoft.com/office/powerpoint/2010/main" val="140708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BLOQUEOS</a:t>
            </a:r>
          </a:p>
        </p:txBody>
      </p:sp>
      <p:pic>
        <p:nvPicPr>
          <p:cNvPr id="4" name="Imagen 3">
            <a:extLst>
              <a:ext uri="{FF2B5EF4-FFF2-40B4-BE49-F238E27FC236}">
                <a16:creationId xmlns:a16="http://schemas.microsoft.com/office/drawing/2014/main" id="{9D7328CB-87EC-E446-A0FF-701A3FB29893}"/>
              </a:ext>
            </a:extLst>
          </p:cNvPr>
          <p:cNvPicPr>
            <a:picLocks noChangeAspect="1"/>
          </p:cNvPicPr>
          <p:nvPr/>
        </p:nvPicPr>
        <p:blipFill>
          <a:blip r:embed="rId2"/>
          <a:stretch>
            <a:fillRect/>
          </a:stretch>
        </p:blipFill>
        <p:spPr>
          <a:xfrm>
            <a:off x="482600" y="1646935"/>
            <a:ext cx="11366500" cy="660400"/>
          </a:xfrm>
          <a:prstGeom prst="rect">
            <a:avLst/>
          </a:prstGeom>
        </p:spPr>
      </p:pic>
      <p:sp>
        <p:nvSpPr>
          <p:cNvPr id="5" name="CuadroTexto 4">
            <a:extLst>
              <a:ext uri="{FF2B5EF4-FFF2-40B4-BE49-F238E27FC236}">
                <a16:creationId xmlns:a16="http://schemas.microsoft.com/office/drawing/2014/main" id="{E9C606E9-4791-9049-85AC-46BFB9EB6020}"/>
              </a:ext>
            </a:extLst>
          </p:cNvPr>
          <p:cNvSpPr txBox="1"/>
          <p:nvPr/>
        </p:nvSpPr>
        <p:spPr>
          <a:xfrm>
            <a:off x="793820" y="2346392"/>
            <a:ext cx="1969770" cy="923330"/>
          </a:xfrm>
          <a:prstGeom prst="rect">
            <a:avLst/>
          </a:prstGeom>
          <a:noFill/>
        </p:spPr>
        <p:txBody>
          <a:bodyPr wrap="none" rtlCol="0">
            <a:spAutoFit/>
          </a:bodyPr>
          <a:lstStyle/>
          <a:p>
            <a:r>
              <a:rPr lang="en-GB">
                <a:solidFill>
                  <a:schemeClr val="bg2">
                    <a:lumMod val="50000"/>
                  </a:schemeClr>
                </a:solidFill>
              </a:rPr>
              <a:t>Para desbloquear:</a:t>
            </a:r>
          </a:p>
          <a:p>
            <a:endParaRPr lang="en-GB">
              <a:solidFill>
                <a:schemeClr val="bg2">
                  <a:lumMod val="50000"/>
                </a:schemeClr>
              </a:solidFill>
            </a:endParaRPr>
          </a:p>
          <a:p>
            <a:r>
              <a:rPr lang="en-GB">
                <a:solidFill>
                  <a:schemeClr val="bg2">
                    <a:lumMod val="50000"/>
                  </a:schemeClr>
                </a:solidFill>
              </a:rPr>
              <a:t>UNLOCK TABLES;</a:t>
            </a:r>
          </a:p>
        </p:txBody>
      </p:sp>
    </p:spTree>
    <p:extLst>
      <p:ext uri="{BB962C8B-B14F-4D97-AF65-F5344CB8AC3E}">
        <p14:creationId xmlns:p14="http://schemas.microsoft.com/office/powerpoint/2010/main" val="91308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BLOQUEOS EN TRANSACCIONES</a:t>
            </a:r>
          </a:p>
        </p:txBody>
      </p:sp>
      <p:pic>
        <p:nvPicPr>
          <p:cNvPr id="3" name="Imagen 2">
            <a:extLst>
              <a:ext uri="{FF2B5EF4-FFF2-40B4-BE49-F238E27FC236}">
                <a16:creationId xmlns:a16="http://schemas.microsoft.com/office/drawing/2014/main" id="{87EACCEF-6DDB-5A41-8A87-61D129B4E299}"/>
              </a:ext>
            </a:extLst>
          </p:cNvPr>
          <p:cNvPicPr>
            <a:picLocks noChangeAspect="1"/>
          </p:cNvPicPr>
          <p:nvPr/>
        </p:nvPicPr>
        <p:blipFill>
          <a:blip r:embed="rId2"/>
          <a:stretch>
            <a:fillRect/>
          </a:stretch>
        </p:blipFill>
        <p:spPr>
          <a:xfrm>
            <a:off x="412750" y="1657350"/>
            <a:ext cx="11366500" cy="3543300"/>
          </a:xfrm>
          <a:prstGeom prst="rect">
            <a:avLst/>
          </a:prstGeom>
        </p:spPr>
      </p:pic>
      <p:pic>
        <p:nvPicPr>
          <p:cNvPr id="6" name="Imagen 5">
            <a:extLst>
              <a:ext uri="{FF2B5EF4-FFF2-40B4-BE49-F238E27FC236}">
                <a16:creationId xmlns:a16="http://schemas.microsoft.com/office/drawing/2014/main" id="{2FA4AA6E-4BEC-3840-B492-16C921D5B431}"/>
              </a:ext>
            </a:extLst>
          </p:cNvPr>
          <p:cNvPicPr>
            <a:picLocks noChangeAspect="1"/>
          </p:cNvPicPr>
          <p:nvPr/>
        </p:nvPicPr>
        <p:blipFill>
          <a:blip r:embed="rId3"/>
          <a:stretch>
            <a:fillRect/>
          </a:stretch>
        </p:blipFill>
        <p:spPr>
          <a:xfrm>
            <a:off x="412750" y="5193284"/>
            <a:ext cx="11366500" cy="787400"/>
          </a:xfrm>
          <a:prstGeom prst="rect">
            <a:avLst/>
          </a:prstGeom>
        </p:spPr>
      </p:pic>
      <p:sp>
        <p:nvSpPr>
          <p:cNvPr id="7" name="CuadroTexto 6">
            <a:extLst>
              <a:ext uri="{FF2B5EF4-FFF2-40B4-BE49-F238E27FC236}">
                <a16:creationId xmlns:a16="http://schemas.microsoft.com/office/drawing/2014/main" id="{5EBBC6C5-24C0-164D-9029-DC9035AF2647}"/>
              </a:ext>
            </a:extLst>
          </p:cNvPr>
          <p:cNvSpPr txBox="1"/>
          <p:nvPr/>
        </p:nvSpPr>
        <p:spPr>
          <a:xfrm>
            <a:off x="1090142" y="6024117"/>
            <a:ext cx="7627409" cy="400110"/>
          </a:xfrm>
          <a:prstGeom prst="rect">
            <a:avLst/>
          </a:prstGeom>
          <a:noFill/>
        </p:spPr>
        <p:txBody>
          <a:bodyPr wrap="none" rtlCol="0">
            <a:spAutoFit/>
          </a:bodyPr>
          <a:lstStyle/>
          <a:p>
            <a:r>
              <a:rPr lang="en-GB" sz="2000">
                <a:solidFill>
                  <a:schemeClr val="bg2">
                    <a:lumMod val="50000"/>
                  </a:schemeClr>
                </a:solidFill>
              </a:rPr>
              <a:t>El bloqueo se mantiene hasta que se realiza un COMMIT o ROLLBACK</a:t>
            </a:r>
          </a:p>
        </p:txBody>
      </p:sp>
    </p:spTree>
    <p:extLst>
      <p:ext uri="{BB962C8B-B14F-4D97-AF65-F5344CB8AC3E}">
        <p14:creationId xmlns:p14="http://schemas.microsoft.com/office/powerpoint/2010/main" val="320083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1254580"/>
          </a:xfrm>
        </p:spPr>
        <p:txBody>
          <a:bodyPr vert="horz" lIns="91440" tIns="45720" rIns="91440" bIns="45720" rtlCol="0" anchor="b">
            <a:normAutofit/>
          </a:bodyPr>
          <a:lstStyle/>
          <a:p>
            <a:r>
              <a:rPr lang="en-US" sz="3600">
                <a:solidFill>
                  <a:schemeClr val="accent1"/>
                </a:solidFill>
              </a:rPr>
              <a:t>Borrados, modificaciones e integridad referencial</a:t>
            </a:r>
          </a:p>
        </p:txBody>
      </p:sp>
      <p:sp>
        <p:nvSpPr>
          <p:cNvPr id="4" name="CuadroTexto 3">
            <a:extLst>
              <a:ext uri="{FF2B5EF4-FFF2-40B4-BE49-F238E27FC236}">
                <a16:creationId xmlns:a16="http://schemas.microsoft.com/office/drawing/2014/main" id="{E9E500EC-477E-B74C-9938-3B7006184B49}"/>
              </a:ext>
            </a:extLst>
          </p:cNvPr>
          <p:cNvSpPr txBox="1"/>
          <p:nvPr/>
        </p:nvSpPr>
        <p:spPr>
          <a:xfrm>
            <a:off x="936260" y="2248998"/>
            <a:ext cx="10116927" cy="1477328"/>
          </a:xfrm>
          <a:prstGeom prst="rect">
            <a:avLst/>
          </a:prstGeom>
          <a:noFill/>
        </p:spPr>
        <p:txBody>
          <a:bodyPr wrap="square" rtlCol="0">
            <a:spAutoFit/>
          </a:bodyPr>
          <a:lstStyle/>
          <a:p>
            <a:r>
              <a:rPr lang="en-GB"/>
              <a:t>En bases de datos MySQL las tablas o motores de tipo InnoDB son las que permiten integridad referencial. Cuando borramos o modificamos registros existen cuatro posibilidades en la definición de integridad referencial de los datos:</a:t>
            </a:r>
          </a:p>
          <a:p>
            <a:endParaRPr lang="en-GB"/>
          </a:p>
          <a:p>
            <a:endParaRPr lang="en-GB"/>
          </a:p>
        </p:txBody>
      </p:sp>
      <p:pic>
        <p:nvPicPr>
          <p:cNvPr id="5" name="Imagen 4">
            <a:extLst>
              <a:ext uri="{FF2B5EF4-FFF2-40B4-BE49-F238E27FC236}">
                <a16:creationId xmlns:a16="http://schemas.microsoft.com/office/drawing/2014/main" id="{FB794850-DE1B-8B44-86B3-849563DF55B7}"/>
              </a:ext>
            </a:extLst>
          </p:cNvPr>
          <p:cNvPicPr>
            <a:picLocks noChangeAspect="1"/>
          </p:cNvPicPr>
          <p:nvPr/>
        </p:nvPicPr>
        <p:blipFill>
          <a:blip r:embed="rId2"/>
          <a:stretch>
            <a:fillRect/>
          </a:stretch>
        </p:blipFill>
        <p:spPr>
          <a:xfrm>
            <a:off x="1633604" y="3219877"/>
            <a:ext cx="8722237" cy="3445245"/>
          </a:xfrm>
          <a:prstGeom prst="rect">
            <a:avLst/>
          </a:prstGeom>
        </p:spPr>
      </p:pic>
    </p:spTree>
    <p:extLst>
      <p:ext uri="{BB962C8B-B14F-4D97-AF65-F5344CB8AC3E}">
        <p14:creationId xmlns:p14="http://schemas.microsoft.com/office/powerpoint/2010/main" val="268048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61506"/>
          </a:xfrm>
        </p:spPr>
        <p:txBody>
          <a:bodyPr vert="horz" lIns="91440" tIns="45720" rIns="91440" bIns="45720" rtlCol="0" anchor="b">
            <a:normAutofit/>
          </a:bodyPr>
          <a:lstStyle/>
          <a:p>
            <a:r>
              <a:rPr lang="en-US" sz="3600">
                <a:solidFill>
                  <a:schemeClr val="accent1"/>
                </a:solidFill>
              </a:rPr>
              <a:t>integridad referencial, problemas inserción</a:t>
            </a:r>
          </a:p>
        </p:txBody>
      </p:sp>
      <p:sp>
        <p:nvSpPr>
          <p:cNvPr id="4" name="CuadroTexto 3">
            <a:extLst>
              <a:ext uri="{FF2B5EF4-FFF2-40B4-BE49-F238E27FC236}">
                <a16:creationId xmlns:a16="http://schemas.microsoft.com/office/drawing/2014/main" id="{E9E500EC-477E-B74C-9938-3B7006184B49}"/>
              </a:ext>
            </a:extLst>
          </p:cNvPr>
          <p:cNvSpPr txBox="1"/>
          <p:nvPr/>
        </p:nvSpPr>
        <p:spPr>
          <a:xfrm>
            <a:off x="1019501" y="1793102"/>
            <a:ext cx="10116927" cy="3416320"/>
          </a:xfrm>
          <a:prstGeom prst="rect">
            <a:avLst/>
          </a:prstGeom>
          <a:noFill/>
        </p:spPr>
        <p:txBody>
          <a:bodyPr wrap="square" rtlCol="0">
            <a:spAutoFit/>
          </a:bodyPr>
          <a:lstStyle/>
          <a:p>
            <a:r>
              <a:rPr lang="en-GB"/>
              <a:t>En inserciones individuales o masivas, la integridad referencial puede causar errores cuando hay relaciones entre campos de dos o más tablas. </a:t>
            </a:r>
          </a:p>
          <a:p>
            <a:endParaRPr lang="en-GB"/>
          </a:p>
          <a:p>
            <a:r>
              <a:rPr lang="en-GB"/>
              <a:t>Por ejemplo: tabla equipos y tabla jugadores. Todo jugador pertenece a un equipo, y todo equipo tiene un capitán. Si intentamos introducir un jugador cuyo equipo aún no hemos introducido (pero lo vamos a hacer), no podremos insertarlo. De igual forma, si introducimos un equipo sin que aún hayamos introducido ese capitán, tendremos un error.</a:t>
            </a:r>
          </a:p>
          <a:p>
            <a:endParaRPr lang="en-GB"/>
          </a:p>
          <a:p>
            <a:r>
              <a:rPr lang="en-GB"/>
              <a:t>Solución: insertar primero todos los datos y después añadir las restricciones de integridad referencial.</a:t>
            </a:r>
          </a:p>
          <a:p>
            <a:endParaRPr lang="en-GB"/>
          </a:p>
          <a:p>
            <a:r>
              <a:rPr lang="en-GB"/>
              <a:t>Buena práctica: insertar primero los datos de las tablas principales o que no tienen claves ajenas a otras tablas, e insertar después las tablas secundarias o que tienen claves ajenas a otras tablas.</a:t>
            </a:r>
          </a:p>
        </p:txBody>
      </p:sp>
    </p:spTree>
    <p:extLst>
      <p:ext uri="{BB962C8B-B14F-4D97-AF65-F5344CB8AC3E}">
        <p14:creationId xmlns:p14="http://schemas.microsoft.com/office/powerpoint/2010/main" val="41260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61506"/>
          </a:xfrm>
        </p:spPr>
        <p:txBody>
          <a:bodyPr vert="horz" lIns="91440" tIns="45720" rIns="91440" bIns="45720" rtlCol="0" anchor="b">
            <a:normAutofit fontScale="90000"/>
          </a:bodyPr>
          <a:lstStyle/>
          <a:p>
            <a:r>
              <a:rPr lang="en-US" sz="3600">
                <a:solidFill>
                  <a:schemeClr val="accent1"/>
                </a:solidFill>
              </a:rPr>
              <a:t>integridad referencial, problemas modificación</a:t>
            </a:r>
          </a:p>
        </p:txBody>
      </p:sp>
      <p:sp>
        <p:nvSpPr>
          <p:cNvPr id="4" name="CuadroTexto 3">
            <a:extLst>
              <a:ext uri="{FF2B5EF4-FFF2-40B4-BE49-F238E27FC236}">
                <a16:creationId xmlns:a16="http://schemas.microsoft.com/office/drawing/2014/main" id="{E9E500EC-477E-B74C-9938-3B7006184B49}"/>
              </a:ext>
            </a:extLst>
          </p:cNvPr>
          <p:cNvSpPr txBox="1"/>
          <p:nvPr/>
        </p:nvSpPr>
        <p:spPr>
          <a:xfrm>
            <a:off x="1019501" y="1793102"/>
            <a:ext cx="10116927" cy="923330"/>
          </a:xfrm>
          <a:prstGeom prst="rect">
            <a:avLst/>
          </a:prstGeom>
          <a:noFill/>
        </p:spPr>
        <p:txBody>
          <a:bodyPr wrap="square" rtlCol="0">
            <a:spAutoFit/>
          </a:bodyPr>
          <a:lstStyle/>
          <a:p>
            <a:r>
              <a:rPr lang="en-GB"/>
              <a:t>Son menos problemáticas, puesto que las restricciones de integridad referencial se suelen definir de tipo CASCADE, de forma que cualquier cambio en campos claves se propaga automáticamente a las claves ajenas con las que se relaciona.</a:t>
            </a:r>
          </a:p>
        </p:txBody>
      </p:sp>
    </p:spTree>
    <p:extLst>
      <p:ext uri="{BB962C8B-B14F-4D97-AF65-F5344CB8AC3E}">
        <p14:creationId xmlns:p14="http://schemas.microsoft.com/office/powerpoint/2010/main" val="256572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61506"/>
          </a:xfrm>
        </p:spPr>
        <p:txBody>
          <a:bodyPr vert="horz" lIns="91440" tIns="45720" rIns="91440" bIns="45720" rtlCol="0" anchor="b">
            <a:normAutofit/>
          </a:bodyPr>
          <a:lstStyle/>
          <a:p>
            <a:r>
              <a:rPr lang="en-US" sz="3600">
                <a:solidFill>
                  <a:schemeClr val="accent1"/>
                </a:solidFill>
              </a:rPr>
              <a:t>integridad referencial, problemas BORRADO</a:t>
            </a:r>
          </a:p>
        </p:txBody>
      </p:sp>
      <p:sp>
        <p:nvSpPr>
          <p:cNvPr id="4" name="CuadroTexto 3">
            <a:extLst>
              <a:ext uri="{FF2B5EF4-FFF2-40B4-BE49-F238E27FC236}">
                <a16:creationId xmlns:a16="http://schemas.microsoft.com/office/drawing/2014/main" id="{E9E500EC-477E-B74C-9938-3B7006184B49}"/>
              </a:ext>
            </a:extLst>
          </p:cNvPr>
          <p:cNvSpPr txBox="1"/>
          <p:nvPr/>
        </p:nvSpPr>
        <p:spPr>
          <a:xfrm>
            <a:off x="1019501" y="1793102"/>
            <a:ext cx="10116927" cy="923330"/>
          </a:xfrm>
          <a:prstGeom prst="rect">
            <a:avLst/>
          </a:prstGeom>
          <a:noFill/>
        </p:spPr>
        <p:txBody>
          <a:bodyPr wrap="square" rtlCol="0">
            <a:spAutoFit/>
          </a:bodyPr>
          <a:lstStyle/>
          <a:p>
            <a:r>
              <a:rPr lang="en-GB"/>
              <a:t>Hay que tener en cuenta el tipo de borrado definido. Si se definió el borrado en modo CASCADE, los datos de los registros relacionados se borrarán automáticamente en todas las tablas por lo que hay que tener cuidado.</a:t>
            </a:r>
          </a:p>
        </p:txBody>
      </p:sp>
      <p:sp>
        <p:nvSpPr>
          <p:cNvPr id="3" name="CuadroTexto 2">
            <a:extLst>
              <a:ext uri="{FF2B5EF4-FFF2-40B4-BE49-F238E27FC236}">
                <a16:creationId xmlns:a16="http://schemas.microsoft.com/office/drawing/2014/main" id="{900EC0B8-5F03-4D4E-9F4F-4C3A602A32B7}"/>
              </a:ext>
            </a:extLst>
          </p:cNvPr>
          <p:cNvSpPr txBox="1"/>
          <p:nvPr/>
        </p:nvSpPr>
        <p:spPr>
          <a:xfrm>
            <a:off x="1019501" y="3059668"/>
            <a:ext cx="9862864" cy="2308324"/>
          </a:xfrm>
          <a:prstGeom prst="rect">
            <a:avLst/>
          </a:prstGeom>
          <a:noFill/>
        </p:spPr>
        <p:txBody>
          <a:bodyPr wrap="square" rtlCol="0">
            <a:spAutoFit/>
          </a:bodyPr>
          <a:lstStyle/>
          <a:p>
            <a:r>
              <a:rPr lang="en-GB"/>
              <a:t>Las buenas prácticas dicen lo siguiente:</a:t>
            </a:r>
          </a:p>
          <a:p>
            <a:r>
              <a:rPr lang="en-GB"/>
              <a:t>	- Si el modo de borrado es CASCADE: debemos eliminar primero los registros de las tablas 	principales. Por ejemplo, al borrar un departamento se borrarán automáticamente todos los 	profesores implicados.</a:t>
            </a:r>
          </a:p>
          <a:p>
            <a:r>
              <a:rPr lang="en-GB"/>
              <a:t>	- Si el modo de borrado es NO ACTION o RESTRICT: debemos eliminar primero los registros de 	las tablas secundarias y después los de las primarias. Por ejemplo, borrar primero los profesores y 	luego los departamentos.</a:t>
            </a:r>
          </a:p>
          <a:p>
            <a:r>
              <a:rPr lang="en-GB"/>
              <a:t>	- Si el modo de borrado es SET NULL: podemos borrar en cualquier orden.</a:t>
            </a:r>
          </a:p>
        </p:txBody>
      </p:sp>
    </p:spTree>
    <p:extLst>
      <p:ext uri="{BB962C8B-B14F-4D97-AF65-F5344CB8AC3E}">
        <p14:creationId xmlns:p14="http://schemas.microsoft.com/office/powerpoint/2010/main" val="319350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61506"/>
          </a:xfrm>
        </p:spPr>
        <p:txBody>
          <a:bodyPr vert="horz" lIns="91440" tIns="45720" rIns="91440" bIns="45720" rtlCol="0" anchor="b">
            <a:normAutofit/>
          </a:bodyPr>
          <a:lstStyle/>
          <a:p>
            <a:r>
              <a:rPr lang="en-US" sz="3600">
                <a:solidFill>
                  <a:schemeClr val="accent1"/>
                </a:solidFill>
              </a:rPr>
              <a:t>TRANSACCIONES</a:t>
            </a:r>
          </a:p>
        </p:txBody>
      </p:sp>
      <p:sp>
        <p:nvSpPr>
          <p:cNvPr id="4" name="CuadroTexto 3">
            <a:extLst>
              <a:ext uri="{FF2B5EF4-FFF2-40B4-BE49-F238E27FC236}">
                <a16:creationId xmlns:a16="http://schemas.microsoft.com/office/drawing/2014/main" id="{E9E500EC-477E-B74C-9938-3B7006184B49}"/>
              </a:ext>
            </a:extLst>
          </p:cNvPr>
          <p:cNvSpPr txBox="1"/>
          <p:nvPr/>
        </p:nvSpPr>
        <p:spPr>
          <a:xfrm>
            <a:off x="1019501" y="1793102"/>
            <a:ext cx="10116927" cy="2862322"/>
          </a:xfrm>
          <a:prstGeom prst="rect">
            <a:avLst/>
          </a:prstGeom>
          <a:noFill/>
        </p:spPr>
        <p:txBody>
          <a:bodyPr wrap="square" rtlCol="0">
            <a:spAutoFit/>
          </a:bodyPr>
          <a:lstStyle/>
          <a:p>
            <a:r>
              <a:rPr lang="en-GB" dirty="0" err="1"/>
              <a:t>Una</a:t>
            </a:r>
            <a:r>
              <a:rPr lang="en-GB" dirty="0"/>
              <a:t> </a:t>
            </a:r>
            <a:r>
              <a:rPr lang="en-GB" dirty="0" err="1"/>
              <a:t>transacción</a:t>
            </a:r>
            <a:r>
              <a:rPr lang="en-GB" dirty="0"/>
              <a:t> </a:t>
            </a:r>
            <a:r>
              <a:rPr lang="en-GB" dirty="0" err="1"/>
              <a:t>es</a:t>
            </a:r>
            <a:r>
              <a:rPr lang="en-GB" dirty="0"/>
              <a:t> un </a:t>
            </a:r>
            <a:r>
              <a:rPr lang="en-GB" dirty="0" err="1"/>
              <a:t>conjunto</a:t>
            </a:r>
            <a:r>
              <a:rPr lang="en-GB" dirty="0"/>
              <a:t> de </a:t>
            </a:r>
            <a:r>
              <a:rPr lang="en-GB" dirty="0" err="1"/>
              <a:t>órdenes</a:t>
            </a:r>
            <a:r>
              <a:rPr lang="en-GB" dirty="0"/>
              <a:t> (</a:t>
            </a:r>
            <a:r>
              <a:rPr lang="en-GB" dirty="0" err="1"/>
              <a:t>comandos</a:t>
            </a:r>
            <a:r>
              <a:rPr lang="en-GB" dirty="0"/>
              <a:t> SQL) que se </a:t>
            </a:r>
            <a:r>
              <a:rPr lang="en-GB" dirty="0" err="1"/>
              <a:t>ejecutan</a:t>
            </a:r>
            <a:r>
              <a:rPr lang="en-GB" dirty="0"/>
              <a:t> de </a:t>
            </a:r>
            <a:r>
              <a:rPr lang="en-GB" dirty="0" err="1"/>
              <a:t>manera</a:t>
            </a:r>
            <a:r>
              <a:rPr lang="en-GB" dirty="0"/>
              <a:t> </a:t>
            </a:r>
            <a:r>
              <a:rPr lang="en-GB" dirty="0" err="1"/>
              <a:t>atómica</a:t>
            </a:r>
            <a:r>
              <a:rPr lang="en-GB" dirty="0"/>
              <a:t> o indivisible: o se </a:t>
            </a:r>
            <a:r>
              <a:rPr lang="en-GB" dirty="0" err="1"/>
              <a:t>ejecutan</a:t>
            </a:r>
            <a:r>
              <a:rPr lang="en-GB" dirty="0"/>
              <a:t> </a:t>
            </a:r>
            <a:r>
              <a:rPr lang="en-GB" dirty="0" err="1"/>
              <a:t>todas</a:t>
            </a:r>
            <a:r>
              <a:rPr lang="en-GB" dirty="0"/>
              <a:t> o no se </a:t>
            </a:r>
            <a:r>
              <a:rPr lang="en-GB" dirty="0" err="1"/>
              <a:t>ejecuta</a:t>
            </a:r>
            <a:r>
              <a:rPr lang="en-GB" dirty="0"/>
              <a:t> </a:t>
            </a:r>
            <a:r>
              <a:rPr lang="en-GB" dirty="0" err="1"/>
              <a:t>ninguna</a:t>
            </a:r>
            <a:r>
              <a:rPr lang="en-GB" dirty="0"/>
              <a:t>. Para </a:t>
            </a:r>
            <a:r>
              <a:rPr lang="en-GB" dirty="0" err="1"/>
              <a:t>ser</a:t>
            </a:r>
            <a:r>
              <a:rPr lang="en-GB" dirty="0"/>
              <a:t> </a:t>
            </a:r>
            <a:r>
              <a:rPr lang="en-GB" dirty="0" err="1" smtClean="0"/>
              <a:t>consideradas</a:t>
            </a:r>
            <a:r>
              <a:rPr lang="en-GB" dirty="0" smtClean="0"/>
              <a:t> </a:t>
            </a:r>
            <a:r>
              <a:rPr lang="en-GB" dirty="0" err="1"/>
              <a:t>como</a:t>
            </a:r>
            <a:r>
              <a:rPr lang="en-GB" dirty="0"/>
              <a:t> </a:t>
            </a:r>
            <a:r>
              <a:rPr lang="en-GB" dirty="0" err="1"/>
              <a:t>transacción</a:t>
            </a:r>
            <a:r>
              <a:rPr lang="en-GB" dirty="0"/>
              <a:t>, </a:t>
            </a:r>
            <a:r>
              <a:rPr lang="en-GB" dirty="0" err="1"/>
              <a:t>deben</a:t>
            </a:r>
            <a:r>
              <a:rPr lang="en-GB" dirty="0"/>
              <a:t> </a:t>
            </a:r>
            <a:r>
              <a:rPr lang="en-GB" dirty="0" err="1"/>
              <a:t>cumplir</a:t>
            </a:r>
            <a:r>
              <a:rPr lang="en-GB" dirty="0"/>
              <a:t> las </a:t>
            </a:r>
            <a:r>
              <a:rPr lang="en-GB" dirty="0" err="1"/>
              <a:t>cuatro</a:t>
            </a:r>
            <a:r>
              <a:rPr lang="en-GB" dirty="0"/>
              <a:t> </a:t>
            </a:r>
            <a:r>
              <a:rPr lang="en-GB" dirty="0" err="1"/>
              <a:t>propiedades</a:t>
            </a:r>
            <a:r>
              <a:rPr lang="en-GB" dirty="0"/>
              <a:t> ACID:</a:t>
            </a:r>
          </a:p>
          <a:p>
            <a:endParaRPr lang="en-GB" dirty="0"/>
          </a:p>
          <a:p>
            <a:r>
              <a:rPr lang="en-GB" dirty="0"/>
              <a:t>	- </a:t>
            </a:r>
            <a:r>
              <a:rPr lang="en-GB" dirty="0" err="1"/>
              <a:t>Atomicidad</a:t>
            </a:r>
            <a:r>
              <a:rPr lang="en-GB" dirty="0"/>
              <a:t>: </a:t>
            </a:r>
            <a:r>
              <a:rPr lang="en-GB" dirty="0" err="1"/>
              <a:t>asegura</a:t>
            </a:r>
            <a:r>
              <a:rPr lang="en-GB" dirty="0"/>
              <a:t> que se </a:t>
            </a:r>
            <a:r>
              <a:rPr lang="en-GB" dirty="0" err="1"/>
              <a:t>realizan</a:t>
            </a:r>
            <a:r>
              <a:rPr lang="en-GB" dirty="0"/>
              <a:t> </a:t>
            </a:r>
            <a:r>
              <a:rPr lang="en-GB" dirty="0" err="1"/>
              <a:t>todas</a:t>
            </a:r>
            <a:r>
              <a:rPr lang="en-GB" dirty="0"/>
              <a:t> las </a:t>
            </a:r>
            <a:r>
              <a:rPr lang="en-GB" dirty="0" err="1"/>
              <a:t>operaciones</a:t>
            </a:r>
            <a:r>
              <a:rPr lang="en-GB" dirty="0"/>
              <a:t> o </a:t>
            </a:r>
            <a:r>
              <a:rPr lang="en-GB" dirty="0" err="1"/>
              <a:t>ninguna</a:t>
            </a:r>
            <a:r>
              <a:rPr lang="en-GB" dirty="0"/>
              <a:t> (no se </a:t>
            </a:r>
            <a:r>
              <a:rPr lang="en-GB" dirty="0" err="1"/>
              <a:t>puede</a:t>
            </a:r>
            <a:r>
              <a:rPr lang="en-GB" dirty="0"/>
              <a:t> </a:t>
            </a:r>
            <a:r>
              <a:rPr lang="en-GB" dirty="0" err="1"/>
              <a:t>quedar</a:t>
            </a:r>
            <a:r>
              <a:rPr lang="en-GB" dirty="0"/>
              <a:t> a medias).</a:t>
            </a:r>
          </a:p>
          <a:p>
            <a:r>
              <a:rPr lang="en-GB" dirty="0"/>
              <a:t>	- </a:t>
            </a:r>
            <a:r>
              <a:rPr lang="en-GB" dirty="0" err="1"/>
              <a:t>Consistencia</a:t>
            </a:r>
            <a:r>
              <a:rPr lang="en-GB" dirty="0"/>
              <a:t>: </a:t>
            </a:r>
            <a:r>
              <a:rPr lang="en-GB" dirty="0" err="1"/>
              <a:t>asegura</a:t>
            </a:r>
            <a:r>
              <a:rPr lang="en-GB" dirty="0"/>
              <a:t> que </a:t>
            </a:r>
            <a:r>
              <a:rPr lang="en-GB" dirty="0" err="1"/>
              <a:t>sólo</a:t>
            </a:r>
            <a:r>
              <a:rPr lang="en-GB" dirty="0"/>
              <a:t> se </a:t>
            </a:r>
            <a:r>
              <a:rPr lang="en-GB" dirty="0" err="1"/>
              <a:t>empieza</a:t>
            </a:r>
            <a:r>
              <a:rPr lang="en-GB" dirty="0"/>
              <a:t> lo que se </a:t>
            </a:r>
            <a:r>
              <a:rPr lang="en-GB" dirty="0" err="1"/>
              <a:t>puede</a:t>
            </a:r>
            <a:r>
              <a:rPr lang="en-GB" dirty="0"/>
              <a:t> </a:t>
            </a:r>
            <a:r>
              <a:rPr lang="en-GB" dirty="0" err="1"/>
              <a:t>acabar</a:t>
            </a:r>
            <a:r>
              <a:rPr lang="en-GB" dirty="0"/>
              <a:t>.</a:t>
            </a:r>
          </a:p>
          <a:p>
            <a:r>
              <a:rPr lang="en-GB" dirty="0"/>
              <a:t>	- </a:t>
            </a:r>
            <a:r>
              <a:rPr lang="en-GB" dirty="0" err="1"/>
              <a:t>Aislamiento</a:t>
            </a:r>
            <a:r>
              <a:rPr lang="en-GB" dirty="0"/>
              <a:t>: </a:t>
            </a:r>
            <a:r>
              <a:rPr lang="en-GB" dirty="0" err="1"/>
              <a:t>asegura</a:t>
            </a:r>
            <a:r>
              <a:rPr lang="en-GB" dirty="0"/>
              <a:t> que </a:t>
            </a:r>
            <a:r>
              <a:rPr lang="en-GB" dirty="0" err="1"/>
              <a:t>ninguna</a:t>
            </a:r>
            <a:r>
              <a:rPr lang="en-GB" dirty="0"/>
              <a:t> </a:t>
            </a:r>
            <a:r>
              <a:rPr lang="en-GB" dirty="0" err="1"/>
              <a:t>operación</a:t>
            </a:r>
            <a:r>
              <a:rPr lang="en-GB" dirty="0"/>
              <a:t> </a:t>
            </a:r>
            <a:r>
              <a:rPr lang="en-GB" dirty="0" err="1"/>
              <a:t>afecta</a:t>
            </a:r>
            <a:r>
              <a:rPr lang="en-GB" dirty="0"/>
              <a:t> a </a:t>
            </a:r>
            <a:r>
              <a:rPr lang="en-GB" dirty="0" err="1"/>
              <a:t>otras</a:t>
            </a:r>
            <a:r>
              <a:rPr lang="en-GB" dirty="0"/>
              <a:t> </a:t>
            </a:r>
            <a:r>
              <a:rPr lang="en-GB" dirty="0" err="1"/>
              <a:t>pudiendo</a:t>
            </a:r>
            <a:r>
              <a:rPr lang="en-GB" dirty="0"/>
              <a:t> </a:t>
            </a:r>
            <a:r>
              <a:rPr lang="en-GB" dirty="0" err="1"/>
              <a:t>causar</a:t>
            </a:r>
            <a:r>
              <a:rPr lang="en-GB" dirty="0"/>
              <a:t> </a:t>
            </a:r>
            <a:r>
              <a:rPr lang="en-GB" dirty="0" err="1"/>
              <a:t>errores</a:t>
            </a:r>
            <a:r>
              <a:rPr lang="en-GB" dirty="0"/>
              <a:t>.</a:t>
            </a:r>
          </a:p>
          <a:p>
            <a:r>
              <a:rPr lang="en-GB" dirty="0"/>
              <a:t>	- </a:t>
            </a:r>
            <a:r>
              <a:rPr lang="en-GB" dirty="0" err="1"/>
              <a:t>Durabilidad</a:t>
            </a:r>
            <a:r>
              <a:rPr lang="en-GB" dirty="0"/>
              <a:t>: </a:t>
            </a:r>
            <a:r>
              <a:rPr lang="en-GB" dirty="0" err="1"/>
              <a:t>asegura</a:t>
            </a:r>
            <a:r>
              <a:rPr lang="en-GB" dirty="0"/>
              <a:t> que </a:t>
            </a:r>
            <a:r>
              <a:rPr lang="en-GB" dirty="0" err="1"/>
              <a:t>una</a:t>
            </a:r>
            <a:r>
              <a:rPr lang="en-GB" dirty="0"/>
              <a:t> </a:t>
            </a:r>
            <a:r>
              <a:rPr lang="en-GB" dirty="0" err="1"/>
              <a:t>vez</a:t>
            </a:r>
            <a:r>
              <a:rPr lang="en-GB" dirty="0"/>
              <a:t> </a:t>
            </a:r>
            <a:r>
              <a:rPr lang="en-GB" dirty="0" err="1"/>
              <a:t>realizada</a:t>
            </a:r>
            <a:r>
              <a:rPr lang="en-GB" dirty="0"/>
              <a:t> la </a:t>
            </a:r>
            <a:r>
              <a:rPr lang="en-GB" dirty="0" err="1"/>
              <a:t>operación</a:t>
            </a:r>
            <a:r>
              <a:rPr lang="en-GB" dirty="0"/>
              <a:t>, </a:t>
            </a:r>
            <a:r>
              <a:rPr lang="en-GB" dirty="0" err="1"/>
              <a:t>esta</a:t>
            </a:r>
            <a:r>
              <a:rPr lang="en-GB" dirty="0"/>
              <a:t> no </a:t>
            </a:r>
            <a:r>
              <a:rPr lang="en-GB" dirty="0" err="1"/>
              <a:t>podrá</a:t>
            </a:r>
            <a:r>
              <a:rPr lang="en-GB" dirty="0"/>
              <a:t> </a:t>
            </a:r>
            <a:r>
              <a:rPr lang="en-GB" dirty="0" err="1"/>
              <a:t>cambiar</a:t>
            </a:r>
            <a:r>
              <a:rPr lang="en-GB" dirty="0"/>
              <a:t> y </a:t>
            </a:r>
            <a:r>
              <a:rPr lang="en-GB" dirty="0" err="1"/>
              <a:t>permanecerán</a:t>
            </a:r>
            <a:r>
              <a:rPr lang="en-GB" dirty="0"/>
              <a:t> </a:t>
            </a:r>
            <a:r>
              <a:rPr lang="en-GB" dirty="0" err="1"/>
              <a:t>los</a:t>
            </a:r>
            <a:r>
              <a:rPr lang="en-GB" dirty="0"/>
              <a:t> 	</a:t>
            </a:r>
            <a:r>
              <a:rPr lang="en-GB" dirty="0" err="1"/>
              <a:t>cambios</a:t>
            </a:r>
            <a:r>
              <a:rPr lang="en-GB" dirty="0"/>
              <a:t>.</a:t>
            </a:r>
          </a:p>
          <a:p>
            <a:endParaRPr lang="en-GB" dirty="0"/>
          </a:p>
        </p:txBody>
      </p:sp>
      <p:sp>
        <p:nvSpPr>
          <p:cNvPr id="5" name="CuadroTexto 4">
            <a:extLst>
              <a:ext uri="{FF2B5EF4-FFF2-40B4-BE49-F238E27FC236}">
                <a16:creationId xmlns:a16="http://schemas.microsoft.com/office/drawing/2014/main" id="{1ABAB932-B1E4-CD45-A955-B029FA2F492D}"/>
              </a:ext>
            </a:extLst>
          </p:cNvPr>
          <p:cNvSpPr txBox="1"/>
          <p:nvPr/>
        </p:nvSpPr>
        <p:spPr>
          <a:xfrm>
            <a:off x="1019501" y="4550128"/>
            <a:ext cx="10116927" cy="923330"/>
          </a:xfrm>
          <a:prstGeom prst="rect">
            <a:avLst/>
          </a:prstGeom>
          <a:noFill/>
        </p:spPr>
        <p:txBody>
          <a:bodyPr wrap="square" rtlCol="0">
            <a:spAutoFit/>
          </a:bodyPr>
          <a:lstStyle/>
          <a:p>
            <a:r>
              <a:rPr lang="en-GB"/>
              <a:t>Ejemplo de aplicación: transferencia económica en la que debe sustraerse una cantidad de una cuenta, aplicarle una serie de cálculos, e ingresar el resultado en otras cuentas. ¿Qué ocurre si se realiza la sustracción pero falla el ingreso?</a:t>
            </a:r>
          </a:p>
        </p:txBody>
      </p:sp>
    </p:spTree>
    <p:extLst>
      <p:ext uri="{BB962C8B-B14F-4D97-AF65-F5344CB8AC3E}">
        <p14:creationId xmlns:p14="http://schemas.microsoft.com/office/powerpoint/2010/main" val="194783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TRANSACCIONES</a:t>
            </a:r>
          </a:p>
        </p:txBody>
      </p:sp>
      <p:pic>
        <p:nvPicPr>
          <p:cNvPr id="3" name="Imagen 2">
            <a:extLst>
              <a:ext uri="{FF2B5EF4-FFF2-40B4-BE49-F238E27FC236}">
                <a16:creationId xmlns:a16="http://schemas.microsoft.com/office/drawing/2014/main" id="{61E59D67-D556-D143-B1BA-6C185533F06C}"/>
              </a:ext>
            </a:extLst>
          </p:cNvPr>
          <p:cNvPicPr>
            <a:picLocks noChangeAspect="1"/>
          </p:cNvPicPr>
          <p:nvPr/>
        </p:nvPicPr>
        <p:blipFill>
          <a:blip r:embed="rId2"/>
          <a:stretch>
            <a:fillRect/>
          </a:stretch>
        </p:blipFill>
        <p:spPr>
          <a:xfrm>
            <a:off x="506027" y="2790605"/>
            <a:ext cx="11185864" cy="2544785"/>
          </a:xfrm>
          <a:prstGeom prst="rect">
            <a:avLst/>
          </a:prstGeom>
        </p:spPr>
      </p:pic>
      <p:sp>
        <p:nvSpPr>
          <p:cNvPr id="6" name="CuadroTexto 5">
            <a:extLst>
              <a:ext uri="{FF2B5EF4-FFF2-40B4-BE49-F238E27FC236}">
                <a16:creationId xmlns:a16="http://schemas.microsoft.com/office/drawing/2014/main" id="{E76961EE-D997-7745-B3F0-814B11FD1ACB}"/>
              </a:ext>
            </a:extLst>
          </p:cNvPr>
          <p:cNvSpPr txBox="1"/>
          <p:nvPr/>
        </p:nvSpPr>
        <p:spPr>
          <a:xfrm>
            <a:off x="703385" y="2273693"/>
            <a:ext cx="4732578" cy="369332"/>
          </a:xfrm>
          <a:prstGeom prst="rect">
            <a:avLst/>
          </a:prstGeom>
          <a:noFill/>
        </p:spPr>
        <p:txBody>
          <a:bodyPr wrap="none" rtlCol="0">
            <a:spAutoFit/>
          </a:bodyPr>
          <a:lstStyle/>
          <a:p>
            <a:r>
              <a:rPr lang="en-GB">
                <a:solidFill>
                  <a:schemeClr val="accent4">
                    <a:lumMod val="75000"/>
                  </a:schemeClr>
                </a:solidFill>
                <a:latin typeface="Times New Roman" panose="02020603050405020304" pitchFamily="18" charset="0"/>
                <a:cs typeface="Times New Roman" panose="02020603050405020304" pitchFamily="18" charset="0"/>
              </a:rPr>
              <a:t>Un cliente cc1 realiza un pago a otro cliente cc2:</a:t>
            </a:r>
          </a:p>
        </p:txBody>
      </p:sp>
    </p:spTree>
    <p:extLst>
      <p:ext uri="{BB962C8B-B14F-4D97-AF65-F5344CB8AC3E}">
        <p14:creationId xmlns:p14="http://schemas.microsoft.com/office/powerpoint/2010/main" val="851858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61506"/>
          </a:xfrm>
        </p:spPr>
        <p:txBody>
          <a:bodyPr vert="horz" lIns="91440" tIns="45720" rIns="91440" bIns="45720" rtlCol="0" anchor="b">
            <a:normAutofit/>
          </a:bodyPr>
          <a:lstStyle/>
          <a:p>
            <a:r>
              <a:rPr lang="en-US" sz="3600">
                <a:solidFill>
                  <a:schemeClr val="accent1"/>
                </a:solidFill>
              </a:rPr>
              <a:t>TRANSACCIONES</a:t>
            </a:r>
          </a:p>
        </p:txBody>
      </p:sp>
      <p:sp>
        <p:nvSpPr>
          <p:cNvPr id="4" name="CuadroTexto 3">
            <a:extLst>
              <a:ext uri="{FF2B5EF4-FFF2-40B4-BE49-F238E27FC236}">
                <a16:creationId xmlns:a16="http://schemas.microsoft.com/office/drawing/2014/main" id="{E9E500EC-477E-B74C-9938-3B7006184B49}"/>
              </a:ext>
            </a:extLst>
          </p:cNvPr>
          <p:cNvSpPr txBox="1"/>
          <p:nvPr/>
        </p:nvSpPr>
        <p:spPr>
          <a:xfrm>
            <a:off x="1019501" y="1793102"/>
            <a:ext cx="10116927" cy="1200329"/>
          </a:xfrm>
          <a:prstGeom prst="rect">
            <a:avLst/>
          </a:prstGeom>
          <a:noFill/>
        </p:spPr>
        <p:txBody>
          <a:bodyPr wrap="square" rtlCol="0">
            <a:spAutoFit/>
          </a:bodyPr>
          <a:lstStyle/>
          <a:p>
            <a:pPr algn="just"/>
            <a:r>
              <a:rPr lang="en-GB"/>
              <a:t>MySQL soporta diferentes tipos de tablas como ISAM, MyISAM, InnoDB y DBD. Las que permiten transacciones y reglas de integridad referencial son las InnoDB, que además se almacenan en un único archivo. Las tablas que soportan transacciones son más seguras y fáciles de recuperar si se produce algún fallo en el servidor, pero también aumentan el tiempo de proceso.</a:t>
            </a:r>
          </a:p>
        </p:txBody>
      </p:sp>
    </p:spTree>
    <p:extLst>
      <p:ext uri="{BB962C8B-B14F-4D97-AF65-F5344CB8AC3E}">
        <p14:creationId xmlns:p14="http://schemas.microsoft.com/office/powerpoint/2010/main" val="104559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751331"/>
          </a:xfrm>
        </p:spPr>
        <p:txBody>
          <a:bodyPr vert="horz" lIns="91440" tIns="45720" rIns="91440" bIns="45720" rtlCol="0" anchor="b">
            <a:normAutofit/>
          </a:bodyPr>
          <a:lstStyle/>
          <a:p>
            <a:r>
              <a:rPr lang="en-US" sz="3600">
                <a:solidFill>
                  <a:schemeClr val="accent1"/>
                </a:solidFill>
              </a:rPr>
              <a:t>TRANSACCIONES</a:t>
            </a:r>
          </a:p>
        </p:txBody>
      </p:sp>
      <p:pic>
        <p:nvPicPr>
          <p:cNvPr id="3" name="Imagen 2">
            <a:extLst>
              <a:ext uri="{FF2B5EF4-FFF2-40B4-BE49-F238E27FC236}">
                <a16:creationId xmlns:a16="http://schemas.microsoft.com/office/drawing/2014/main" id="{8F8905DF-1E8C-BB4C-A155-ABF060BD5A16}"/>
              </a:ext>
            </a:extLst>
          </p:cNvPr>
          <p:cNvPicPr>
            <a:picLocks noChangeAspect="1"/>
          </p:cNvPicPr>
          <p:nvPr/>
        </p:nvPicPr>
        <p:blipFill>
          <a:blip r:embed="rId2"/>
          <a:stretch>
            <a:fillRect/>
          </a:stretch>
        </p:blipFill>
        <p:spPr>
          <a:xfrm>
            <a:off x="506027" y="1632365"/>
            <a:ext cx="11185864" cy="3383724"/>
          </a:xfrm>
          <a:prstGeom prst="rect">
            <a:avLst/>
          </a:prstGeom>
        </p:spPr>
      </p:pic>
      <p:sp>
        <p:nvSpPr>
          <p:cNvPr id="5" name="CuadroTexto 4">
            <a:extLst>
              <a:ext uri="{FF2B5EF4-FFF2-40B4-BE49-F238E27FC236}">
                <a16:creationId xmlns:a16="http://schemas.microsoft.com/office/drawing/2014/main" id="{7C41876A-ABFE-4646-88E1-9454755BE076}"/>
              </a:ext>
            </a:extLst>
          </p:cNvPr>
          <p:cNvSpPr txBox="1"/>
          <p:nvPr/>
        </p:nvSpPr>
        <p:spPr>
          <a:xfrm>
            <a:off x="8259743" y="2227539"/>
            <a:ext cx="559769" cy="646331"/>
          </a:xfrm>
          <a:prstGeom prst="rect">
            <a:avLst/>
          </a:prstGeom>
          <a:noFill/>
        </p:spPr>
        <p:txBody>
          <a:bodyPr wrap="none" rtlCol="0">
            <a:spAutoFit/>
          </a:bodyPr>
          <a:lstStyle/>
          <a:p>
            <a:r>
              <a:rPr lang="en-GB" sz="3600" b="1">
                <a:solidFill>
                  <a:srgbClr val="FF0000"/>
                </a:solidFill>
              </a:rPr>
              <a:t>X</a:t>
            </a:r>
          </a:p>
        </p:txBody>
      </p:sp>
    </p:spTree>
    <p:extLst>
      <p:ext uri="{BB962C8B-B14F-4D97-AF65-F5344CB8AC3E}">
        <p14:creationId xmlns:p14="http://schemas.microsoft.com/office/powerpoint/2010/main" val="411854533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65</TotalTime>
  <Words>718</Words>
  <Application>Microsoft Office PowerPoint</Application>
  <PresentationFormat>Panorámica</PresentationFormat>
  <Paragraphs>75</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Gill Sans MT</vt:lpstr>
      <vt:lpstr>Times New Roman</vt:lpstr>
      <vt:lpstr>Wingdings 2</vt:lpstr>
      <vt:lpstr>Dividendo</vt:lpstr>
      <vt:lpstr>BLOQUE 4 – transacciones y bloqueos</vt:lpstr>
      <vt:lpstr>Borrados, modificaciones e integridad referencial</vt:lpstr>
      <vt:lpstr>integridad referencial, problemas inserción</vt:lpstr>
      <vt:lpstr>integridad referencial, problemas modificación</vt:lpstr>
      <vt:lpstr>integridad referencial, problemas BORRADO</vt:lpstr>
      <vt:lpstr>TRANSACCIONES</vt:lpstr>
      <vt:lpstr>TRANSACCIONES</vt:lpstr>
      <vt:lpstr>TRANSACCIONES</vt:lpstr>
      <vt:lpstr>TRANSACCIONES</vt:lpstr>
      <vt:lpstr>TRANSACCIONES</vt:lpstr>
      <vt:lpstr>TRANSACCIONES</vt:lpstr>
      <vt:lpstr>TRANSACCIONES</vt:lpstr>
      <vt:lpstr>TRANSACCIONES</vt:lpstr>
      <vt:lpstr>BLOQUEOS</vt:lpstr>
      <vt:lpstr>BLOQUEOS</vt:lpstr>
      <vt:lpstr>BLOQUEOS</vt:lpstr>
      <vt:lpstr>BLOQUEOS</vt:lpstr>
      <vt:lpstr>BLOQUEOS EN TRANSACCIONES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BLOQUE 4 – transacciones y bloqueos</dc:title>
  <dc:creator>JORGE JUAN MUÑOZ MORERA</dc:creator>
  <cp:lastModifiedBy>Jorge&amp;Inma</cp:lastModifiedBy>
  <cp:revision>11</cp:revision>
  <dcterms:created xsi:type="dcterms:W3CDTF">2020-03-10T14:50:27Z</dcterms:created>
  <dcterms:modified xsi:type="dcterms:W3CDTF">2021-01-28T11:14:40Z</dcterms:modified>
</cp:coreProperties>
</file>