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91" r:id="rId4"/>
    <p:sldId id="283" r:id="rId5"/>
    <p:sldId id="284" r:id="rId6"/>
    <p:sldId id="285" r:id="rId7"/>
    <p:sldId id="286" r:id="rId8"/>
    <p:sldId id="287" r:id="rId9"/>
    <p:sldId id="288" r:id="rId10"/>
    <p:sldId id="289" r:id="rId11"/>
    <p:sldId id="290" r:id="rId12"/>
    <p:sldId id="294" r:id="rId13"/>
    <p:sldId id="295" r:id="rId14"/>
    <p:sldId id="296" r:id="rId15"/>
    <p:sldId id="297" r:id="rId16"/>
    <p:sldId id="298" r:id="rId17"/>
    <p:sldId id="299" r:id="rId18"/>
    <p:sldId id="292" r:id="rId19"/>
    <p:sldId id="293" r:id="rId20"/>
    <p:sldId id="300" r:id="rId21"/>
    <p:sldId id="302" r:id="rId22"/>
    <p:sldId id="306" r:id="rId23"/>
    <p:sldId id="307" r:id="rId24"/>
    <p:sldId id="303" r:id="rId25"/>
    <p:sldId id="304" r:id="rId26"/>
    <p:sldId id="305" r:id="rId27"/>
    <p:sldId id="309" r:id="rId28"/>
    <p:sldId id="308" r:id="rId29"/>
    <p:sldId id="310" r:id="rId30"/>
    <p:sldId id="311" r:id="rId31"/>
    <p:sldId id="331" r:id="rId32"/>
    <p:sldId id="312" r:id="rId33"/>
    <p:sldId id="313" r:id="rId34"/>
    <p:sldId id="314" r:id="rId35"/>
    <p:sldId id="326" r:id="rId36"/>
    <p:sldId id="315" r:id="rId37"/>
    <p:sldId id="316" r:id="rId38"/>
    <p:sldId id="317" r:id="rId39"/>
    <p:sldId id="327" r:id="rId40"/>
    <p:sldId id="318" r:id="rId41"/>
    <p:sldId id="319" r:id="rId42"/>
    <p:sldId id="320" r:id="rId43"/>
    <p:sldId id="328" r:id="rId44"/>
    <p:sldId id="321" r:id="rId45"/>
    <p:sldId id="322" r:id="rId46"/>
    <p:sldId id="323" r:id="rId47"/>
    <p:sldId id="329" r:id="rId48"/>
    <p:sldId id="324" r:id="rId49"/>
    <p:sldId id="325" r:id="rId50"/>
    <p:sldId id="330" r:id="rId51"/>
    <p:sldId id="333" r:id="rId52"/>
    <p:sldId id="334" r:id="rId53"/>
    <p:sldId id="335" r:id="rId54"/>
    <p:sldId id="336" r:id="rId55"/>
    <p:sldId id="337" r:id="rId56"/>
    <p:sldId id="338" r:id="rId57"/>
    <p:sldId id="339" r:id="rId58"/>
    <p:sldId id="340" r:id="rId59"/>
    <p:sldId id="341" r:id="rId60"/>
    <p:sldId id="342" r:id="rId61"/>
    <p:sldId id="343" r:id="rId62"/>
    <p:sldId id="345" r:id="rId63"/>
    <p:sldId id="344" r:id="rId64"/>
    <p:sldId id="346"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90"/>
    <p:restoredTop sz="92932"/>
  </p:normalViewPr>
  <p:slideViewPr>
    <p:cSldViewPr snapToGrid="0" snapToObjects="1">
      <p:cViewPr>
        <p:scale>
          <a:sx n="110" d="100"/>
          <a:sy n="110" d="100"/>
        </p:scale>
        <p:origin x="-23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2.png"/><Relationship Id="rId6" Type="http://schemas.openxmlformats.org/officeDocument/2006/relationships/image" Target="../media/image12.svg"/><Relationship Id="rId5" Type="http://schemas.openxmlformats.org/officeDocument/2006/relationships/image" Target="../media/image4.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2.png"/><Relationship Id="rId6" Type="http://schemas.openxmlformats.org/officeDocument/2006/relationships/image" Target="../media/image12.svg"/><Relationship Id="rId5" Type="http://schemas.openxmlformats.org/officeDocument/2006/relationships/image" Target="../media/image4.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7FD6FB-2400-44D7-A656-003584F7971C}"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FA2774A-4304-4A37-B202-8C94AA70501F}">
      <dgm:prSet/>
      <dgm:spPr/>
      <dgm:t>
        <a:bodyPr/>
        <a:lstStyle/>
        <a:p>
          <a:pPr>
            <a:defRPr cap="all"/>
          </a:pPr>
          <a:r>
            <a:rPr lang="es-ES"/>
            <a:t>SELECT</a:t>
          </a:r>
          <a:endParaRPr lang="en-US"/>
        </a:p>
      </dgm:t>
    </dgm:pt>
    <dgm:pt modelId="{6B3260A3-C065-4D4A-B832-0CDBA5023311}" type="parTrans" cxnId="{8F3BB130-0614-48ED-9021-66BA511CA663}">
      <dgm:prSet/>
      <dgm:spPr/>
      <dgm:t>
        <a:bodyPr/>
        <a:lstStyle/>
        <a:p>
          <a:endParaRPr lang="en-US"/>
        </a:p>
      </dgm:t>
    </dgm:pt>
    <dgm:pt modelId="{FD1D8A7C-2E4C-4FAE-B233-E2C252F44A8B}" type="sibTrans" cxnId="{8F3BB130-0614-48ED-9021-66BA511CA663}">
      <dgm:prSet/>
      <dgm:spPr/>
      <dgm:t>
        <a:bodyPr/>
        <a:lstStyle/>
        <a:p>
          <a:endParaRPr lang="en-US"/>
        </a:p>
      </dgm:t>
    </dgm:pt>
    <dgm:pt modelId="{E1430092-DF52-4D5A-950F-E10CF89FBA12}">
      <dgm:prSet/>
      <dgm:spPr/>
      <dgm:t>
        <a:bodyPr/>
        <a:lstStyle/>
        <a:p>
          <a:pPr>
            <a:defRPr cap="all"/>
          </a:pPr>
          <a:r>
            <a:rPr lang="en-US"/>
            <a:t>INSERT</a:t>
          </a:r>
        </a:p>
      </dgm:t>
    </dgm:pt>
    <dgm:pt modelId="{319C23A3-FE6D-42CD-B3A7-39FA895503A0}" type="parTrans" cxnId="{EB92A3B4-F9DF-406C-86B9-F2CDD6FA1A38}">
      <dgm:prSet/>
      <dgm:spPr/>
      <dgm:t>
        <a:bodyPr/>
        <a:lstStyle/>
        <a:p>
          <a:endParaRPr lang="en-US"/>
        </a:p>
      </dgm:t>
    </dgm:pt>
    <dgm:pt modelId="{16C3B3DD-BD54-40C3-B6FB-1340093A364D}" type="sibTrans" cxnId="{EB92A3B4-F9DF-406C-86B9-F2CDD6FA1A38}">
      <dgm:prSet/>
      <dgm:spPr/>
      <dgm:t>
        <a:bodyPr/>
        <a:lstStyle/>
        <a:p>
          <a:endParaRPr lang="en-US"/>
        </a:p>
      </dgm:t>
    </dgm:pt>
    <dgm:pt modelId="{D611A573-4168-4461-8FA4-3107428F7E54}">
      <dgm:prSet/>
      <dgm:spPr/>
      <dgm:t>
        <a:bodyPr/>
        <a:lstStyle/>
        <a:p>
          <a:pPr>
            <a:defRPr cap="all"/>
          </a:pPr>
          <a:r>
            <a:rPr lang="en-US"/>
            <a:t>DELETE</a:t>
          </a:r>
        </a:p>
      </dgm:t>
    </dgm:pt>
    <dgm:pt modelId="{1A99AEF7-9185-438D-81CC-FFCCF177E813}" type="parTrans" cxnId="{22C4FC69-EF31-4A1E-BC4E-756AF7ADF978}">
      <dgm:prSet/>
      <dgm:spPr/>
      <dgm:t>
        <a:bodyPr/>
        <a:lstStyle/>
        <a:p>
          <a:endParaRPr lang="en-US"/>
        </a:p>
      </dgm:t>
    </dgm:pt>
    <dgm:pt modelId="{1D63B70B-D5AF-4C79-AB42-F14DB9B9A25A}" type="sibTrans" cxnId="{22C4FC69-EF31-4A1E-BC4E-756AF7ADF978}">
      <dgm:prSet/>
      <dgm:spPr/>
      <dgm:t>
        <a:bodyPr/>
        <a:lstStyle/>
        <a:p>
          <a:endParaRPr lang="en-US"/>
        </a:p>
      </dgm:t>
    </dgm:pt>
    <dgm:pt modelId="{0FFED7EB-F97E-4B0C-AF5F-D98107579A87}">
      <dgm:prSet/>
      <dgm:spPr/>
      <dgm:t>
        <a:bodyPr/>
        <a:lstStyle/>
        <a:p>
          <a:pPr>
            <a:defRPr cap="all"/>
          </a:pPr>
          <a:r>
            <a:rPr lang="es-ES"/>
            <a:t>UPDATE</a:t>
          </a:r>
          <a:endParaRPr lang="en-US"/>
        </a:p>
      </dgm:t>
    </dgm:pt>
    <dgm:pt modelId="{47134DEE-7E64-4747-9D68-D75F62B4B281}" type="parTrans" cxnId="{86E963F0-895C-426B-9811-961078F4E58F}">
      <dgm:prSet/>
      <dgm:spPr/>
      <dgm:t>
        <a:bodyPr/>
        <a:lstStyle/>
        <a:p>
          <a:endParaRPr lang="en-US"/>
        </a:p>
      </dgm:t>
    </dgm:pt>
    <dgm:pt modelId="{2513D6D1-0E61-4F73-BE07-1F79F2DCD2AC}" type="sibTrans" cxnId="{86E963F0-895C-426B-9811-961078F4E58F}">
      <dgm:prSet/>
      <dgm:spPr/>
      <dgm:t>
        <a:bodyPr/>
        <a:lstStyle/>
        <a:p>
          <a:endParaRPr lang="en-US"/>
        </a:p>
      </dgm:t>
    </dgm:pt>
    <dgm:pt modelId="{78D9D213-EA1A-4DDD-9322-017292B220DE}" type="pres">
      <dgm:prSet presAssocID="{A47FD6FB-2400-44D7-A656-003584F7971C}" presName="root" presStyleCnt="0">
        <dgm:presLayoutVars>
          <dgm:dir/>
          <dgm:resizeHandles val="exact"/>
        </dgm:presLayoutVars>
      </dgm:prSet>
      <dgm:spPr/>
      <dgm:t>
        <a:bodyPr/>
        <a:lstStyle/>
        <a:p>
          <a:endParaRPr lang="es-ES"/>
        </a:p>
      </dgm:t>
    </dgm:pt>
    <dgm:pt modelId="{055B931A-93F3-47F7-AA64-8552155667E8}" type="pres">
      <dgm:prSet presAssocID="{9FA2774A-4304-4A37-B202-8C94AA70501F}" presName="compNode" presStyleCnt="0"/>
      <dgm:spPr/>
    </dgm:pt>
    <dgm:pt modelId="{138C19D9-F781-407D-87B9-CA6EC9F61F97}" type="pres">
      <dgm:prSet presAssocID="{9FA2774A-4304-4A37-B202-8C94AA70501F}" presName="iconBgRect" presStyleLbl="bgShp" presStyleIdx="0" presStyleCnt="4"/>
      <dgm:spPr/>
    </dgm:pt>
    <dgm:pt modelId="{33B8B706-6C6F-4044-907D-5E88C8461458}" type="pres">
      <dgm:prSet presAssocID="{9FA2774A-4304-4A37-B202-8C94AA7050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44B4B1B3-C452-4F48-8AB1-0381C9A05ED8}" type="pres">
      <dgm:prSet presAssocID="{9FA2774A-4304-4A37-B202-8C94AA70501F}" presName="spaceRect" presStyleCnt="0"/>
      <dgm:spPr/>
    </dgm:pt>
    <dgm:pt modelId="{FF7BDAA8-628E-4776-82F9-E94507AE866F}" type="pres">
      <dgm:prSet presAssocID="{9FA2774A-4304-4A37-B202-8C94AA70501F}" presName="textRect" presStyleLbl="revTx" presStyleIdx="0" presStyleCnt="4">
        <dgm:presLayoutVars>
          <dgm:chMax val="1"/>
          <dgm:chPref val="1"/>
        </dgm:presLayoutVars>
      </dgm:prSet>
      <dgm:spPr/>
      <dgm:t>
        <a:bodyPr/>
        <a:lstStyle/>
        <a:p>
          <a:endParaRPr lang="es-ES"/>
        </a:p>
      </dgm:t>
    </dgm:pt>
    <dgm:pt modelId="{43ED3CD8-A6ED-4A16-BDFA-7FFF45EA2C1F}" type="pres">
      <dgm:prSet presAssocID="{FD1D8A7C-2E4C-4FAE-B233-E2C252F44A8B}" presName="sibTrans" presStyleCnt="0"/>
      <dgm:spPr/>
    </dgm:pt>
    <dgm:pt modelId="{A0B7A2DE-7E47-4828-9BAC-D5ABEA68383E}" type="pres">
      <dgm:prSet presAssocID="{E1430092-DF52-4D5A-950F-E10CF89FBA12}" presName="compNode" presStyleCnt="0"/>
      <dgm:spPr/>
    </dgm:pt>
    <dgm:pt modelId="{6EA05A43-66D1-4AD1-8395-04FAB7497655}" type="pres">
      <dgm:prSet presAssocID="{E1430092-DF52-4D5A-950F-E10CF89FBA12}" presName="iconBgRect" presStyleLbl="bgShp" presStyleIdx="1" presStyleCnt="4"/>
      <dgm:spPr/>
    </dgm:pt>
    <dgm:pt modelId="{FCA71CDF-45C3-42DD-8EA5-76BE1B2EF300}" type="pres">
      <dgm:prSet presAssocID="{E1430092-DF52-4D5A-950F-E10CF89FBA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Upload1"/>
        </a:ext>
      </dgm:extLst>
    </dgm:pt>
    <dgm:pt modelId="{D3A52178-9BBB-403F-89C0-41AC0C658B45}" type="pres">
      <dgm:prSet presAssocID="{E1430092-DF52-4D5A-950F-E10CF89FBA12}" presName="spaceRect" presStyleCnt="0"/>
      <dgm:spPr/>
    </dgm:pt>
    <dgm:pt modelId="{87EEB5A7-31CA-4B3A-8A71-A38071F2F9F3}" type="pres">
      <dgm:prSet presAssocID="{E1430092-DF52-4D5A-950F-E10CF89FBA12}" presName="textRect" presStyleLbl="revTx" presStyleIdx="1" presStyleCnt="4">
        <dgm:presLayoutVars>
          <dgm:chMax val="1"/>
          <dgm:chPref val="1"/>
        </dgm:presLayoutVars>
      </dgm:prSet>
      <dgm:spPr/>
      <dgm:t>
        <a:bodyPr/>
        <a:lstStyle/>
        <a:p>
          <a:endParaRPr lang="es-ES"/>
        </a:p>
      </dgm:t>
    </dgm:pt>
    <dgm:pt modelId="{F1D0DC45-EF5F-4CF3-AE1D-72D8FC6E473C}" type="pres">
      <dgm:prSet presAssocID="{16C3B3DD-BD54-40C3-B6FB-1340093A364D}" presName="sibTrans" presStyleCnt="0"/>
      <dgm:spPr/>
    </dgm:pt>
    <dgm:pt modelId="{29BB3F46-609D-4C11-A3CD-88E52850B2F4}" type="pres">
      <dgm:prSet presAssocID="{D611A573-4168-4461-8FA4-3107428F7E54}" presName="compNode" presStyleCnt="0"/>
      <dgm:spPr/>
    </dgm:pt>
    <dgm:pt modelId="{FDA1A421-7676-4F0E-AAC9-17B8AEBC6B6E}" type="pres">
      <dgm:prSet presAssocID="{D611A573-4168-4461-8FA4-3107428F7E54}" presName="iconBgRect" presStyleLbl="bgShp" presStyleIdx="2" presStyleCnt="4"/>
      <dgm:spPr/>
    </dgm:pt>
    <dgm:pt modelId="{8940E47B-C4EC-4D6B-BEFF-5B23002B4AC9}" type="pres">
      <dgm:prSet presAssocID="{D611A573-4168-4461-8FA4-3107428F7E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Back"/>
        </a:ext>
      </dgm:extLst>
    </dgm:pt>
    <dgm:pt modelId="{16B2DC41-BC00-4041-8D36-444C00F52C60}" type="pres">
      <dgm:prSet presAssocID="{D611A573-4168-4461-8FA4-3107428F7E54}" presName="spaceRect" presStyleCnt="0"/>
      <dgm:spPr/>
    </dgm:pt>
    <dgm:pt modelId="{E366EB9C-E8D1-4B8A-8D36-336B1E0BB040}" type="pres">
      <dgm:prSet presAssocID="{D611A573-4168-4461-8FA4-3107428F7E54}" presName="textRect" presStyleLbl="revTx" presStyleIdx="2" presStyleCnt="4">
        <dgm:presLayoutVars>
          <dgm:chMax val="1"/>
          <dgm:chPref val="1"/>
        </dgm:presLayoutVars>
      </dgm:prSet>
      <dgm:spPr/>
      <dgm:t>
        <a:bodyPr/>
        <a:lstStyle/>
        <a:p>
          <a:endParaRPr lang="es-ES"/>
        </a:p>
      </dgm:t>
    </dgm:pt>
    <dgm:pt modelId="{536E1E10-2C5D-46FC-AD9E-43EE618640F6}" type="pres">
      <dgm:prSet presAssocID="{1D63B70B-D5AF-4C79-AB42-F14DB9B9A25A}" presName="sibTrans" presStyleCnt="0"/>
      <dgm:spPr/>
    </dgm:pt>
    <dgm:pt modelId="{07063324-5753-4D80-A18D-253DD18EC25C}" type="pres">
      <dgm:prSet presAssocID="{0FFED7EB-F97E-4B0C-AF5F-D98107579A87}" presName="compNode" presStyleCnt="0"/>
      <dgm:spPr/>
    </dgm:pt>
    <dgm:pt modelId="{2A183751-4401-421C-A9C5-6D19B170C182}" type="pres">
      <dgm:prSet presAssocID="{0FFED7EB-F97E-4B0C-AF5F-D98107579A87}" presName="iconBgRect" presStyleLbl="bgShp" presStyleIdx="3" presStyleCnt="4"/>
      <dgm:spPr/>
    </dgm:pt>
    <dgm:pt modelId="{9DDCA10E-91F8-462A-8B70-D20DD1D2FEA4}" type="pres">
      <dgm:prSet presAssocID="{0FFED7EB-F97E-4B0C-AF5F-D98107579A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Refresh"/>
        </a:ext>
      </dgm:extLst>
    </dgm:pt>
    <dgm:pt modelId="{81270E3F-D859-413C-B7DA-7212ABF44A90}" type="pres">
      <dgm:prSet presAssocID="{0FFED7EB-F97E-4B0C-AF5F-D98107579A87}" presName="spaceRect" presStyleCnt="0"/>
      <dgm:spPr/>
    </dgm:pt>
    <dgm:pt modelId="{5451AA12-BE13-4BAB-A8B6-C5DC5FF00173}" type="pres">
      <dgm:prSet presAssocID="{0FFED7EB-F97E-4B0C-AF5F-D98107579A87}" presName="textRect" presStyleLbl="revTx" presStyleIdx="3" presStyleCnt="4">
        <dgm:presLayoutVars>
          <dgm:chMax val="1"/>
          <dgm:chPref val="1"/>
        </dgm:presLayoutVars>
      </dgm:prSet>
      <dgm:spPr/>
      <dgm:t>
        <a:bodyPr/>
        <a:lstStyle/>
        <a:p>
          <a:endParaRPr lang="es-ES"/>
        </a:p>
      </dgm:t>
    </dgm:pt>
  </dgm:ptLst>
  <dgm:cxnLst>
    <dgm:cxn modelId="{22C4FC69-EF31-4A1E-BC4E-756AF7ADF978}" srcId="{A47FD6FB-2400-44D7-A656-003584F7971C}" destId="{D611A573-4168-4461-8FA4-3107428F7E54}" srcOrd="2" destOrd="0" parTransId="{1A99AEF7-9185-438D-81CC-FFCCF177E813}" sibTransId="{1D63B70B-D5AF-4C79-AB42-F14DB9B9A25A}"/>
    <dgm:cxn modelId="{8F3BB130-0614-48ED-9021-66BA511CA663}" srcId="{A47FD6FB-2400-44D7-A656-003584F7971C}" destId="{9FA2774A-4304-4A37-B202-8C94AA70501F}" srcOrd="0" destOrd="0" parTransId="{6B3260A3-C065-4D4A-B832-0CDBA5023311}" sibTransId="{FD1D8A7C-2E4C-4FAE-B233-E2C252F44A8B}"/>
    <dgm:cxn modelId="{C72CC243-9BC2-4E55-B7CD-A15E7BB8E492}" type="presOf" srcId="{E1430092-DF52-4D5A-950F-E10CF89FBA12}" destId="{87EEB5A7-31CA-4B3A-8A71-A38071F2F9F3}" srcOrd="0" destOrd="0" presId="urn:microsoft.com/office/officeart/2018/5/layout/IconCircleLabelList"/>
    <dgm:cxn modelId="{EB92A3B4-F9DF-406C-86B9-F2CDD6FA1A38}" srcId="{A47FD6FB-2400-44D7-A656-003584F7971C}" destId="{E1430092-DF52-4D5A-950F-E10CF89FBA12}" srcOrd="1" destOrd="0" parTransId="{319C23A3-FE6D-42CD-B3A7-39FA895503A0}" sibTransId="{16C3B3DD-BD54-40C3-B6FB-1340093A364D}"/>
    <dgm:cxn modelId="{110E0C34-0AF8-4FEE-B9BC-D0CDDEB874B1}" type="presOf" srcId="{A47FD6FB-2400-44D7-A656-003584F7971C}" destId="{78D9D213-EA1A-4DDD-9322-017292B220DE}" srcOrd="0" destOrd="0" presId="urn:microsoft.com/office/officeart/2018/5/layout/IconCircleLabelList"/>
    <dgm:cxn modelId="{D693B929-83B3-44CB-80BA-F62C4F25BC6C}" type="presOf" srcId="{9FA2774A-4304-4A37-B202-8C94AA70501F}" destId="{FF7BDAA8-628E-4776-82F9-E94507AE866F}" srcOrd="0" destOrd="0" presId="urn:microsoft.com/office/officeart/2018/5/layout/IconCircleLabelList"/>
    <dgm:cxn modelId="{86E963F0-895C-426B-9811-961078F4E58F}" srcId="{A47FD6FB-2400-44D7-A656-003584F7971C}" destId="{0FFED7EB-F97E-4B0C-AF5F-D98107579A87}" srcOrd="3" destOrd="0" parTransId="{47134DEE-7E64-4747-9D68-D75F62B4B281}" sibTransId="{2513D6D1-0E61-4F73-BE07-1F79F2DCD2AC}"/>
    <dgm:cxn modelId="{517F235C-BC50-48AB-BBDF-322240193455}" type="presOf" srcId="{0FFED7EB-F97E-4B0C-AF5F-D98107579A87}" destId="{5451AA12-BE13-4BAB-A8B6-C5DC5FF00173}" srcOrd="0" destOrd="0" presId="urn:microsoft.com/office/officeart/2018/5/layout/IconCircleLabelList"/>
    <dgm:cxn modelId="{97A1AD71-BC03-43B4-9D9B-C524F4D0D077}" type="presOf" srcId="{D611A573-4168-4461-8FA4-3107428F7E54}" destId="{E366EB9C-E8D1-4B8A-8D36-336B1E0BB040}" srcOrd="0" destOrd="0" presId="urn:microsoft.com/office/officeart/2018/5/layout/IconCircleLabelList"/>
    <dgm:cxn modelId="{A6C5E717-5214-4089-82D6-044E9F4C3594}" type="presParOf" srcId="{78D9D213-EA1A-4DDD-9322-017292B220DE}" destId="{055B931A-93F3-47F7-AA64-8552155667E8}" srcOrd="0" destOrd="0" presId="urn:microsoft.com/office/officeart/2018/5/layout/IconCircleLabelList"/>
    <dgm:cxn modelId="{8CAB577D-3F97-41BF-9870-21D7E0F546F4}" type="presParOf" srcId="{055B931A-93F3-47F7-AA64-8552155667E8}" destId="{138C19D9-F781-407D-87B9-CA6EC9F61F97}" srcOrd="0" destOrd="0" presId="urn:microsoft.com/office/officeart/2018/5/layout/IconCircleLabelList"/>
    <dgm:cxn modelId="{2732D108-ACEB-43E8-A9BC-DD8FEC55BF44}" type="presParOf" srcId="{055B931A-93F3-47F7-AA64-8552155667E8}" destId="{33B8B706-6C6F-4044-907D-5E88C8461458}" srcOrd="1" destOrd="0" presId="urn:microsoft.com/office/officeart/2018/5/layout/IconCircleLabelList"/>
    <dgm:cxn modelId="{564CB162-BC66-4CA3-9E4B-34D28E8DD45C}" type="presParOf" srcId="{055B931A-93F3-47F7-AA64-8552155667E8}" destId="{44B4B1B3-C452-4F48-8AB1-0381C9A05ED8}" srcOrd="2" destOrd="0" presId="urn:microsoft.com/office/officeart/2018/5/layout/IconCircleLabelList"/>
    <dgm:cxn modelId="{15B8305A-8DE4-4E56-864D-EE8F647546BD}" type="presParOf" srcId="{055B931A-93F3-47F7-AA64-8552155667E8}" destId="{FF7BDAA8-628E-4776-82F9-E94507AE866F}" srcOrd="3" destOrd="0" presId="urn:microsoft.com/office/officeart/2018/5/layout/IconCircleLabelList"/>
    <dgm:cxn modelId="{1CB608E7-4964-4A8C-934C-C84FBC103D42}" type="presParOf" srcId="{78D9D213-EA1A-4DDD-9322-017292B220DE}" destId="{43ED3CD8-A6ED-4A16-BDFA-7FFF45EA2C1F}" srcOrd="1" destOrd="0" presId="urn:microsoft.com/office/officeart/2018/5/layout/IconCircleLabelList"/>
    <dgm:cxn modelId="{7B0DAB55-53A5-45B8-B682-6829CEF2B893}" type="presParOf" srcId="{78D9D213-EA1A-4DDD-9322-017292B220DE}" destId="{A0B7A2DE-7E47-4828-9BAC-D5ABEA68383E}" srcOrd="2" destOrd="0" presId="urn:microsoft.com/office/officeart/2018/5/layout/IconCircleLabelList"/>
    <dgm:cxn modelId="{3BC6F0B9-D542-4C4E-B571-DD29A987D8D6}" type="presParOf" srcId="{A0B7A2DE-7E47-4828-9BAC-D5ABEA68383E}" destId="{6EA05A43-66D1-4AD1-8395-04FAB7497655}" srcOrd="0" destOrd="0" presId="urn:microsoft.com/office/officeart/2018/5/layout/IconCircleLabelList"/>
    <dgm:cxn modelId="{D1247E9E-9B0F-4EEC-965C-BB1F1763EA00}" type="presParOf" srcId="{A0B7A2DE-7E47-4828-9BAC-D5ABEA68383E}" destId="{FCA71CDF-45C3-42DD-8EA5-76BE1B2EF300}" srcOrd="1" destOrd="0" presId="urn:microsoft.com/office/officeart/2018/5/layout/IconCircleLabelList"/>
    <dgm:cxn modelId="{16D0949B-9692-4196-BB59-A8BEE3B145AD}" type="presParOf" srcId="{A0B7A2DE-7E47-4828-9BAC-D5ABEA68383E}" destId="{D3A52178-9BBB-403F-89C0-41AC0C658B45}" srcOrd="2" destOrd="0" presId="urn:microsoft.com/office/officeart/2018/5/layout/IconCircleLabelList"/>
    <dgm:cxn modelId="{AB73D229-3A43-47A0-BBDE-5B3288F7056C}" type="presParOf" srcId="{A0B7A2DE-7E47-4828-9BAC-D5ABEA68383E}" destId="{87EEB5A7-31CA-4B3A-8A71-A38071F2F9F3}" srcOrd="3" destOrd="0" presId="urn:microsoft.com/office/officeart/2018/5/layout/IconCircleLabelList"/>
    <dgm:cxn modelId="{46C5C1A4-F59F-4F31-B3B3-E4E15B9D177E}" type="presParOf" srcId="{78D9D213-EA1A-4DDD-9322-017292B220DE}" destId="{F1D0DC45-EF5F-4CF3-AE1D-72D8FC6E473C}" srcOrd="3" destOrd="0" presId="urn:microsoft.com/office/officeart/2018/5/layout/IconCircleLabelList"/>
    <dgm:cxn modelId="{C3D26D0C-6B4D-4F2F-8A8B-B667571C2E3C}" type="presParOf" srcId="{78D9D213-EA1A-4DDD-9322-017292B220DE}" destId="{29BB3F46-609D-4C11-A3CD-88E52850B2F4}" srcOrd="4" destOrd="0" presId="urn:microsoft.com/office/officeart/2018/5/layout/IconCircleLabelList"/>
    <dgm:cxn modelId="{5EB0DE10-BE85-4AAA-BE46-4584E500098B}" type="presParOf" srcId="{29BB3F46-609D-4C11-A3CD-88E52850B2F4}" destId="{FDA1A421-7676-4F0E-AAC9-17B8AEBC6B6E}" srcOrd="0" destOrd="0" presId="urn:microsoft.com/office/officeart/2018/5/layout/IconCircleLabelList"/>
    <dgm:cxn modelId="{826D1531-2347-4D9D-BDAB-2529055ACB25}" type="presParOf" srcId="{29BB3F46-609D-4C11-A3CD-88E52850B2F4}" destId="{8940E47B-C4EC-4D6B-BEFF-5B23002B4AC9}" srcOrd="1" destOrd="0" presId="urn:microsoft.com/office/officeart/2018/5/layout/IconCircleLabelList"/>
    <dgm:cxn modelId="{013EB4CC-DDF0-43B0-8DFB-A375098B42D3}" type="presParOf" srcId="{29BB3F46-609D-4C11-A3CD-88E52850B2F4}" destId="{16B2DC41-BC00-4041-8D36-444C00F52C60}" srcOrd="2" destOrd="0" presId="urn:microsoft.com/office/officeart/2018/5/layout/IconCircleLabelList"/>
    <dgm:cxn modelId="{955CC9D1-174A-4408-AC63-F2B3C83C9EFC}" type="presParOf" srcId="{29BB3F46-609D-4C11-A3CD-88E52850B2F4}" destId="{E366EB9C-E8D1-4B8A-8D36-336B1E0BB040}" srcOrd="3" destOrd="0" presId="urn:microsoft.com/office/officeart/2018/5/layout/IconCircleLabelList"/>
    <dgm:cxn modelId="{1A73F3E6-0E76-422F-9D7C-D6F6346012A6}" type="presParOf" srcId="{78D9D213-EA1A-4DDD-9322-017292B220DE}" destId="{536E1E10-2C5D-46FC-AD9E-43EE618640F6}" srcOrd="5" destOrd="0" presId="urn:microsoft.com/office/officeart/2018/5/layout/IconCircleLabelList"/>
    <dgm:cxn modelId="{5F155C3A-C02D-45C8-A445-E2BCA4612763}" type="presParOf" srcId="{78D9D213-EA1A-4DDD-9322-017292B220DE}" destId="{07063324-5753-4D80-A18D-253DD18EC25C}" srcOrd="6" destOrd="0" presId="urn:microsoft.com/office/officeart/2018/5/layout/IconCircleLabelList"/>
    <dgm:cxn modelId="{A4C6B5B7-1761-4140-BA8E-67F96DE34D70}" type="presParOf" srcId="{07063324-5753-4D80-A18D-253DD18EC25C}" destId="{2A183751-4401-421C-A9C5-6D19B170C182}" srcOrd="0" destOrd="0" presId="urn:microsoft.com/office/officeart/2018/5/layout/IconCircleLabelList"/>
    <dgm:cxn modelId="{3F3DF3BA-0419-439F-B1A0-0C589233C757}" type="presParOf" srcId="{07063324-5753-4D80-A18D-253DD18EC25C}" destId="{9DDCA10E-91F8-462A-8B70-D20DD1D2FEA4}" srcOrd="1" destOrd="0" presId="urn:microsoft.com/office/officeart/2018/5/layout/IconCircleLabelList"/>
    <dgm:cxn modelId="{C2D25A5F-CC1A-40E6-A55F-55F229B36686}" type="presParOf" srcId="{07063324-5753-4D80-A18D-253DD18EC25C}" destId="{81270E3F-D859-413C-B7DA-7212ABF44A90}" srcOrd="2" destOrd="0" presId="urn:microsoft.com/office/officeart/2018/5/layout/IconCircleLabelList"/>
    <dgm:cxn modelId="{B9E0E596-5301-49F1-BDD6-F0C13039C678}" type="presParOf" srcId="{07063324-5753-4D80-A18D-253DD18EC25C}" destId="{5451AA12-BE13-4BAB-A8B6-C5DC5FF0017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C19D9-F781-407D-87B9-CA6EC9F61F97}">
      <dsp:nvSpPr>
        <dsp:cNvPr id="0" name=""/>
        <dsp:cNvSpPr/>
      </dsp:nvSpPr>
      <dsp:spPr>
        <a:xfrm>
          <a:off x="878606" y="2172"/>
          <a:ext cx="1082988" cy="108298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B8B706-6C6F-4044-907D-5E88C8461458}">
      <dsp:nvSpPr>
        <dsp:cNvPr id="0" name=""/>
        <dsp:cNvSpPr/>
      </dsp:nvSpPr>
      <dsp:spPr>
        <a:xfrm>
          <a:off x="1109407" y="232973"/>
          <a:ext cx="621386" cy="6213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7BDAA8-628E-4776-82F9-E94507AE866F}">
      <dsp:nvSpPr>
        <dsp:cNvPr id="0" name=""/>
        <dsp:cNvSpPr/>
      </dsp:nvSpPr>
      <dsp:spPr>
        <a:xfrm>
          <a:off x="532405" y="1422485"/>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cap="all"/>
          </a:pPr>
          <a:r>
            <a:rPr lang="es-ES" sz="3200" kern="1200"/>
            <a:t>SELECT</a:t>
          </a:r>
          <a:endParaRPr lang="en-US" sz="3200" kern="1200"/>
        </a:p>
      </dsp:txBody>
      <dsp:txXfrm>
        <a:off x="532405" y="1422485"/>
        <a:ext cx="1775390" cy="710156"/>
      </dsp:txXfrm>
    </dsp:sp>
    <dsp:sp modelId="{6EA05A43-66D1-4AD1-8395-04FAB7497655}">
      <dsp:nvSpPr>
        <dsp:cNvPr id="0" name=""/>
        <dsp:cNvSpPr/>
      </dsp:nvSpPr>
      <dsp:spPr>
        <a:xfrm>
          <a:off x="2964690" y="2172"/>
          <a:ext cx="1082988" cy="108298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71CDF-45C3-42DD-8EA5-76BE1B2EF300}">
      <dsp:nvSpPr>
        <dsp:cNvPr id="0" name=""/>
        <dsp:cNvSpPr/>
      </dsp:nvSpPr>
      <dsp:spPr>
        <a:xfrm>
          <a:off x="3195491" y="232973"/>
          <a:ext cx="621386" cy="6213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EEB5A7-31CA-4B3A-8A71-A38071F2F9F3}">
      <dsp:nvSpPr>
        <dsp:cNvPr id="0" name=""/>
        <dsp:cNvSpPr/>
      </dsp:nvSpPr>
      <dsp:spPr>
        <a:xfrm>
          <a:off x="2618489" y="1422485"/>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cap="all"/>
          </a:pPr>
          <a:r>
            <a:rPr lang="en-US" sz="3200" kern="1200"/>
            <a:t>INSERT</a:t>
          </a:r>
        </a:p>
      </dsp:txBody>
      <dsp:txXfrm>
        <a:off x="2618489" y="1422485"/>
        <a:ext cx="1775390" cy="710156"/>
      </dsp:txXfrm>
    </dsp:sp>
    <dsp:sp modelId="{FDA1A421-7676-4F0E-AAC9-17B8AEBC6B6E}">
      <dsp:nvSpPr>
        <dsp:cNvPr id="0" name=""/>
        <dsp:cNvSpPr/>
      </dsp:nvSpPr>
      <dsp:spPr>
        <a:xfrm>
          <a:off x="5050774" y="2172"/>
          <a:ext cx="1082988" cy="108298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0E47B-C4EC-4D6B-BEFF-5B23002B4AC9}">
      <dsp:nvSpPr>
        <dsp:cNvPr id="0" name=""/>
        <dsp:cNvSpPr/>
      </dsp:nvSpPr>
      <dsp:spPr>
        <a:xfrm>
          <a:off x="5281575" y="232973"/>
          <a:ext cx="621386" cy="6213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66EB9C-E8D1-4B8A-8D36-336B1E0BB040}">
      <dsp:nvSpPr>
        <dsp:cNvPr id="0" name=""/>
        <dsp:cNvSpPr/>
      </dsp:nvSpPr>
      <dsp:spPr>
        <a:xfrm>
          <a:off x="4704573" y="1422485"/>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cap="all"/>
          </a:pPr>
          <a:r>
            <a:rPr lang="en-US" sz="3200" kern="1200"/>
            <a:t>DELETE</a:t>
          </a:r>
        </a:p>
      </dsp:txBody>
      <dsp:txXfrm>
        <a:off x="4704573" y="1422485"/>
        <a:ext cx="1775390" cy="710156"/>
      </dsp:txXfrm>
    </dsp:sp>
    <dsp:sp modelId="{2A183751-4401-421C-A9C5-6D19B170C182}">
      <dsp:nvSpPr>
        <dsp:cNvPr id="0" name=""/>
        <dsp:cNvSpPr/>
      </dsp:nvSpPr>
      <dsp:spPr>
        <a:xfrm>
          <a:off x="2964690" y="2576489"/>
          <a:ext cx="1082988" cy="108298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CA10E-91F8-462A-8B70-D20DD1D2FEA4}">
      <dsp:nvSpPr>
        <dsp:cNvPr id="0" name=""/>
        <dsp:cNvSpPr/>
      </dsp:nvSpPr>
      <dsp:spPr>
        <a:xfrm>
          <a:off x="3195491" y="2807290"/>
          <a:ext cx="621386" cy="6213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51AA12-BE13-4BAB-A8B6-C5DC5FF00173}">
      <dsp:nvSpPr>
        <dsp:cNvPr id="0" name=""/>
        <dsp:cNvSpPr/>
      </dsp:nvSpPr>
      <dsp:spPr>
        <a:xfrm>
          <a:off x="2618489" y="3996801"/>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cap="all"/>
          </a:pPr>
          <a:r>
            <a:rPr lang="es-ES" sz="3200" kern="1200"/>
            <a:t>UPDATE</a:t>
          </a:r>
          <a:endParaRPr lang="en-US" sz="3200" kern="1200"/>
        </a:p>
      </dsp:txBody>
      <dsp:txXfrm>
        <a:off x="2618489" y="3996801"/>
        <a:ext cx="1775390" cy="71015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dirty="0"/>
              <a:t>Haga clic para modificar los estilos de texto del patrón
Segundo nivel
Tercer nivel
Cuarto nivel
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
Segundo nivel
Tercer nivel
Cuarto nivel
Quinto nivel</a:t>
            </a:r>
            <a:endParaRPr lang="en-US" dirty="0"/>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dirty="0"/>
              <a:t>Haga clic para modificar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
Segundo nivel
Tercer nivel
Cuarto nivel
Quinto nivel</a:t>
            </a:r>
            <a:endParaRPr lang="en-US" dirty="0"/>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dirty="0"/>
              <a:t>Haga clic para modificar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dirty="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dirty="0"/>
              <a:t>Haga clic para modificar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10/17/2022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55CC6-147A-8041-9A23-57EDBD7B107C}"/>
              </a:ext>
            </a:extLst>
          </p:cNvPr>
          <p:cNvSpPr>
            <a:spLocks noGrp="1"/>
          </p:cNvSpPr>
          <p:nvPr>
            <p:ph type="ctrTitle"/>
          </p:nvPr>
        </p:nvSpPr>
        <p:spPr/>
        <p:txBody>
          <a:bodyPr/>
          <a:lstStyle/>
          <a:p>
            <a:r>
              <a:rPr lang="en-GB"/>
              <a:t>BLOQUE 3 – LA SENTENCIA SELECT</a:t>
            </a:r>
          </a:p>
        </p:txBody>
      </p:sp>
      <p:sp>
        <p:nvSpPr>
          <p:cNvPr id="3" name="Subtítulo 2">
            <a:extLst>
              <a:ext uri="{FF2B5EF4-FFF2-40B4-BE49-F238E27FC236}">
                <a16:creationId xmlns:a16="http://schemas.microsoft.com/office/drawing/2014/main" id="{5EF2D2C7-2BBE-C149-9606-31227E0DD1BC}"/>
              </a:ext>
            </a:extLst>
          </p:cNvPr>
          <p:cNvSpPr>
            <a:spLocks noGrp="1"/>
          </p:cNvSpPr>
          <p:nvPr>
            <p:ph type="subTitle" idx="1"/>
          </p:nvPr>
        </p:nvSpPr>
        <p:spPr/>
        <p:txBody>
          <a:bodyPr>
            <a:normAutofit fontScale="92500" lnSpcReduction="20000"/>
          </a:bodyPr>
          <a:lstStyle/>
          <a:p>
            <a:r>
              <a:rPr lang="en-GB"/>
              <a:t>BASES DE DATOS, 1º DAM</a:t>
            </a:r>
          </a:p>
          <a:p>
            <a:r>
              <a:rPr lang="en-GB"/>
              <a:t>Dr. Jorge Juan munoz morera</a:t>
            </a:r>
          </a:p>
        </p:txBody>
      </p:sp>
    </p:spTree>
    <p:extLst>
      <p:ext uri="{BB962C8B-B14F-4D97-AF65-F5344CB8AC3E}">
        <p14:creationId xmlns:p14="http://schemas.microsoft.com/office/powerpoint/2010/main" val="206999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17">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9">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121">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SENTENCIA SELECT</a:t>
            </a:r>
          </a:p>
        </p:txBody>
      </p:sp>
      <p:sp useBgFill="1">
        <p:nvSpPr>
          <p:cNvPr id="124" name="Rectangle 123">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9C08823A-6A5E-D94B-B7BC-D992D8B65955}"/>
              </a:ext>
            </a:extLst>
          </p:cNvPr>
          <p:cNvPicPr>
            <a:picLocks noChangeAspect="1"/>
          </p:cNvPicPr>
          <p:nvPr/>
        </p:nvPicPr>
        <p:blipFill>
          <a:blip r:embed="rId2"/>
          <a:stretch>
            <a:fillRect/>
          </a:stretch>
        </p:blipFill>
        <p:spPr>
          <a:xfrm>
            <a:off x="443883" y="723899"/>
            <a:ext cx="8341899" cy="3566161"/>
          </a:xfrm>
          <a:prstGeom prst="rect">
            <a:avLst/>
          </a:prstGeom>
        </p:spPr>
      </p:pic>
    </p:spTree>
    <p:extLst>
      <p:ext uri="{BB962C8B-B14F-4D97-AF65-F5344CB8AC3E}">
        <p14:creationId xmlns:p14="http://schemas.microsoft.com/office/powerpoint/2010/main" val="424921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13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3" name="Rectangle 13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5" name="Rectangle 13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SENTENCIA SELECT</a:t>
            </a:r>
          </a:p>
        </p:txBody>
      </p:sp>
      <p:sp useBgFill="1">
        <p:nvSpPr>
          <p:cNvPr id="137" name="Rectangle 136">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E1F00D98-C528-3940-BD1C-AFF8BAB64C90}"/>
              </a:ext>
            </a:extLst>
          </p:cNvPr>
          <p:cNvPicPr>
            <a:picLocks noChangeAspect="1"/>
          </p:cNvPicPr>
          <p:nvPr/>
        </p:nvPicPr>
        <p:blipFill>
          <a:blip r:embed="rId2"/>
          <a:stretch>
            <a:fillRect/>
          </a:stretch>
        </p:blipFill>
        <p:spPr>
          <a:xfrm>
            <a:off x="443883" y="1732458"/>
            <a:ext cx="11265764" cy="1549043"/>
          </a:xfrm>
          <a:prstGeom prst="rect">
            <a:avLst/>
          </a:prstGeom>
        </p:spPr>
      </p:pic>
    </p:spTree>
    <p:extLst>
      <p:ext uri="{BB962C8B-B14F-4D97-AF65-F5344CB8AC3E}">
        <p14:creationId xmlns:p14="http://schemas.microsoft.com/office/powerpoint/2010/main" val="300088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cláusula ORDER BY</a:t>
            </a:r>
          </a:p>
        </p:txBody>
      </p:sp>
      <p:sp useBgFill="1">
        <p:nvSpPr>
          <p:cNvPr id="86" name="Rectangle 85">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AC00A8B8-262C-E44D-901B-D3356E59E5E4}"/>
              </a:ext>
            </a:extLst>
          </p:cNvPr>
          <p:cNvSpPr txBox="1"/>
          <p:nvPr/>
        </p:nvSpPr>
        <p:spPr>
          <a:xfrm>
            <a:off x="482600" y="1058603"/>
            <a:ext cx="11226800" cy="1200329"/>
          </a:xfrm>
          <a:prstGeom prst="rect">
            <a:avLst/>
          </a:prstGeom>
          <a:noFill/>
        </p:spPr>
        <p:txBody>
          <a:bodyPr wrap="square" rtlCol="0">
            <a:spAutoFit/>
          </a:bodyPr>
          <a:lstStyle/>
          <a:p>
            <a:r>
              <a:rPr lang="es-ES"/>
              <a:t>En </a:t>
            </a:r>
            <a:r>
              <a:rPr lang="es-ES" smtClean="0"/>
              <a:t>lconsultas anteriores </a:t>
            </a:r>
            <a:r>
              <a:rPr lang="es-ES"/>
              <a:t>hemos obtenido una lista de nombres y apellidos. Sería conveniente que aparecieran ordenadas por apellidos, ya que siempre si necesitáramos localizar un registro concreto la búsqueda sería más rápida. Para ello usaremos la cláusula ORDER BY. </a:t>
            </a:r>
          </a:p>
          <a:p>
            <a:endParaRPr lang="en-GB"/>
          </a:p>
        </p:txBody>
      </p:sp>
    </p:spTree>
    <p:extLst>
      <p:ext uri="{BB962C8B-B14F-4D97-AF65-F5344CB8AC3E}">
        <p14:creationId xmlns:p14="http://schemas.microsoft.com/office/powerpoint/2010/main" val="316545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105">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107">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109">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cláusula ORDER BY</a:t>
            </a:r>
          </a:p>
        </p:txBody>
      </p:sp>
      <p:sp useBgFill="1">
        <p:nvSpPr>
          <p:cNvPr id="112" name="Rectangle 111">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0E730DE4-D85A-F146-83AE-30D4E49033CA}"/>
              </a:ext>
            </a:extLst>
          </p:cNvPr>
          <p:cNvPicPr>
            <a:picLocks noChangeAspect="1"/>
          </p:cNvPicPr>
          <p:nvPr/>
        </p:nvPicPr>
        <p:blipFill>
          <a:blip r:embed="rId2"/>
          <a:stretch>
            <a:fillRect/>
          </a:stretch>
        </p:blipFill>
        <p:spPr>
          <a:xfrm>
            <a:off x="443883" y="1014265"/>
            <a:ext cx="11265764" cy="2985428"/>
          </a:xfrm>
          <a:prstGeom prst="rect">
            <a:avLst/>
          </a:prstGeom>
        </p:spPr>
      </p:pic>
    </p:spTree>
    <p:extLst>
      <p:ext uri="{BB962C8B-B14F-4D97-AF65-F5344CB8AC3E}">
        <p14:creationId xmlns:p14="http://schemas.microsoft.com/office/powerpoint/2010/main" val="273052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120">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122">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cláusula ORDER BY</a:t>
            </a:r>
          </a:p>
        </p:txBody>
      </p:sp>
      <p:sp useBgFill="1">
        <p:nvSpPr>
          <p:cNvPr id="125" name="Rectangle 124">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ADD15DD7-4776-D64B-9CCF-7CD20AA9743D}"/>
              </a:ext>
            </a:extLst>
          </p:cNvPr>
          <p:cNvPicPr>
            <a:picLocks noChangeAspect="1"/>
          </p:cNvPicPr>
          <p:nvPr/>
        </p:nvPicPr>
        <p:blipFill>
          <a:blip r:embed="rId2"/>
          <a:stretch>
            <a:fillRect/>
          </a:stretch>
        </p:blipFill>
        <p:spPr>
          <a:xfrm>
            <a:off x="443883" y="723899"/>
            <a:ext cx="8390967" cy="3566161"/>
          </a:xfrm>
          <a:prstGeom prst="rect">
            <a:avLst/>
          </a:prstGeom>
        </p:spPr>
      </p:pic>
    </p:spTree>
    <p:extLst>
      <p:ext uri="{BB962C8B-B14F-4D97-AF65-F5344CB8AC3E}">
        <p14:creationId xmlns:p14="http://schemas.microsoft.com/office/powerpoint/2010/main" val="411331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120">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122">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cláusula ORDER BY</a:t>
            </a:r>
          </a:p>
        </p:txBody>
      </p:sp>
      <p:sp useBgFill="1">
        <p:nvSpPr>
          <p:cNvPr id="125" name="Rectangle 124">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CE132B3F-5FA2-FF41-A068-9AB44044F126}"/>
              </a:ext>
            </a:extLst>
          </p:cNvPr>
          <p:cNvPicPr>
            <a:picLocks noChangeAspect="1"/>
          </p:cNvPicPr>
          <p:nvPr/>
        </p:nvPicPr>
        <p:blipFill>
          <a:blip r:embed="rId2"/>
          <a:stretch>
            <a:fillRect/>
          </a:stretch>
        </p:blipFill>
        <p:spPr>
          <a:xfrm>
            <a:off x="858265" y="1895850"/>
            <a:ext cx="10439400" cy="952500"/>
          </a:xfrm>
          <a:prstGeom prst="rect">
            <a:avLst/>
          </a:prstGeom>
        </p:spPr>
      </p:pic>
    </p:spTree>
    <p:extLst>
      <p:ext uri="{BB962C8B-B14F-4D97-AF65-F5344CB8AC3E}">
        <p14:creationId xmlns:p14="http://schemas.microsoft.com/office/powerpoint/2010/main" val="3400555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133">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135">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PREGUNTA</a:t>
            </a:r>
          </a:p>
        </p:txBody>
      </p:sp>
      <p:sp useBgFill="1">
        <p:nvSpPr>
          <p:cNvPr id="138" name="Rectangle 137">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6B71C8B5-4B38-EE43-9B9E-D68ACF900226}"/>
              </a:ext>
            </a:extLst>
          </p:cNvPr>
          <p:cNvPicPr>
            <a:picLocks noChangeAspect="1"/>
          </p:cNvPicPr>
          <p:nvPr/>
        </p:nvPicPr>
        <p:blipFill>
          <a:blip r:embed="rId2"/>
          <a:stretch>
            <a:fillRect/>
          </a:stretch>
        </p:blipFill>
        <p:spPr>
          <a:xfrm>
            <a:off x="443883" y="1098759"/>
            <a:ext cx="11265764" cy="2816440"/>
          </a:xfrm>
          <a:prstGeom prst="rect">
            <a:avLst/>
          </a:prstGeom>
        </p:spPr>
      </p:pic>
      <p:sp>
        <p:nvSpPr>
          <p:cNvPr id="5" name="Rectángulo 4">
            <a:extLst>
              <a:ext uri="{FF2B5EF4-FFF2-40B4-BE49-F238E27FC236}">
                <a16:creationId xmlns:a16="http://schemas.microsoft.com/office/drawing/2014/main" id="{2D818A8F-15D1-C04D-B195-1AB2C05DAC66}"/>
              </a:ext>
            </a:extLst>
          </p:cNvPr>
          <p:cNvSpPr/>
          <p:nvPr/>
        </p:nvSpPr>
        <p:spPr>
          <a:xfrm>
            <a:off x="3556000" y="2286000"/>
            <a:ext cx="1188720" cy="1629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3640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operadores</a:t>
            </a:r>
          </a:p>
        </p:txBody>
      </p:sp>
      <p:sp useBgFill="1">
        <p:nvSpPr>
          <p:cNvPr id="87" name="Rectangle 86">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C10A5A33-01DA-0645-89F8-A684360E93CC}"/>
              </a:ext>
            </a:extLst>
          </p:cNvPr>
          <p:cNvPicPr>
            <a:picLocks noChangeAspect="1"/>
          </p:cNvPicPr>
          <p:nvPr/>
        </p:nvPicPr>
        <p:blipFill>
          <a:blip r:embed="rId2"/>
          <a:stretch>
            <a:fillRect/>
          </a:stretch>
        </p:blipFill>
        <p:spPr>
          <a:xfrm>
            <a:off x="443883" y="1436732"/>
            <a:ext cx="11265764" cy="2140494"/>
          </a:xfrm>
          <a:prstGeom prst="rect">
            <a:avLst/>
          </a:prstGeom>
        </p:spPr>
      </p:pic>
    </p:spTree>
    <p:extLst>
      <p:ext uri="{BB962C8B-B14F-4D97-AF65-F5344CB8AC3E}">
        <p14:creationId xmlns:p14="http://schemas.microsoft.com/office/powerpoint/2010/main" val="4143453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13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3" name="Rectangle 13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5" name="Rectangle 13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cláusula WHERE</a:t>
            </a:r>
          </a:p>
        </p:txBody>
      </p:sp>
      <p:sp useBgFill="1">
        <p:nvSpPr>
          <p:cNvPr id="137" name="Rectangle 136">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1FE30683-4CF6-814D-B75D-26D245715EF7}"/>
              </a:ext>
            </a:extLst>
          </p:cNvPr>
          <p:cNvSpPr txBox="1"/>
          <p:nvPr/>
        </p:nvSpPr>
        <p:spPr>
          <a:xfrm>
            <a:off x="605353" y="887007"/>
            <a:ext cx="9707048" cy="2862322"/>
          </a:xfrm>
          <a:prstGeom prst="rect">
            <a:avLst/>
          </a:prstGeom>
          <a:noFill/>
        </p:spPr>
        <p:txBody>
          <a:bodyPr wrap="square" rtlCol="0">
            <a:spAutoFit/>
          </a:bodyPr>
          <a:lstStyle/>
          <a:p>
            <a:pPr algn="ctr"/>
            <a:r>
              <a:rPr lang="es-ES"/>
              <a:t>La sentencia SELECT se usa para obtener todas o un subconjunto de columnas de una o varias tablas. Pero esta selección afecta a todas las filas (registros) de la tabla. Si queremos restringir esta selección a un subconjunto de filas debemos especificar una condición que deben cumplir aquellos registros que queremos seleccionar. </a:t>
            </a:r>
            <a:br>
              <a:rPr lang="es-ES"/>
            </a:br>
            <a:endParaRPr lang="es-ES"/>
          </a:p>
          <a:p>
            <a:pPr algn="ctr"/>
            <a:r>
              <a:rPr lang="es-ES"/>
              <a:t>A continuación de la palabra WHERE será donde pongamos la condición que han de cumplir las filas </a:t>
            </a:r>
          </a:p>
          <a:p>
            <a:pPr algn="ctr"/>
            <a:r>
              <a:rPr lang="es-ES"/>
              <a:t>para salir como resultado de dicha consulta. </a:t>
            </a:r>
            <a:br>
              <a:rPr lang="es-ES"/>
            </a:br>
            <a:endParaRPr lang="es-ES"/>
          </a:p>
          <a:p>
            <a:endParaRPr lang="es-ES"/>
          </a:p>
          <a:p>
            <a:endParaRPr lang="en-GB"/>
          </a:p>
        </p:txBody>
      </p:sp>
    </p:spTree>
    <p:extLst>
      <p:ext uri="{BB962C8B-B14F-4D97-AF65-F5344CB8AC3E}">
        <p14:creationId xmlns:p14="http://schemas.microsoft.com/office/powerpoint/2010/main" val="380990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cláusula WHERE</a:t>
            </a:r>
          </a:p>
        </p:txBody>
      </p:sp>
      <p:sp useBgFill="1">
        <p:nvSpPr>
          <p:cNvPr id="86" name="Rectangle 85">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1D0B0BD8-C801-4349-8010-E6786D58F10F}"/>
              </a:ext>
            </a:extLst>
          </p:cNvPr>
          <p:cNvPicPr>
            <a:picLocks noChangeAspect="1"/>
          </p:cNvPicPr>
          <p:nvPr/>
        </p:nvPicPr>
        <p:blipFill>
          <a:blip r:embed="rId2"/>
          <a:stretch>
            <a:fillRect/>
          </a:stretch>
        </p:blipFill>
        <p:spPr>
          <a:xfrm>
            <a:off x="443883" y="723899"/>
            <a:ext cx="11057865" cy="3566161"/>
          </a:xfrm>
          <a:prstGeom prst="rect">
            <a:avLst/>
          </a:prstGeom>
        </p:spPr>
      </p:pic>
    </p:spTree>
    <p:extLst>
      <p:ext uri="{BB962C8B-B14F-4D97-AF65-F5344CB8AC3E}">
        <p14:creationId xmlns:p14="http://schemas.microsoft.com/office/powerpoint/2010/main" val="174031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9AA9F65-94B8-41A5-A7FF-23D2CFB116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E8B0F8E-3F6C-4541-B9C1-774D80A088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A45F5BC-32D1-41CD-B270-C46F18CA1A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E57EE13-72B0-4FFA-ACE1-EBDE89340E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DA182162-B517-4B41-B039-339F87FAE1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4801143" y="1005839"/>
            <a:ext cx="6939304" cy="4805025"/>
          </a:xfrm>
        </p:spPr>
        <p:txBody>
          <a:bodyPr vert="horz" lIns="91440" tIns="45720" rIns="91440" bIns="45720" rtlCol="0" anchor="ctr">
            <a:normAutofit/>
          </a:bodyPr>
          <a:lstStyle/>
          <a:p>
            <a:pPr>
              <a:lnSpc>
                <a:spcPct val="90000"/>
              </a:lnSpc>
            </a:pPr>
            <a:r>
              <a:rPr lang="en-US" sz="4800">
                <a:solidFill>
                  <a:schemeClr val="tx2"/>
                </a:solidFill>
              </a:rPr>
              <a:t>CARGAR LA BASE DE DATOS </a:t>
            </a:r>
            <a:r>
              <a:rPr lang="en-US" sz="4800" u="sng">
                <a:solidFill>
                  <a:schemeClr val="tx2"/>
                </a:solidFill>
              </a:rPr>
              <a:t>NORTHWIND</a:t>
            </a:r>
            <a:r>
              <a:rPr lang="en-US" sz="4800">
                <a:solidFill>
                  <a:schemeClr val="tx2"/>
                </a:solidFill>
              </a:rPr>
              <a:t> EJECUTANDO EL CORRESPONDIENTE SCRIPT SQL</a:t>
            </a:r>
          </a:p>
        </p:txBody>
      </p:sp>
      <p:sp>
        <p:nvSpPr>
          <p:cNvPr id="25" name="Rectangle 24">
            <a:extLst>
              <a:ext uri="{FF2B5EF4-FFF2-40B4-BE49-F238E27FC236}">
                <a16:creationId xmlns:a16="http://schemas.microsoft.com/office/drawing/2014/main" id="{49B5AD54-1E68-4239-A6AF-FE0F49BB8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98061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93">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95">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97">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0" name="Rectangle 99">
            <a:extLst>
              <a:ext uri="{FF2B5EF4-FFF2-40B4-BE49-F238E27FC236}">
                <a16:creationId xmlns:a16="http://schemas.microsoft.com/office/drawing/2014/main" id="{D0AE6E20-272B-4965-A636-4C47C90BBA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524001"/>
          </a:xfrm>
        </p:spPr>
        <p:txBody>
          <a:bodyPr vert="horz" lIns="91440" tIns="45720" rIns="91440" bIns="45720" rtlCol="0" anchor="b">
            <a:normAutofit/>
          </a:bodyPr>
          <a:lstStyle/>
          <a:p>
            <a:r>
              <a:rPr lang="en-US" sz="3600">
                <a:solidFill>
                  <a:schemeClr val="accent1"/>
                </a:solidFill>
              </a:rPr>
              <a:t>Operadores de comparación</a:t>
            </a:r>
          </a:p>
        </p:txBody>
      </p:sp>
      <p:pic>
        <p:nvPicPr>
          <p:cNvPr id="3" name="Imagen 2">
            <a:extLst>
              <a:ext uri="{FF2B5EF4-FFF2-40B4-BE49-F238E27FC236}">
                <a16:creationId xmlns:a16="http://schemas.microsoft.com/office/drawing/2014/main" id="{E0B941A0-C87F-4746-885D-5BFAF42B8A44}"/>
              </a:ext>
            </a:extLst>
          </p:cNvPr>
          <p:cNvPicPr>
            <a:picLocks noChangeAspect="1"/>
          </p:cNvPicPr>
          <p:nvPr/>
        </p:nvPicPr>
        <p:blipFill>
          <a:blip r:embed="rId2"/>
          <a:stretch>
            <a:fillRect/>
          </a:stretch>
        </p:blipFill>
        <p:spPr>
          <a:xfrm>
            <a:off x="443883" y="723899"/>
            <a:ext cx="8697952" cy="3566161"/>
          </a:xfrm>
          <a:prstGeom prst="rect">
            <a:avLst/>
          </a:prstGeom>
        </p:spPr>
      </p:pic>
      <p:pic>
        <p:nvPicPr>
          <p:cNvPr id="5" name="Imagen 4">
            <a:extLst>
              <a:ext uri="{FF2B5EF4-FFF2-40B4-BE49-F238E27FC236}">
                <a16:creationId xmlns:a16="http://schemas.microsoft.com/office/drawing/2014/main" id="{14D371FF-BB00-774A-8DE7-E427334BA708}"/>
              </a:ext>
            </a:extLst>
          </p:cNvPr>
          <p:cNvPicPr>
            <a:picLocks noChangeAspect="1"/>
          </p:cNvPicPr>
          <p:nvPr/>
        </p:nvPicPr>
        <p:blipFill>
          <a:blip r:embed="rId3"/>
          <a:stretch>
            <a:fillRect/>
          </a:stretch>
        </p:blipFill>
        <p:spPr>
          <a:xfrm>
            <a:off x="428855" y="4228628"/>
            <a:ext cx="8697952" cy="1040093"/>
          </a:xfrm>
          <a:prstGeom prst="rect">
            <a:avLst/>
          </a:prstGeom>
        </p:spPr>
      </p:pic>
      <p:pic>
        <p:nvPicPr>
          <p:cNvPr id="6" name="Imagen 5">
            <a:extLst>
              <a:ext uri="{FF2B5EF4-FFF2-40B4-BE49-F238E27FC236}">
                <a16:creationId xmlns:a16="http://schemas.microsoft.com/office/drawing/2014/main" id="{821FB67C-6E6D-054A-926E-778EF1E1410D}"/>
              </a:ext>
            </a:extLst>
          </p:cNvPr>
          <p:cNvPicPr>
            <a:picLocks noChangeAspect="1"/>
          </p:cNvPicPr>
          <p:nvPr/>
        </p:nvPicPr>
        <p:blipFill>
          <a:blip r:embed="rId4"/>
          <a:stretch>
            <a:fillRect/>
          </a:stretch>
        </p:blipFill>
        <p:spPr>
          <a:xfrm>
            <a:off x="9430023" y="4851811"/>
            <a:ext cx="1841500" cy="406400"/>
          </a:xfrm>
          <a:prstGeom prst="rect">
            <a:avLst/>
          </a:prstGeom>
        </p:spPr>
      </p:pic>
      <p:sp>
        <p:nvSpPr>
          <p:cNvPr id="7" name="Elipse 6">
            <a:extLst>
              <a:ext uri="{FF2B5EF4-FFF2-40B4-BE49-F238E27FC236}">
                <a16:creationId xmlns:a16="http://schemas.microsoft.com/office/drawing/2014/main" id="{CCE4C124-7B7C-654E-AE5C-AC748E65F262}"/>
              </a:ext>
            </a:extLst>
          </p:cNvPr>
          <p:cNvSpPr/>
          <p:nvPr/>
        </p:nvSpPr>
        <p:spPr>
          <a:xfrm>
            <a:off x="9291918" y="4738164"/>
            <a:ext cx="2084294" cy="7751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24475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Rectangle 104">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06">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08">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0">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20" name="Rectangle 112">
            <a:extLst>
              <a:ext uri="{FF2B5EF4-FFF2-40B4-BE49-F238E27FC236}">
                <a16:creationId xmlns:a16="http://schemas.microsoft.com/office/drawing/2014/main" id="{BF3D65BA-1C65-40FB-92EF-83951BDC1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FD9261C7-F11B-D141-BE24-5E6A08484CDE}"/>
              </a:ext>
            </a:extLst>
          </p:cNvPr>
          <p:cNvPicPr>
            <a:picLocks noChangeAspect="1"/>
          </p:cNvPicPr>
          <p:nvPr/>
        </p:nvPicPr>
        <p:blipFill>
          <a:blip r:embed="rId2"/>
          <a:stretch>
            <a:fillRect/>
          </a:stretch>
        </p:blipFill>
        <p:spPr>
          <a:xfrm>
            <a:off x="771440" y="1999464"/>
            <a:ext cx="6834511" cy="3126788"/>
          </a:xfrm>
          <a:prstGeom prst="rect">
            <a:avLst/>
          </a:prstGeom>
        </p:spPr>
      </p:pic>
      <p:sp>
        <p:nvSpPr>
          <p:cNvPr id="115" name="Rectangle 114">
            <a:extLst>
              <a:ext uri="{FF2B5EF4-FFF2-40B4-BE49-F238E27FC236}">
                <a16:creationId xmlns:a16="http://schemas.microsoft.com/office/drawing/2014/main" id="{ADF52CCA-FCDD-49A0-BFFC-3BD41F1B82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Operadores aritméticos</a:t>
            </a:r>
          </a:p>
        </p:txBody>
      </p:sp>
    </p:spTree>
    <p:extLst>
      <p:ext uri="{BB962C8B-B14F-4D97-AF65-F5344CB8AC3E}">
        <p14:creationId xmlns:p14="http://schemas.microsoft.com/office/powerpoint/2010/main" val="920635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139">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141">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143">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Operadores lógicos</a:t>
            </a:r>
          </a:p>
        </p:txBody>
      </p:sp>
      <p:sp useBgFill="1">
        <p:nvSpPr>
          <p:cNvPr id="146" name="Rectangle 145">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5FBB4F6D-9804-1142-AB14-7EB919A8D355}"/>
              </a:ext>
            </a:extLst>
          </p:cNvPr>
          <p:cNvPicPr>
            <a:picLocks noChangeAspect="1"/>
          </p:cNvPicPr>
          <p:nvPr/>
        </p:nvPicPr>
        <p:blipFill>
          <a:blip r:embed="rId2"/>
          <a:stretch>
            <a:fillRect/>
          </a:stretch>
        </p:blipFill>
        <p:spPr>
          <a:xfrm>
            <a:off x="443883" y="1408568"/>
            <a:ext cx="11265764" cy="2196823"/>
          </a:xfrm>
          <a:prstGeom prst="rect">
            <a:avLst/>
          </a:prstGeom>
        </p:spPr>
      </p:pic>
    </p:spTree>
    <p:extLst>
      <p:ext uri="{BB962C8B-B14F-4D97-AF65-F5344CB8AC3E}">
        <p14:creationId xmlns:p14="http://schemas.microsoft.com/office/powerpoint/2010/main" val="2135205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101">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103">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105">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Operadores lógicos</a:t>
            </a:r>
          </a:p>
        </p:txBody>
      </p:sp>
      <p:sp useBgFill="1">
        <p:nvSpPr>
          <p:cNvPr id="108" name="Rectangle 107">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F667225C-CD3B-B546-9021-F93B7DDC5761}"/>
              </a:ext>
            </a:extLst>
          </p:cNvPr>
          <p:cNvPicPr>
            <a:picLocks noChangeAspect="1"/>
          </p:cNvPicPr>
          <p:nvPr/>
        </p:nvPicPr>
        <p:blipFill>
          <a:blip r:embed="rId2"/>
          <a:stretch>
            <a:fillRect/>
          </a:stretch>
        </p:blipFill>
        <p:spPr>
          <a:xfrm>
            <a:off x="443883" y="1239581"/>
            <a:ext cx="11265764" cy="2534796"/>
          </a:xfrm>
          <a:prstGeom prst="rect">
            <a:avLst/>
          </a:prstGeom>
        </p:spPr>
      </p:pic>
    </p:spTree>
    <p:extLst>
      <p:ext uri="{BB962C8B-B14F-4D97-AF65-F5344CB8AC3E}">
        <p14:creationId xmlns:p14="http://schemas.microsoft.com/office/powerpoint/2010/main" val="804968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126">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9" name="Rectangle 128">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130">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Operadores aritméticos</a:t>
            </a:r>
          </a:p>
        </p:txBody>
      </p:sp>
      <p:sp useBgFill="1">
        <p:nvSpPr>
          <p:cNvPr id="133" name="Rectangle 132">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C14DD73A-C451-4742-966E-4947D5751502}"/>
              </a:ext>
            </a:extLst>
          </p:cNvPr>
          <p:cNvPicPr>
            <a:picLocks noChangeAspect="1"/>
          </p:cNvPicPr>
          <p:nvPr/>
        </p:nvPicPr>
        <p:blipFill>
          <a:blip r:embed="rId2"/>
          <a:stretch>
            <a:fillRect/>
          </a:stretch>
        </p:blipFill>
        <p:spPr>
          <a:xfrm>
            <a:off x="443883" y="1605719"/>
            <a:ext cx="11265764" cy="1802521"/>
          </a:xfrm>
          <a:prstGeom prst="rect">
            <a:avLst/>
          </a:prstGeom>
        </p:spPr>
      </p:pic>
      <p:sp>
        <p:nvSpPr>
          <p:cNvPr id="5" name="Elipse 4">
            <a:extLst>
              <a:ext uri="{FF2B5EF4-FFF2-40B4-BE49-F238E27FC236}">
                <a16:creationId xmlns:a16="http://schemas.microsoft.com/office/drawing/2014/main" id="{21E20CB2-4FF6-4746-9EE3-0FCBCBD779BE}"/>
              </a:ext>
            </a:extLst>
          </p:cNvPr>
          <p:cNvSpPr/>
          <p:nvPr/>
        </p:nvSpPr>
        <p:spPr>
          <a:xfrm>
            <a:off x="2387600" y="2692400"/>
            <a:ext cx="274320" cy="2235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uadroTexto 5">
            <a:extLst>
              <a:ext uri="{FF2B5EF4-FFF2-40B4-BE49-F238E27FC236}">
                <a16:creationId xmlns:a16="http://schemas.microsoft.com/office/drawing/2014/main" id="{35F7AF16-F55A-C342-AA23-E63CB5EF5FF7}"/>
              </a:ext>
            </a:extLst>
          </p:cNvPr>
          <p:cNvSpPr txBox="1"/>
          <p:nvPr/>
        </p:nvSpPr>
        <p:spPr>
          <a:xfrm>
            <a:off x="2766607" y="2731254"/>
            <a:ext cx="678391" cy="369332"/>
          </a:xfrm>
          <a:prstGeom prst="rect">
            <a:avLst/>
          </a:prstGeom>
          <a:noFill/>
        </p:spPr>
        <p:txBody>
          <a:bodyPr wrap="none" rtlCol="0">
            <a:spAutoFit/>
          </a:bodyPr>
          <a:lstStyle/>
          <a:p>
            <a:r>
              <a:rPr lang="en-GB">
                <a:solidFill>
                  <a:srgbClr val="FF0000"/>
                </a:solidFill>
              </a:rPr>
              <a:t>¡Ojo!</a:t>
            </a:r>
          </a:p>
        </p:txBody>
      </p:sp>
    </p:spTree>
    <p:extLst>
      <p:ext uri="{BB962C8B-B14F-4D97-AF65-F5344CB8AC3E}">
        <p14:creationId xmlns:p14="http://schemas.microsoft.com/office/powerpoint/2010/main" val="562345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636F6DB7-CF8D-494A-82F6-13B58DCA98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0B7E5194-6E82-4A44-99C3-FE7D87F341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764110" y="826346"/>
            <a:ext cx="3171905" cy="1013800"/>
          </a:xfrm>
        </p:spPr>
        <p:txBody>
          <a:bodyPr vert="horz" lIns="91440" tIns="45720" rIns="91440" bIns="45720" rtlCol="0" anchor="b">
            <a:normAutofit/>
          </a:bodyPr>
          <a:lstStyle/>
          <a:p>
            <a:r>
              <a:rPr lang="en-US" sz="2400">
                <a:solidFill>
                  <a:srgbClr val="FFFFFF"/>
                </a:solidFill>
              </a:rPr>
              <a:t>Concatenacion de cadenas</a:t>
            </a:r>
          </a:p>
        </p:txBody>
      </p:sp>
      <p:grpSp>
        <p:nvGrpSpPr>
          <p:cNvPr id="142" name="Group 141">
            <a:extLst>
              <a:ext uri="{FF2B5EF4-FFF2-40B4-BE49-F238E27FC236}">
                <a16:creationId xmlns:a16="http://schemas.microsoft.com/office/drawing/2014/main" id="{49FCC1E1-84D3-494D-A0A0-286AFA1C301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3" name="Rectangle 142">
              <a:extLst>
                <a:ext uri="{FF2B5EF4-FFF2-40B4-BE49-F238E27FC236}">
                  <a16:creationId xmlns:a16="http://schemas.microsoft.com/office/drawing/2014/main" id="{96E09E90-FF79-402E-AF01-97A279BEAD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143">
              <a:extLst>
                <a:ext uri="{FF2B5EF4-FFF2-40B4-BE49-F238E27FC236}">
                  <a16:creationId xmlns:a16="http://schemas.microsoft.com/office/drawing/2014/main" id="{EC6946F8-4B9B-4C51-9F51-2DB377392C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144">
              <a:extLst>
                <a:ext uri="{FF2B5EF4-FFF2-40B4-BE49-F238E27FC236}">
                  <a16:creationId xmlns:a16="http://schemas.microsoft.com/office/drawing/2014/main" id="{7B3D2B3D-A285-438C-A344-AED3E46A0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4" name="Imagen 3">
            <a:extLst>
              <a:ext uri="{FF2B5EF4-FFF2-40B4-BE49-F238E27FC236}">
                <a16:creationId xmlns:a16="http://schemas.microsoft.com/office/drawing/2014/main" id="{4136A8AC-A523-204D-AF8D-D94F5C5C8A40}"/>
              </a:ext>
            </a:extLst>
          </p:cNvPr>
          <p:cNvPicPr>
            <a:picLocks noChangeAspect="1"/>
          </p:cNvPicPr>
          <p:nvPr/>
        </p:nvPicPr>
        <p:blipFill>
          <a:blip r:embed="rId2"/>
          <a:stretch>
            <a:fillRect/>
          </a:stretch>
        </p:blipFill>
        <p:spPr>
          <a:xfrm>
            <a:off x="4511897" y="826346"/>
            <a:ext cx="6866506" cy="3295922"/>
          </a:xfrm>
          <a:prstGeom prst="rect">
            <a:avLst/>
          </a:prstGeom>
        </p:spPr>
      </p:pic>
    </p:spTree>
    <p:extLst>
      <p:ext uri="{BB962C8B-B14F-4D97-AF65-F5344CB8AC3E}">
        <p14:creationId xmlns:p14="http://schemas.microsoft.com/office/powerpoint/2010/main" val="2924367726"/>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636F6DB7-CF8D-494A-82F6-13B58DCA98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0B7E5194-6E82-4A44-99C3-FE7D87F341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764110" y="826346"/>
            <a:ext cx="3171905" cy="1013800"/>
          </a:xfrm>
        </p:spPr>
        <p:txBody>
          <a:bodyPr vert="horz" lIns="91440" tIns="45720" rIns="91440" bIns="45720" rtlCol="0" anchor="b">
            <a:normAutofit/>
          </a:bodyPr>
          <a:lstStyle/>
          <a:p>
            <a:r>
              <a:rPr lang="en-US" sz="2400">
                <a:solidFill>
                  <a:srgbClr val="FFFFFF"/>
                </a:solidFill>
              </a:rPr>
              <a:t>Concatenacion de cadenas</a:t>
            </a:r>
          </a:p>
        </p:txBody>
      </p:sp>
      <p:grpSp>
        <p:nvGrpSpPr>
          <p:cNvPr id="142" name="Group 141">
            <a:extLst>
              <a:ext uri="{FF2B5EF4-FFF2-40B4-BE49-F238E27FC236}">
                <a16:creationId xmlns:a16="http://schemas.microsoft.com/office/drawing/2014/main" id="{49FCC1E1-84D3-494D-A0A0-286AFA1C301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3" name="Rectangle 142">
              <a:extLst>
                <a:ext uri="{FF2B5EF4-FFF2-40B4-BE49-F238E27FC236}">
                  <a16:creationId xmlns:a16="http://schemas.microsoft.com/office/drawing/2014/main" id="{96E09E90-FF79-402E-AF01-97A279BEAD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143">
              <a:extLst>
                <a:ext uri="{FF2B5EF4-FFF2-40B4-BE49-F238E27FC236}">
                  <a16:creationId xmlns:a16="http://schemas.microsoft.com/office/drawing/2014/main" id="{EC6946F8-4B9B-4C51-9F51-2DB377392C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144">
              <a:extLst>
                <a:ext uri="{FF2B5EF4-FFF2-40B4-BE49-F238E27FC236}">
                  <a16:creationId xmlns:a16="http://schemas.microsoft.com/office/drawing/2014/main" id="{7B3D2B3D-A285-438C-A344-AED3E46A0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0" name="Imagen 9">
            <a:extLst>
              <a:ext uri="{FF2B5EF4-FFF2-40B4-BE49-F238E27FC236}">
                <a16:creationId xmlns:a16="http://schemas.microsoft.com/office/drawing/2014/main" id="{A3F788F1-C787-2C44-B8C9-19F52E7887D9}"/>
              </a:ext>
            </a:extLst>
          </p:cNvPr>
          <p:cNvPicPr>
            <a:picLocks noChangeAspect="1"/>
          </p:cNvPicPr>
          <p:nvPr/>
        </p:nvPicPr>
        <p:blipFill>
          <a:blip r:embed="rId2"/>
          <a:stretch>
            <a:fillRect/>
          </a:stretch>
        </p:blipFill>
        <p:spPr>
          <a:xfrm>
            <a:off x="4471587" y="826346"/>
            <a:ext cx="6578600" cy="3149600"/>
          </a:xfrm>
          <a:prstGeom prst="rect">
            <a:avLst/>
          </a:prstGeom>
        </p:spPr>
      </p:pic>
    </p:spTree>
    <p:extLst>
      <p:ext uri="{BB962C8B-B14F-4D97-AF65-F5344CB8AC3E}">
        <p14:creationId xmlns:p14="http://schemas.microsoft.com/office/powerpoint/2010/main" val="3667630065"/>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636F6DB7-CF8D-494A-82F6-13B58DCA98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0B7E5194-6E82-4A44-99C3-FE7D87F341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764110" y="826346"/>
            <a:ext cx="3171905" cy="1013800"/>
          </a:xfrm>
        </p:spPr>
        <p:txBody>
          <a:bodyPr vert="horz" lIns="91440" tIns="45720" rIns="91440" bIns="45720" rtlCol="0" anchor="b">
            <a:normAutofit/>
          </a:bodyPr>
          <a:lstStyle/>
          <a:p>
            <a:r>
              <a:rPr lang="en-US" sz="2400">
                <a:solidFill>
                  <a:srgbClr val="FFFFFF"/>
                </a:solidFill>
              </a:rPr>
              <a:t>búsqueda de cadenas</a:t>
            </a:r>
          </a:p>
        </p:txBody>
      </p:sp>
      <p:grpSp>
        <p:nvGrpSpPr>
          <p:cNvPr id="142" name="Group 141">
            <a:extLst>
              <a:ext uri="{FF2B5EF4-FFF2-40B4-BE49-F238E27FC236}">
                <a16:creationId xmlns:a16="http://schemas.microsoft.com/office/drawing/2014/main" id="{49FCC1E1-84D3-494D-A0A0-286AFA1C301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3" name="Rectangle 142">
              <a:extLst>
                <a:ext uri="{FF2B5EF4-FFF2-40B4-BE49-F238E27FC236}">
                  <a16:creationId xmlns:a16="http://schemas.microsoft.com/office/drawing/2014/main" id="{96E09E90-FF79-402E-AF01-97A279BEAD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143">
              <a:extLst>
                <a:ext uri="{FF2B5EF4-FFF2-40B4-BE49-F238E27FC236}">
                  <a16:creationId xmlns:a16="http://schemas.microsoft.com/office/drawing/2014/main" id="{EC6946F8-4B9B-4C51-9F51-2DB377392C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144">
              <a:extLst>
                <a:ext uri="{FF2B5EF4-FFF2-40B4-BE49-F238E27FC236}">
                  <a16:creationId xmlns:a16="http://schemas.microsoft.com/office/drawing/2014/main" id="{7B3D2B3D-A285-438C-A344-AED3E46A0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uadroTexto 2">
            <a:extLst>
              <a:ext uri="{FF2B5EF4-FFF2-40B4-BE49-F238E27FC236}">
                <a16:creationId xmlns:a16="http://schemas.microsoft.com/office/drawing/2014/main" id="{73E0FA35-0536-1C42-B3CA-D9AC6F4FFD8E}"/>
              </a:ext>
            </a:extLst>
          </p:cNvPr>
          <p:cNvSpPr txBox="1"/>
          <p:nvPr/>
        </p:nvSpPr>
        <p:spPr>
          <a:xfrm>
            <a:off x="4463726" y="1040858"/>
            <a:ext cx="7414402" cy="584775"/>
          </a:xfrm>
          <a:prstGeom prst="rect">
            <a:avLst/>
          </a:prstGeom>
          <a:noFill/>
        </p:spPr>
        <p:txBody>
          <a:bodyPr wrap="none" rtlCol="0">
            <a:spAutoFit/>
          </a:bodyPr>
          <a:lstStyle/>
          <a:p>
            <a:r>
              <a:rPr lang="en-GB" sz="3200">
                <a:solidFill>
                  <a:schemeClr val="bg1"/>
                </a:solidFill>
              </a:rPr>
              <a:t>https://www.w3schools.com/sql/sql_like.asp</a:t>
            </a:r>
          </a:p>
        </p:txBody>
      </p:sp>
    </p:spTree>
    <p:extLst>
      <p:ext uri="{BB962C8B-B14F-4D97-AF65-F5344CB8AC3E}">
        <p14:creationId xmlns:p14="http://schemas.microsoft.com/office/powerpoint/2010/main" val="781125023"/>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16">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CONSULTAS CALCULADAS (I)</a:t>
            </a:r>
          </a:p>
        </p:txBody>
      </p:sp>
      <p:sp useBgFill="1">
        <p:nvSpPr>
          <p:cNvPr id="121" name="Rectangle 120">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B9B2F12-F09C-7645-BEE5-1B2EC7069EB3}"/>
              </a:ext>
            </a:extLst>
          </p:cNvPr>
          <p:cNvSpPr txBox="1"/>
          <p:nvPr/>
        </p:nvSpPr>
        <p:spPr>
          <a:xfrm>
            <a:off x="581191" y="1127279"/>
            <a:ext cx="10798009" cy="3231654"/>
          </a:xfrm>
          <a:prstGeom prst="rect">
            <a:avLst/>
          </a:prstGeom>
          <a:noFill/>
        </p:spPr>
        <p:txBody>
          <a:bodyPr wrap="square" rtlCol="0">
            <a:spAutoFit/>
          </a:bodyPr>
          <a:lstStyle/>
          <a:p>
            <a:pPr algn="just"/>
            <a:r>
              <a:rPr lang="es-ES" sz="2800"/>
              <a:t>En algunas ocasiones es interesante realizar operaciones con algunos campos para obtener información derivada de éstos. Si tuviéramos un campo Precio, podría interesarnos calcular el precio incluyendo el IVA o si tuviéramos los campos Sueldo y Paga Extra, podríamos necesitar obtener la suma de los dos campos. Para ello haremos uso de la creación de campos calculados. </a:t>
            </a:r>
          </a:p>
          <a:p>
            <a:endParaRPr lang="es-ES"/>
          </a:p>
          <a:p>
            <a:endParaRPr lang="en-GB"/>
          </a:p>
        </p:txBody>
      </p:sp>
    </p:spTree>
    <p:extLst>
      <p:ext uri="{BB962C8B-B14F-4D97-AF65-F5344CB8AC3E}">
        <p14:creationId xmlns:p14="http://schemas.microsoft.com/office/powerpoint/2010/main" val="1981146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16">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CONSULTAS CALCULADAS (II)</a:t>
            </a:r>
          </a:p>
        </p:txBody>
      </p:sp>
      <p:sp useBgFill="1">
        <p:nvSpPr>
          <p:cNvPr id="121" name="Rectangle 120">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B9B2F12-F09C-7645-BEE5-1B2EC7069EB3}"/>
              </a:ext>
            </a:extLst>
          </p:cNvPr>
          <p:cNvSpPr txBox="1"/>
          <p:nvPr/>
        </p:nvSpPr>
        <p:spPr>
          <a:xfrm>
            <a:off x="581191" y="1127279"/>
            <a:ext cx="10798009" cy="3662541"/>
          </a:xfrm>
          <a:prstGeom prst="rect">
            <a:avLst/>
          </a:prstGeom>
          <a:noFill/>
        </p:spPr>
        <p:txBody>
          <a:bodyPr wrap="square" rtlCol="0">
            <a:spAutoFit/>
          </a:bodyPr>
          <a:lstStyle/>
          <a:p>
            <a:pPr algn="just"/>
            <a:r>
              <a:rPr lang="es-ES" sz="2800"/>
              <a:t>Los operadores aritméticos se pueden utilizar para hacer cálculos en las consultas. </a:t>
            </a:r>
          </a:p>
          <a:p>
            <a:pPr algn="just"/>
            <a:r>
              <a:rPr lang="es-ES" sz="2800"/>
              <a:t>Estos campos calculados se obtienen a través de la sentencia SELECT poniendo a continuación la expresión que queramos. Esta consulta no modificará los valores originales de las columnas ni de la tabla de la que se está obteniendo dicha consulta, únicamente mostrará una columna nueva con los valores calculados. </a:t>
            </a:r>
          </a:p>
          <a:p>
            <a:endParaRPr lang="es-ES"/>
          </a:p>
          <a:p>
            <a:endParaRPr lang="en-GB"/>
          </a:p>
        </p:txBody>
      </p:sp>
    </p:spTree>
    <p:extLst>
      <p:ext uri="{BB962C8B-B14F-4D97-AF65-F5344CB8AC3E}">
        <p14:creationId xmlns:p14="http://schemas.microsoft.com/office/powerpoint/2010/main" val="4850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ítulo 3">
            <a:extLst>
              <a:ext uri="{FF2B5EF4-FFF2-40B4-BE49-F238E27FC236}">
                <a16:creationId xmlns:a16="http://schemas.microsoft.com/office/drawing/2014/main" id="{1207DB8D-28EC-2E43-A426-3AADBDAF1B35}"/>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northwind</a:t>
            </a:r>
          </a:p>
        </p:txBody>
      </p:sp>
      <p:sp useBgFill="1">
        <p:nvSpPr>
          <p:cNvPr id="38" name="Rectangle 37">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916F2879-FDA5-544E-83D8-C0F4429125F3}"/>
              </a:ext>
            </a:extLst>
          </p:cNvPr>
          <p:cNvPicPr>
            <a:picLocks noChangeAspect="1"/>
          </p:cNvPicPr>
          <p:nvPr/>
        </p:nvPicPr>
        <p:blipFill>
          <a:blip r:embed="rId2"/>
          <a:stretch>
            <a:fillRect/>
          </a:stretch>
        </p:blipFill>
        <p:spPr>
          <a:xfrm>
            <a:off x="443883" y="723899"/>
            <a:ext cx="7132323" cy="3566161"/>
          </a:xfrm>
          <a:prstGeom prst="rect">
            <a:avLst/>
          </a:prstGeom>
        </p:spPr>
      </p:pic>
    </p:spTree>
    <p:extLst>
      <p:ext uri="{BB962C8B-B14F-4D97-AF65-F5344CB8AC3E}">
        <p14:creationId xmlns:p14="http://schemas.microsoft.com/office/powerpoint/2010/main" val="3082745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CONSULTAS CALCULADAS (III)</a:t>
            </a:r>
          </a:p>
        </p:txBody>
      </p:sp>
      <p:sp useBgFill="1">
        <p:nvSpPr>
          <p:cNvPr id="134" name="Rectangle 133">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16A9C3FA-A415-5D4C-8321-694A0E2D4769}"/>
              </a:ext>
            </a:extLst>
          </p:cNvPr>
          <p:cNvPicPr>
            <a:picLocks noChangeAspect="1"/>
          </p:cNvPicPr>
          <p:nvPr/>
        </p:nvPicPr>
        <p:blipFill>
          <a:blip r:embed="rId2"/>
          <a:stretch>
            <a:fillRect/>
          </a:stretch>
        </p:blipFill>
        <p:spPr>
          <a:xfrm>
            <a:off x="443883" y="723899"/>
            <a:ext cx="10262335" cy="3566161"/>
          </a:xfrm>
          <a:prstGeom prst="rect">
            <a:avLst/>
          </a:prstGeom>
        </p:spPr>
      </p:pic>
    </p:spTree>
    <p:extLst>
      <p:ext uri="{BB962C8B-B14F-4D97-AF65-F5344CB8AC3E}">
        <p14:creationId xmlns:p14="http://schemas.microsoft.com/office/powerpoint/2010/main" val="429424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7"/>
            <a:ext cx="11029615" cy="1145508"/>
          </a:xfrm>
        </p:spPr>
        <p:txBody>
          <a:bodyPr/>
          <a:lstStyle/>
          <a:p>
            <a:r>
              <a:rPr lang="en-GB" dirty="0" err="1" smtClean="0"/>
              <a:t>Imprimir</a:t>
            </a:r>
            <a:r>
              <a:rPr lang="en-GB" dirty="0" smtClean="0"/>
              <a:t> el </a:t>
            </a:r>
            <a:r>
              <a:rPr lang="en-GB" dirty="0" err="1" smtClean="0"/>
              <a:t>nombre</a:t>
            </a:r>
            <a:r>
              <a:rPr lang="en-GB" dirty="0" smtClean="0"/>
              <a:t> </a:t>
            </a:r>
            <a:r>
              <a:rPr lang="en-GB" smtClean="0"/>
              <a:t>de </a:t>
            </a:r>
            <a:r>
              <a:rPr lang="en-GB" smtClean="0"/>
              <a:t>producto, </a:t>
            </a:r>
            <a:r>
              <a:rPr lang="en-GB" dirty="0" err="1" smtClean="0"/>
              <a:t>precio</a:t>
            </a:r>
            <a:r>
              <a:rPr lang="en-GB" dirty="0" smtClean="0"/>
              <a:t> </a:t>
            </a:r>
            <a:r>
              <a:rPr lang="en-GB" dirty="0" err="1" smtClean="0"/>
              <a:t>unitario</a:t>
            </a:r>
            <a:r>
              <a:rPr lang="en-GB" dirty="0" smtClean="0"/>
              <a:t> y </a:t>
            </a:r>
            <a:r>
              <a:rPr lang="en-GB" dirty="0" err="1" smtClean="0"/>
              <a:t>precio</a:t>
            </a:r>
            <a:r>
              <a:rPr lang="en-GB" dirty="0" smtClean="0"/>
              <a:t> </a:t>
            </a:r>
            <a:r>
              <a:rPr lang="en-GB" dirty="0" err="1" smtClean="0"/>
              <a:t>unitario</a:t>
            </a:r>
            <a:r>
              <a:rPr lang="en-GB" dirty="0" smtClean="0"/>
              <a:t> </a:t>
            </a:r>
            <a:r>
              <a:rPr lang="en-GB" dirty="0" err="1" smtClean="0"/>
              <a:t>tras</a:t>
            </a:r>
            <a:r>
              <a:rPr lang="en-GB" dirty="0" smtClean="0"/>
              <a:t> </a:t>
            </a:r>
            <a:r>
              <a:rPr lang="en-GB" dirty="0" err="1" smtClean="0"/>
              <a:t>aplicar</a:t>
            </a:r>
            <a:r>
              <a:rPr lang="en-GB" dirty="0" smtClean="0"/>
              <a:t> un </a:t>
            </a:r>
            <a:r>
              <a:rPr lang="en-GB" dirty="0" err="1" smtClean="0"/>
              <a:t>descuento</a:t>
            </a:r>
            <a:r>
              <a:rPr lang="en-GB" dirty="0" smtClean="0"/>
              <a:t> del 30%, </a:t>
            </a:r>
            <a:r>
              <a:rPr lang="en-GB" dirty="0" err="1" smtClean="0"/>
              <a:t>traduciendo</a:t>
            </a:r>
            <a:r>
              <a:rPr lang="en-GB" dirty="0" smtClean="0"/>
              <a:t> al </a:t>
            </a:r>
            <a:r>
              <a:rPr lang="en-GB" dirty="0" err="1" smtClean="0"/>
              <a:t>español</a:t>
            </a:r>
            <a:r>
              <a:rPr lang="en-GB" dirty="0" smtClean="0"/>
              <a:t> </a:t>
            </a:r>
            <a:r>
              <a:rPr lang="en-GB" dirty="0" err="1" smtClean="0"/>
              <a:t>los</a:t>
            </a:r>
            <a:r>
              <a:rPr lang="en-GB" dirty="0" smtClean="0"/>
              <a:t> </a:t>
            </a:r>
            <a:r>
              <a:rPr lang="en-GB" dirty="0" err="1" smtClean="0"/>
              <a:t>nombres</a:t>
            </a:r>
            <a:r>
              <a:rPr lang="en-GB" dirty="0" smtClean="0"/>
              <a:t> de las </a:t>
            </a:r>
            <a:r>
              <a:rPr lang="en-GB" dirty="0" err="1" smtClean="0"/>
              <a:t>columnas</a:t>
            </a:r>
            <a:r>
              <a:rPr lang="en-GB" dirty="0" smtClean="0"/>
              <a:t> </a:t>
            </a:r>
            <a:r>
              <a:rPr lang="en-GB" dirty="0" err="1" smtClean="0"/>
              <a:t>generadas</a:t>
            </a:r>
            <a:r>
              <a:rPr lang="en-GB" dirty="0" smtClean="0"/>
              <a:t> </a:t>
            </a:r>
            <a:r>
              <a:rPr lang="en-GB" dirty="0" err="1" smtClean="0"/>
              <a:t>en</a:t>
            </a:r>
            <a:r>
              <a:rPr lang="en-GB" dirty="0" smtClean="0"/>
              <a:t> el </a:t>
            </a:r>
            <a:r>
              <a:rPr lang="en-GB" dirty="0" err="1" smtClean="0"/>
              <a:t>informe</a:t>
            </a:r>
            <a:r>
              <a:rPr lang="en-GB" dirty="0" smtClean="0"/>
              <a:t>.</a:t>
            </a:r>
            <a:endParaRPr lang="en-GB" dirty="0"/>
          </a:p>
        </p:txBody>
      </p:sp>
    </p:spTree>
    <p:extLst>
      <p:ext uri="{BB962C8B-B14F-4D97-AF65-F5344CB8AC3E}">
        <p14:creationId xmlns:p14="http://schemas.microsoft.com/office/powerpoint/2010/main" val="4145370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14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14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CONSULTAS CALCULADAS (IV)</a:t>
            </a:r>
          </a:p>
        </p:txBody>
      </p:sp>
      <p:sp useBgFill="1">
        <p:nvSpPr>
          <p:cNvPr id="147" name="Rectangle 146">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CC3E59DF-E693-EF44-8EBD-0948D2F763D5}"/>
              </a:ext>
            </a:extLst>
          </p:cNvPr>
          <p:cNvPicPr>
            <a:picLocks noChangeAspect="1"/>
          </p:cNvPicPr>
          <p:nvPr/>
        </p:nvPicPr>
        <p:blipFill>
          <a:blip r:embed="rId2"/>
          <a:stretch>
            <a:fillRect/>
          </a:stretch>
        </p:blipFill>
        <p:spPr>
          <a:xfrm>
            <a:off x="443883" y="723899"/>
            <a:ext cx="6278464" cy="2040501"/>
          </a:xfrm>
          <a:prstGeom prst="rect">
            <a:avLst/>
          </a:prstGeom>
        </p:spPr>
      </p:pic>
    </p:spTree>
    <p:extLst>
      <p:ext uri="{BB962C8B-B14F-4D97-AF65-F5344CB8AC3E}">
        <p14:creationId xmlns:p14="http://schemas.microsoft.com/office/powerpoint/2010/main" val="830240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16">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FUNCIONES (I)</a:t>
            </a:r>
          </a:p>
        </p:txBody>
      </p:sp>
      <p:sp useBgFill="1">
        <p:nvSpPr>
          <p:cNvPr id="121" name="Rectangle 120">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B9B2F12-F09C-7645-BEE5-1B2EC7069EB3}"/>
              </a:ext>
            </a:extLst>
          </p:cNvPr>
          <p:cNvSpPr txBox="1"/>
          <p:nvPr/>
        </p:nvSpPr>
        <p:spPr>
          <a:xfrm>
            <a:off x="581191" y="924079"/>
            <a:ext cx="10798009" cy="4524315"/>
          </a:xfrm>
          <a:prstGeom prst="rect">
            <a:avLst/>
          </a:prstGeom>
          <a:noFill/>
        </p:spPr>
        <p:txBody>
          <a:bodyPr wrap="square" rtlCol="0">
            <a:spAutoFit/>
          </a:bodyPr>
          <a:lstStyle/>
          <a:p>
            <a:pPr algn="just"/>
            <a:r>
              <a:rPr lang="es-ES" sz="2800"/>
              <a:t>En casi todos los Sistemas Gestores de Base de Datos existen funciones ya creadas que facilitan la creación de consultas más complejas. </a:t>
            </a:r>
            <a:r>
              <a:rPr lang="es-ES" sz="2800" u="sng"/>
              <a:t>Dichas funciones varían según el SGBD</a:t>
            </a:r>
            <a:r>
              <a:rPr lang="es-ES" sz="2800"/>
              <a:t>. Las funciones son realmente operaciones que se realizan sobre los datos y que realizan un determinado cálculo. Para ello necesitan unos datos de entrada llamados parámetros o argumentos y en función de éstos, se realizará el cálculo de la función que se esté utilizando. Normalmente los parámetros se especifican entre paréntesis. </a:t>
            </a:r>
          </a:p>
          <a:p>
            <a:pPr algn="just"/>
            <a:endParaRPr lang="es-ES" sz="2800"/>
          </a:p>
          <a:p>
            <a:endParaRPr lang="es-ES"/>
          </a:p>
          <a:p>
            <a:endParaRPr lang="en-GB"/>
          </a:p>
        </p:txBody>
      </p:sp>
    </p:spTree>
    <p:extLst>
      <p:ext uri="{BB962C8B-B14F-4D97-AF65-F5344CB8AC3E}">
        <p14:creationId xmlns:p14="http://schemas.microsoft.com/office/powerpoint/2010/main" val="2838746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16">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FUNCIONES (II)</a:t>
            </a:r>
          </a:p>
        </p:txBody>
      </p:sp>
      <p:sp useBgFill="1">
        <p:nvSpPr>
          <p:cNvPr id="121" name="Rectangle 120">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B9B2F12-F09C-7645-BEE5-1B2EC7069EB3}"/>
              </a:ext>
            </a:extLst>
          </p:cNvPr>
          <p:cNvSpPr txBox="1"/>
          <p:nvPr/>
        </p:nvSpPr>
        <p:spPr>
          <a:xfrm>
            <a:off x="581191" y="924079"/>
            <a:ext cx="10798009" cy="4093428"/>
          </a:xfrm>
          <a:prstGeom prst="rect">
            <a:avLst/>
          </a:prstGeom>
          <a:noFill/>
        </p:spPr>
        <p:txBody>
          <a:bodyPr wrap="square" rtlCol="0">
            <a:spAutoFit/>
          </a:bodyPr>
          <a:lstStyle/>
          <a:p>
            <a:r>
              <a:rPr lang="es-ES" sz="2800"/>
              <a:t>- Las funciones se pueden incluir en las cláusulas SELECT, WHERE y ORDER BY. </a:t>
            </a:r>
          </a:p>
          <a:p>
            <a:endParaRPr lang="es-ES" sz="2800"/>
          </a:p>
          <a:p>
            <a:r>
              <a:rPr lang="es-ES" sz="2800"/>
              <a:t>- Se especifican de la siguiente manera: </a:t>
            </a:r>
          </a:p>
          <a:p>
            <a:r>
              <a:rPr lang="es-ES" sz="2800"/>
              <a:t>NombreFunción (arg1[, arg2, …])</a:t>
            </a:r>
          </a:p>
          <a:p>
            <a:endParaRPr lang="es-ES" sz="2800"/>
          </a:p>
          <a:p>
            <a:r>
              <a:rPr lang="es-ES" sz="2800"/>
              <a:t>- Puedes anidar funciones dentro de funciones. </a:t>
            </a:r>
          </a:p>
          <a:p>
            <a:pPr algn="just"/>
            <a:endParaRPr lang="es-ES" sz="2800"/>
          </a:p>
          <a:p>
            <a:endParaRPr lang="es-ES"/>
          </a:p>
          <a:p>
            <a:endParaRPr lang="en-GB"/>
          </a:p>
        </p:txBody>
      </p:sp>
    </p:spTree>
    <p:extLst>
      <p:ext uri="{BB962C8B-B14F-4D97-AF65-F5344CB8AC3E}">
        <p14:creationId xmlns:p14="http://schemas.microsoft.com/office/powerpoint/2010/main" val="144290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BCC13-D2DD-FA4C-BFF1-E2139AA6C670}"/>
              </a:ext>
            </a:extLst>
          </p:cNvPr>
          <p:cNvSpPr>
            <a:spLocks noGrp="1"/>
          </p:cNvSpPr>
          <p:nvPr>
            <p:ph type="title"/>
          </p:nvPr>
        </p:nvSpPr>
        <p:spPr/>
        <p:txBody>
          <a:bodyPr/>
          <a:lstStyle/>
          <a:p>
            <a:r>
              <a:rPr lang="en-GB"/>
              <a:t>Referencia funciones</a:t>
            </a:r>
          </a:p>
        </p:txBody>
      </p:sp>
      <p:sp>
        <p:nvSpPr>
          <p:cNvPr id="3" name="Marcador de contenido 2">
            <a:extLst>
              <a:ext uri="{FF2B5EF4-FFF2-40B4-BE49-F238E27FC236}">
                <a16:creationId xmlns:a16="http://schemas.microsoft.com/office/drawing/2014/main" id="{B47BD469-ED71-2C4E-B9AB-AAB88D90616E}"/>
              </a:ext>
            </a:extLst>
          </p:cNvPr>
          <p:cNvSpPr>
            <a:spLocks noGrp="1"/>
          </p:cNvSpPr>
          <p:nvPr>
            <p:ph idx="1"/>
          </p:nvPr>
        </p:nvSpPr>
        <p:spPr>
          <a:xfrm>
            <a:off x="581192" y="2180496"/>
            <a:ext cx="11029615" cy="1095267"/>
          </a:xfrm>
        </p:spPr>
        <p:txBody>
          <a:bodyPr>
            <a:normAutofit/>
          </a:bodyPr>
          <a:lstStyle/>
          <a:p>
            <a:r>
              <a:rPr lang="en-GB" sz="2800"/>
              <a:t>https://www.w3schools.com/sql/sql_ref_mysql.asp</a:t>
            </a:r>
          </a:p>
        </p:txBody>
      </p:sp>
    </p:spTree>
    <p:extLst>
      <p:ext uri="{BB962C8B-B14F-4D97-AF65-F5344CB8AC3E}">
        <p14:creationId xmlns:p14="http://schemas.microsoft.com/office/powerpoint/2010/main" val="2993556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Rectangle 125">
            <a:extLst>
              <a:ext uri="{FF2B5EF4-FFF2-40B4-BE49-F238E27FC236}">
                <a16:creationId xmlns:a16="http://schemas.microsoft.com/office/drawing/2014/main" id="{2928117C-9446-4E7F-AE62-95E0F6DB5B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127">
            <a:extLst>
              <a:ext uri="{FF2B5EF4-FFF2-40B4-BE49-F238E27FC236}">
                <a16:creationId xmlns:a16="http://schemas.microsoft.com/office/drawing/2014/main" id="{84D30AFB-4D71-48B0-AA00-28EE92363A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129">
            <a:extLst>
              <a:ext uri="{FF2B5EF4-FFF2-40B4-BE49-F238E27FC236}">
                <a16:creationId xmlns:a16="http://schemas.microsoft.com/office/drawing/2014/main" id="{96A0B76F-8010-4C62-B4B6-C5FC438C0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131">
            <a:extLst>
              <a:ext uri="{FF2B5EF4-FFF2-40B4-BE49-F238E27FC236}">
                <a16:creationId xmlns:a16="http://schemas.microsoft.com/office/drawing/2014/main" id="{9FC936C0-4624-438D-BDD0-6B296BD6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46" name="Rectangle 133">
            <a:extLst>
              <a:ext uri="{FF2B5EF4-FFF2-40B4-BE49-F238E27FC236}">
                <a16:creationId xmlns:a16="http://schemas.microsoft.com/office/drawing/2014/main" id="{683F1FFD-1AA8-4EC2-97B9-FEC7564F48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0337EE74-7153-BE42-877C-89EFF0B3F554}"/>
              </a:ext>
            </a:extLst>
          </p:cNvPr>
          <p:cNvPicPr>
            <a:picLocks noChangeAspect="1"/>
          </p:cNvPicPr>
          <p:nvPr/>
        </p:nvPicPr>
        <p:blipFill rotWithShape="1">
          <a:blip r:embed="rId2"/>
          <a:srcRect l="1610" r="14842" b="-2"/>
          <a:stretch/>
        </p:blipFill>
        <p:spPr>
          <a:xfrm>
            <a:off x="446534" y="723899"/>
            <a:ext cx="7498616" cy="5676901"/>
          </a:xfrm>
          <a:prstGeom prst="rect">
            <a:avLst/>
          </a:prstGeom>
        </p:spPr>
      </p:pic>
      <p:sp>
        <p:nvSpPr>
          <p:cNvPr id="147" name="Rectangle 135">
            <a:extLst>
              <a:ext uri="{FF2B5EF4-FFF2-40B4-BE49-F238E27FC236}">
                <a16:creationId xmlns:a16="http://schemas.microsoft.com/office/drawing/2014/main" id="{8FF0F8A7-C9E3-49D9-A67E-09FF582C78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de cadena (I)</a:t>
            </a:r>
          </a:p>
        </p:txBody>
      </p:sp>
      <p:grpSp>
        <p:nvGrpSpPr>
          <p:cNvPr id="138" name="Group 137">
            <a:extLst>
              <a:ext uri="{FF2B5EF4-FFF2-40B4-BE49-F238E27FC236}">
                <a16:creationId xmlns:a16="http://schemas.microsoft.com/office/drawing/2014/main" id="{A4274C20-A98B-4AC3-B16A-B7F41CB582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39" name="Rectangle 138">
              <a:extLst>
                <a:ext uri="{FF2B5EF4-FFF2-40B4-BE49-F238E27FC236}">
                  <a16:creationId xmlns:a16="http://schemas.microsoft.com/office/drawing/2014/main" id="{43ECC69B-2243-424A-8237-CF490F8B06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139">
              <a:extLst>
                <a:ext uri="{FF2B5EF4-FFF2-40B4-BE49-F238E27FC236}">
                  <a16:creationId xmlns:a16="http://schemas.microsoft.com/office/drawing/2014/main" id="{6D2EA3B9-3D17-4510-8464-E74F67267C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AA5DFA43-F31D-4C31-8826-6B40A21CF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803800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96">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98">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100">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3" name="Rectangle 102">
            <a:extLst>
              <a:ext uri="{FF2B5EF4-FFF2-40B4-BE49-F238E27FC236}">
                <a16:creationId xmlns:a16="http://schemas.microsoft.com/office/drawing/2014/main" id="{BF3D65BA-1C65-40FB-92EF-83951BDC1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F495767F-7EB0-B643-A965-9BB174E62ED1}"/>
              </a:ext>
            </a:extLst>
          </p:cNvPr>
          <p:cNvPicPr>
            <a:picLocks noChangeAspect="1"/>
          </p:cNvPicPr>
          <p:nvPr/>
        </p:nvPicPr>
        <p:blipFill>
          <a:blip r:embed="rId2"/>
          <a:stretch>
            <a:fillRect/>
          </a:stretch>
        </p:blipFill>
        <p:spPr>
          <a:xfrm>
            <a:off x="433481" y="723899"/>
            <a:ext cx="7621720" cy="3486936"/>
          </a:xfrm>
          <a:prstGeom prst="rect">
            <a:avLst/>
          </a:prstGeom>
        </p:spPr>
      </p:pic>
      <p:sp>
        <p:nvSpPr>
          <p:cNvPr id="105" name="Rectangle 104">
            <a:extLst>
              <a:ext uri="{FF2B5EF4-FFF2-40B4-BE49-F238E27FC236}">
                <a16:creationId xmlns:a16="http://schemas.microsoft.com/office/drawing/2014/main" id="{ADF52CCA-FCDD-49A0-BFFC-3BD41F1B82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de cadena (II)</a:t>
            </a:r>
          </a:p>
        </p:txBody>
      </p:sp>
    </p:spTree>
    <p:extLst>
      <p:ext uri="{BB962C8B-B14F-4D97-AF65-F5344CB8AC3E}">
        <p14:creationId xmlns:p14="http://schemas.microsoft.com/office/powerpoint/2010/main" val="3674227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111">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113">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115">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8" name="Rectangle 117">
            <a:extLst>
              <a:ext uri="{FF2B5EF4-FFF2-40B4-BE49-F238E27FC236}">
                <a16:creationId xmlns:a16="http://schemas.microsoft.com/office/drawing/2014/main" id="{BF3D65BA-1C65-40FB-92EF-83951BDC1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F2C467EC-4FB6-5148-94EF-03972AF79DC0}"/>
              </a:ext>
            </a:extLst>
          </p:cNvPr>
          <p:cNvPicPr>
            <a:picLocks noChangeAspect="1"/>
          </p:cNvPicPr>
          <p:nvPr/>
        </p:nvPicPr>
        <p:blipFill>
          <a:blip r:embed="rId2"/>
          <a:stretch>
            <a:fillRect/>
          </a:stretch>
        </p:blipFill>
        <p:spPr>
          <a:xfrm>
            <a:off x="410467" y="723899"/>
            <a:ext cx="7649595" cy="3939541"/>
          </a:xfrm>
          <a:prstGeom prst="rect">
            <a:avLst/>
          </a:prstGeom>
        </p:spPr>
      </p:pic>
      <p:sp>
        <p:nvSpPr>
          <p:cNvPr id="120" name="Rectangle 119">
            <a:extLst>
              <a:ext uri="{FF2B5EF4-FFF2-40B4-BE49-F238E27FC236}">
                <a16:creationId xmlns:a16="http://schemas.microsoft.com/office/drawing/2014/main" id="{ADF52CCA-FCDD-49A0-BFFC-3BD41F1B82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de cadena (III)</a:t>
            </a:r>
          </a:p>
        </p:txBody>
      </p:sp>
    </p:spTree>
    <p:extLst>
      <p:ext uri="{BB962C8B-B14F-4D97-AF65-F5344CB8AC3E}">
        <p14:creationId xmlns:p14="http://schemas.microsoft.com/office/powerpoint/2010/main" val="2727787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7"/>
            <a:ext cx="11029615" cy="1145508"/>
          </a:xfrm>
        </p:spPr>
        <p:txBody>
          <a:bodyPr/>
          <a:lstStyle/>
          <a:p>
            <a:r>
              <a:rPr lang="en-GB"/>
              <a:t>Elegir 5 funciones de cadena y crear 5 consultas que hagan uso de ellas y operen sobre la base de datos BBDD_SIMPLE.</a:t>
            </a:r>
          </a:p>
        </p:txBody>
      </p:sp>
    </p:spTree>
    <p:extLst>
      <p:ext uri="{BB962C8B-B14F-4D97-AF65-F5344CB8AC3E}">
        <p14:creationId xmlns:p14="http://schemas.microsoft.com/office/powerpoint/2010/main" val="109767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2928117C-9446-4E7F-AE62-95E0F6DB5B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id="{84D30AFB-4D71-48B0-AA00-28EE92363A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96A0B76F-8010-4C62-B4B6-C5FC438C0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9FC936C0-4624-438D-BDD0-6B296BD6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5" name="Rectangle 64">
            <a:extLst>
              <a:ext uri="{FF2B5EF4-FFF2-40B4-BE49-F238E27FC236}">
                <a16:creationId xmlns:a16="http://schemas.microsoft.com/office/drawing/2014/main" id="{683F1FFD-1AA8-4EC2-97B9-FEC7564F48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FF0F8A7-C9E3-49D9-A67E-09FF582C78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6"/>
            <a:ext cx="3081576" cy="1199104"/>
          </a:xfrm>
        </p:spPr>
        <p:txBody>
          <a:bodyPr vert="horz" lIns="91440" tIns="45720" rIns="91440" bIns="45720" rtlCol="0" anchor="b">
            <a:normAutofit/>
          </a:bodyPr>
          <a:lstStyle/>
          <a:p>
            <a:r>
              <a:rPr lang="en-US" sz="3600">
                <a:solidFill>
                  <a:srgbClr val="FFFFFF"/>
                </a:solidFill>
              </a:rPr>
              <a:t>UN POCO DE HISTORIA</a:t>
            </a:r>
          </a:p>
        </p:txBody>
      </p:sp>
      <p:grpSp>
        <p:nvGrpSpPr>
          <p:cNvPr id="69" name="Group 68">
            <a:extLst>
              <a:ext uri="{FF2B5EF4-FFF2-40B4-BE49-F238E27FC236}">
                <a16:creationId xmlns:a16="http://schemas.microsoft.com/office/drawing/2014/main" id="{A4274C20-A98B-4AC3-B16A-B7F41CB582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70" name="Rectangle 69">
              <a:extLst>
                <a:ext uri="{FF2B5EF4-FFF2-40B4-BE49-F238E27FC236}">
                  <a16:creationId xmlns:a16="http://schemas.microsoft.com/office/drawing/2014/main" id="{43ECC69B-2243-424A-8237-CF490F8B06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70">
              <a:extLst>
                <a:ext uri="{FF2B5EF4-FFF2-40B4-BE49-F238E27FC236}">
                  <a16:creationId xmlns:a16="http://schemas.microsoft.com/office/drawing/2014/main" id="{6D2EA3B9-3D17-4510-8464-E74F67267C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71">
              <a:extLst>
                <a:ext uri="{FF2B5EF4-FFF2-40B4-BE49-F238E27FC236}">
                  <a16:creationId xmlns:a16="http://schemas.microsoft.com/office/drawing/2014/main" id="{AA5DFA43-F31D-4C31-8826-6B40A21CF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CuadroTexto 3">
            <a:extLst>
              <a:ext uri="{FF2B5EF4-FFF2-40B4-BE49-F238E27FC236}">
                <a16:creationId xmlns:a16="http://schemas.microsoft.com/office/drawing/2014/main" id="{E5C3D06F-0009-134C-9B5F-E6F716AC17A6}"/>
              </a:ext>
            </a:extLst>
          </p:cNvPr>
          <p:cNvSpPr txBox="1"/>
          <p:nvPr/>
        </p:nvSpPr>
        <p:spPr>
          <a:xfrm>
            <a:off x="322402" y="1494037"/>
            <a:ext cx="7273214" cy="2585323"/>
          </a:xfrm>
          <a:prstGeom prst="rect">
            <a:avLst/>
          </a:prstGeom>
          <a:noFill/>
        </p:spPr>
        <p:txBody>
          <a:bodyPr wrap="square" rtlCol="0">
            <a:spAutoFit/>
          </a:bodyPr>
          <a:lstStyle/>
          <a:p>
            <a:pPr marL="285750" indent="-285750">
              <a:buFontTx/>
              <a:buChar char="-"/>
            </a:pPr>
            <a:r>
              <a:rPr lang="en-GB"/>
              <a:t>Edgar Frank Codd publica “</a:t>
            </a:r>
            <a:r>
              <a:rPr lang="en"/>
              <a:t>A relational model of data for large shared data banks”.</a:t>
            </a:r>
          </a:p>
          <a:p>
            <a:pPr marL="285750" indent="-285750">
              <a:buFontTx/>
              <a:buChar char="-"/>
            </a:pPr>
            <a:r>
              <a:rPr lang="en"/>
              <a:t>IBM aprovecha el modelo de Codd para desarrollar un lenguaje acorde y lo llama SEQUEL (Structured English QUEry Language).</a:t>
            </a:r>
          </a:p>
          <a:p>
            <a:pPr marL="285750" indent="-285750">
              <a:buFontTx/>
              <a:buChar char="-"/>
            </a:pPr>
            <a:r>
              <a:rPr lang="en"/>
              <a:t>Pasa a llamarse SQL.</a:t>
            </a:r>
          </a:p>
          <a:p>
            <a:pPr marL="285750" indent="-285750">
              <a:buFontTx/>
              <a:buChar char="-"/>
            </a:pPr>
            <a:r>
              <a:rPr lang="en"/>
              <a:t>En 1979 la empresa Relational Software saca la primera implementación com</a:t>
            </a:r>
            <a:r>
              <a:rPr lang="es-ES"/>
              <a:t>m</a:t>
            </a:r>
            <a:r>
              <a:rPr lang="en"/>
              <a:t>ercial de SQL (se convirtió en Oracle).</a:t>
            </a:r>
          </a:p>
          <a:p>
            <a:pPr marL="285750" indent="-285750">
              <a:buFontTx/>
              <a:buChar char="-"/>
            </a:pPr>
            <a:r>
              <a:rPr lang="en"/>
              <a:t>En 1992 SQL se convierte en ANSI-SQL (estándar). </a:t>
            </a:r>
          </a:p>
          <a:p>
            <a:endParaRPr lang="en-GB"/>
          </a:p>
        </p:txBody>
      </p:sp>
    </p:spTree>
    <p:extLst>
      <p:ext uri="{BB962C8B-B14F-4D97-AF65-F5344CB8AC3E}">
        <p14:creationId xmlns:p14="http://schemas.microsoft.com/office/powerpoint/2010/main" val="2904281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126">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9" name="Rectangle 128">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130">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3" name="Rectangle 132">
            <a:extLst>
              <a:ext uri="{FF2B5EF4-FFF2-40B4-BE49-F238E27FC236}">
                <a16:creationId xmlns:a16="http://schemas.microsoft.com/office/drawing/2014/main" id="{BF3D65BA-1C65-40FB-92EF-83951BDC1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3A04BD2D-E62D-2542-BF19-19B96E356C01}"/>
              </a:ext>
            </a:extLst>
          </p:cNvPr>
          <p:cNvPicPr>
            <a:picLocks noChangeAspect="1"/>
          </p:cNvPicPr>
          <p:nvPr/>
        </p:nvPicPr>
        <p:blipFill>
          <a:blip r:embed="rId2"/>
          <a:stretch>
            <a:fillRect/>
          </a:stretch>
        </p:blipFill>
        <p:spPr>
          <a:xfrm>
            <a:off x="410467" y="642805"/>
            <a:ext cx="5856346" cy="5724578"/>
          </a:xfrm>
          <a:prstGeom prst="rect">
            <a:avLst/>
          </a:prstGeom>
        </p:spPr>
      </p:pic>
      <p:sp>
        <p:nvSpPr>
          <p:cNvPr id="135" name="Rectangle 134">
            <a:extLst>
              <a:ext uri="{FF2B5EF4-FFF2-40B4-BE49-F238E27FC236}">
                <a16:creationId xmlns:a16="http://schemas.microsoft.com/office/drawing/2014/main" id="{ADF52CCA-FCDD-49A0-BFFC-3BD41F1B82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numéricas (I)</a:t>
            </a:r>
          </a:p>
        </p:txBody>
      </p:sp>
    </p:spTree>
    <p:extLst>
      <p:ext uri="{BB962C8B-B14F-4D97-AF65-F5344CB8AC3E}">
        <p14:creationId xmlns:p14="http://schemas.microsoft.com/office/powerpoint/2010/main" val="3073648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Rectangle 139">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141">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143">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6" name="Rectangle 145">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48" name="Rectangle 147">
            <a:extLst>
              <a:ext uri="{FF2B5EF4-FFF2-40B4-BE49-F238E27FC236}">
                <a16:creationId xmlns:a16="http://schemas.microsoft.com/office/drawing/2014/main" id="{BF3D65BA-1C65-40FB-92EF-83951BDC1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DA621A75-810C-BB4F-A4A9-E29A4179C851}"/>
              </a:ext>
            </a:extLst>
          </p:cNvPr>
          <p:cNvPicPr>
            <a:picLocks noChangeAspect="1"/>
          </p:cNvPicPr>
          <p:nvPr/>
        </p:nvPicPr>
        <p:blipFill>
          <a:blip r:embed="rId2"/>
          <a:stretch>
            <a:fillRect/>
          </a:stretch>
        </p:blipFill>
        <p:spPr>
          <a:xfrm>
            <a:off x="482600" y="728147"/>
            <a:ext cx="7578009" cy="3713224"/>
          </a:xfrm>
          <a:prstGeom prst="rect">
            <a:avLst/>
          </a:prstGeom>
        </p:spPr>
      </p:pic>
      <p:sp>
        <p:nvSpPr>
          <p:cNvPr id="150" name="Rectangle 149">
            <a:extLst>
              <a:ext uri="{FF2B5EF4-FFF2-40B4-BE49-F238E27FC236}">
                <a16:creationId xmlns:a16="http://schemas.microsoft.com/office/drawing/2014/main" id="{ADF52CCA-FCDD-49A0-BFFC-3BD41F1B82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numéricas (II)</a:t>
            </a:r>
          </a:p>
        </p:txBody>
      </p:sp>
    </p:spTree>
    <p:extLst>
      <p:ext uri="{BB962C8B-B14F-4D97-AF65-F5344CB8AC3E}">
        <p14:creationId xmlns:p14="http://schemas.microsoft.com/office/powerpoint/2010/main" val="1665699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92">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94">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96">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99" name="Rectangle 98">
            <a:extLst>
              <a:ext uri="{FF2B5EF4-FFF2-40B4-BE49-F238E27FC236}">
                <a16:creationId xmlns:a16="http://schemas.microsoft.com/office/drawing/2014/main" id="{BF3D65BA-1C65-40FB-92EF-83951BDC1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3A37CFBC-AFB5-D443-B87B-9477FBCF4F6E}"/>
              </a:ext>
            </a:extLst>
          </p:cNvPr>
          <p:cNvPicPr>
            <a:picLocks noChangeAspect="1"/>
          </p:cNvPicPr>
          <p:nvPr/>
        </p:nvPicPr>
        <p:blipFill>
          <a:blip r:embed="rId2"/>
          <a:stretch>
            <a:fillRect/>
          </a:stretch>
        </p:blipFill>
        <p:spPr>
          <a:xfrm>
            <a:off x="482600" y="728734"/>
            <a:ext cx="7611014" cy="3634259"/>
          </a:xfrm>
          <a:prstGeom prst="rect">
            <a:avLst/>
          </a:prstGeom>
        </p:spPr>
      </p:pic>
      <p:sp>
        <p:nvSpPr>
          <p:cNvPr id="101" name="Rectangle 100">
            <a:extLst>
              <a:ext uri="{FF2B5EF4-FFF2-40B4-BE49-F238E27FC236}">
                <a16:creationId xmlns:a16="http://schemas.microsoft.com/office/drawing/2014/main" id="{ADF52CCA-FCDD-49A0-BFFC-3BD41F1B82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numéricas (III)</a:t>
            </a:r>
          </a:p>
        </p:txBody>
      </p:sp>
    </p:spTree>
    <p:extLst>
      <p:ext uri="{BB962C8B-B14F-4D97-AF65-F5344CB8AC3E}">
        <p14:creationId xmlns:p14="http://schemas.microsoft.com/office/powerpoint/2010/main" val="1718156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7"/>
            <a:ext cx="11029615" cy="1145508"/>
          </a:xfrm>
        </p:spPr>
        <p:txBody>
          <a:bodyPr/>
          <a:lstStyle/>
          <a:p>
            <a:r>
              <a:rPr lang="en-GB"/>
              <a:t>Elegir 5 funciones numéricas y crear 5 consultas que hagan uso de ellas y operen sobre la base de datos BBDD_SIMPLE.</a:t>
            </a:r>
          </a:p>
        </p:txBody>
      </p:sp>
    </p:spTree>
    <p:extLst>
      <p:ext uri="{BB962C8B-B14F-4D97-AF65-F5344CB8AC3E}">
        <p14:creationId xmlns:p14="http://schemas.microsoft.com/office/powerpoint/2010/main" val="1472590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2928117C-9446-4E7F-AE62-95E0F6DB5B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107">
            <a:extLst>
              <a:ext uri="{FF2B5EF4-FFF2-40B4-BE49-F238E27FC236}">
                <a16:creationId xmlns:a16="http://schemas.microsoft.com/office/drawing/2014/main" id="{84D30AFB-4D71-48B0-AA00-28EE92363A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109">
            <a:extLst>
              <a:ext uri="{FF2B5EF4-FFF2-40B4-BE49-F238E27FC236}">
                <a16:creationId xmlns:a16="http://schemas.microsoft.com/office/drawing/2014/main" id="{96A0B76F-8010-4C62-B4B6-C5FC438C0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111">
            <a:extLst>
              <a:ext uri="{FF2B5EF4-FFF2-40B4-BE49-F238E27FC236}">
                <a16:creationId xmlns:a16="http://schemas.microsoft.com/office/drawing/2014/main" id="{9FC936C0-4624-438D-BDD0-6B296BD6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4" name="Rectangle 113">
            <a:extLst>
              <a:ext uri="{FF2B5EF4-FFF2-40B4-BE49-F238E27FC236}">
                <a16:creationId xmlns:a16="http://schemas.microsoft.com/office/drawing/2014/main" id="{683F1FFD-1AA8-4EC2-97B9-FEC7564F48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886F78D5-6DA1-3945-9B49-31E10FBAA4AB}"/>
              </a:ext>
            </a:extLst>
          </p:cNvPr>
          <p:cNvPicPr>
            <a:picLocks noChangeAspect="1"/>
          </p:cNvPicPr>
          <p:nvPr/>
        </p:nvPicPr>
        <p:blipFill rotWithShape="1">
          <a:blip r:embed="rId2"/>
          <a:srcRect r="16452" b="-2"/>
          <a:stretch/>
        </p:blipFill>
        <p:spPr>
          <a:xfrm>
            <a:off x="446534" y="723899"/>
            <a:ext cx="7498616" cy="5676901"/>
          </a:xfrm>
          <a:prstGeom prst="rect">
            <a:avLst/>
          </a:prstGeom>
        </p:spPr>
      </p:pic>
      <p:sp>
        <p:nvSpPr>
          <p:cNvPr id="116" name="Rectangle 115">
            <a:extLst>
              <a:ext uri="{FF2B5EF4-FFF2-40B4-BE49-F238E27FC236}">
                <a16:creationId xmlns:a16="http://schemas.microsoft.com/office/drawing/2014/main" id="{8FF0F8A7-C9E3-49D9-A67E-09FF582C78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de fecha (I)</a:t>
            </a:r>
          </a:p>
        </p:txBody>
      </p:sp>
      <p:grpSp>
        <p:nvGrpSpPr>
          <p:cNvPr id="118" name="Group 117">
            <a:extLst>
              <a:ext uri="{FF2B5EF4-FFF2-40B4-BE49-F238E27FC236}">
                <a16:creationId xmlns:a16="http://schemas.microsoft.com/office/drawing/2014/main" id="{A4274C20-A98B-4AC3-B16A-B7F41CB582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19" name="Rectangle 118">
              <a:extLst>
                <a:ext uri="{FF2B5EF4-FFF2-40B4-BE49-F238E27FC236}">
                  <a16:creationId xmlns:a16="http://schemas.microsoft.com/office/drawing/2014/main" id="{43ECC69B-2243-424A-8237-CF490F8B06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9">
              <a:extLst>
                <a:ext uri="{FF2B5EF4-FFF2-40B4-BE49-F238E27FC236}">
                  <a16:creationId xmlns:a16="http://schemas.microsoft.com/office/drawing/2014/main" id="{6D2EA3B9-3D17-4510-8464-E74F67267C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120">
              <a:extLst>
                <a:ext uri="{FF2B5EF4-FFF2-40B4-BE49-F238E27FC236}">
                  <a16:creationId xmlns:a16="http://schemas.microsoft.com/office/drawing/2014/main" id="{AA5DFA43-F31D-4C31-8826-6B40A21CF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766180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2928117C-9446-4E7F-AE62-95E0F6DB5B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84D30AFB-4D71-48B0-AA00-28EE92363A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96A0B76F-8010-4C62-B4B6-C5FC438C0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9FC936C0-4624-438D-BDD0-6B296BD6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4" name="Rectangle 133">
            <a:extLst>
              <a:ext uri="{FF2B5EF4-FFF2-40B4-BE49-F238E27FC236}">
                <a16:creationId xmlns:a16="http://schemas.microsoft.com/office/drawing/2014/main" id="{683F1FFD-1AA8-4EC2-97B9-FEC7564F48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09440070-9E10-E045-A557-00879FF0F61B}"/>
              </a:ext>
            </a:extLst>
          </p:cNvPr>
          <p:cNvPicPr>
            <a:picLocks noChangeAspect="1"/>
          </p:cNvPicPr>
          <p:nvPr/>
        </p:nvPicPr>
        <p:blipFill rotWithShape="1">
          <a:blip r:embed="rId2"/>
          <a:srcRect r="4237" b="2"/>
          <a:stretch/>
        </p:blipFill>
        <p:spPr>
          <a:xfrm>
            <a:off x="446534" y="723899"/>
            <a:ext cx="7498616" cy="5676901"/>
          </a:xfrm>
          <a:prstGeom prst="rect">
            <a:avLst/>
          </a:prstGeom>
        </p:spPr>
      </p:pic>
      <p:sp>
        <p:nvSpPr>
          <p:cNvPr id="136" name="Rectangle 135">
            <a:extLst>
              <a:ext uri="{FF2B5EF4-FFF2-40B4-BE49-F238E27FC236}">
                <a16:creationId xmlns:a16="http://schemas.microsoft.com/office/drawing/2014/main" id="{8FF0F8A7-C9E3-49D9-A67E-09FF582C78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de fecha (II)</a:t>
            </a:r>
          </a:p>
        </p:txBody>
      </p:sp>
      <p:grpSp>
        <p:nvGrpSpPr>
          <p:cNvPr id="138" name="Group 137">
            <a:extLst>
              <a:ext uri="{FF2B5EF4-FFF2-40B4-BE49-F238E27FC236}">
                <a16:creationId xmlns:a16="http://schemas.microsoft.com/office/drawing/2014/main" id="{A4274C20-A98B-4AC3-B16A-B7F41CB582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39" name="Rectangle 138">
              <a:extLst>
                <a:ext uri="{FF2B5EF4-FFF2-40B4-BE49-F238E27FC236}">
                  <a16:creationId xmlns:a16="http://schemas.microsoft.com/office/drawing/2014/main" id="{43ECC69B-2243-424A-8237-CF490F8B06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139">
              <a:extLst>
                <a:ext uri="{FF2B5EF4-FFF2-40B4-BE49-F238E27FC236}">
                  <a16:creationId xmlns:a16="http://schemas.microsoft.com/office/drawing/2014/main" id="{6D2EA3B9-3D17-4510-8464-E74F67267C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AA5DFA43-F31D-4C31-8826-6B40A21CF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514247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Rectangle 145">
            <a:extLst>
              <a:ext uri="{FF2B5EF4-FFF2-40B4-BE49-F238E27FC236}">
                <a16:creationId xmlns:a16="http://schemas.microsoft.com/office/drawing/2014/main" id="{2928117C-9446-4E7F-AE62-95E0F6DB5B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8" name="Rectangle 147">
            <a:extLst>
              <a:ext uri="{FF2B5EF4-FFF2-40B4-BE49-F238E27FC236}">
                <a16:creationId xmlns:a16="http://schemas.microsoft.com/office/drawing/2014/main" id="{84D30AFB-4D71-48B0-AA00-28EE92363A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0" name="Rectangle 149">
            <a:extLst>
              <a:ext uri="{FF2B5EF4-FFF2-40B4-BE49-F238E27FC236}">
                <a16:creationId xmlns:a16="http://schemas.microsoft.com/office/drawing/2014/main" id="{96A0B76F-8010-4C62-B4B6-C5FC438C0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2" name="Rectangle 151">
            <a:extLst>
              <a:ext uri="{FF2B5EF4-FFF2-40B4-BE49-F238E27FC236}">
                <a16:creationId xmlns:a16="http://schemas.microsoft.com/office/drawing/2014/main" id="{9FC936C0-4624-438D-BDD0-6B296BD6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4" name="Rectangle 153">
            <a:extLst>
              <a:ext uri="{FF2B5EF4-FFF2-40B4-BE49-F238E27FC236}">
                <a16:creationId xmlns:a16="http://schemas.microsoft.com/office/drawing/2014/main" id="{683F1FFD-1AA8-4EC2-97B9-FEC7564F48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B848BA7A-7797-D843-9B30-55A0B93BE3CE}"/>
              </a:ext>
            </a:extLst>
          </p:cNvPr>
          <p:cNvPicPr>
            <a:picLocks noChangeAspect="1"/>
          </p:cNvPicPr>
          <p:nvPr/>
        </p:nvPicPr>
        <p:blipFill rotWithShape="1">
          <a:blip r:embed="rId2"/>
          <a:srcRect r="2" b="716"/>
          <a:stretch/>
        </p:blipFill>
        <p:spPr>
          <a:xfrm>
            <a:off x="446534" y="723899"/>
            <a:ext cx="7498616" cy="5676901"/>
          </a:xfrm>
          <a:prstGeom prst="rect">
            <a:avLst/>
          </a:prstGeom>
        </p:spPr>
      </p:pic>
      <p:sp>
        <p:nvSpPr>
          <p:cNvPr id="156" name="Rectangle 155">
            <a:extLst>
              <a:ext uri="{FF2B5EF4-FFF2-40B4-BE49-F238E27FC236}">
                <a16:creationId xmlns:a16="http://schemas.microsoft.com/office/drawing/2014/main" id="{8FF0F8A7-C9E3-49D9-A67E-09FF582C78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de fecha (III)</a:t>
            </a:r>
          </a:p>
        </p:txBody>
      </p:sp>
      <p:grpSp>
        <p:nvGrpSpPr>
          <p:cNvPr id="158" name="Group 157">
            <a:extLst>
              <a:ext uri="{FF2B5EF4-FFF2-40B4-BE49-F238E27FC236}">
                <a16:creationId xmlns:a16="http://schemas.microsoft.com/office/drawing/2014/main" id="{A4274C20-A98B-4AC3-B16A-B7F41CB582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9" name="Rectangle 158">
              <a:extLst>
                <a:ext uri="{FF2B5EF4-FFF2-40B4-BE49-F238E27FC236}">
                  <a16:creationId xmlns:a16="http://schemas.microsoft.com/office/drawing/2014/main" id="{43ECC69B-2243-424A-8237-CF490F8B06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159">
              <a:extLst>
                <a:ext uri="{FF2B5EF4-FFF2-40B4-BE49-F238E27FC236}">
                  <a16:creationId xmlns:a16="http://schemas.microsoft.com/office/drawing/2014/main" id="{6D2EA3B9-3D17-4510-8464-E74F67267C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160">
              <a:extLst>
                <a:ext uri="{FF2B5EF4-FFF2-40B4-BE49-F238E27FC236}">
                  <a16:creationId xmlns:a16="http://schemas.microsoft.com/office/drawing/2014/main" id="{AA5DFA43-F31D-4C31-8826-6B40A21CF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8319545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7"/>
            <a:ext cx="11029615" cy="1145508"/>
          </a:xfrm>
        </p:spPr>
        <p:txBody>
          <a:bodyPr/>
          <a:lstStyle/>
          <a:p>
            <a:r>
              <a:rPr lang="en-GB"/>
              <a:t>Elegir 5 funciones de fecha y crear 5 consultas que hagan uso de ellas y operen sobre la base de datos BBDD_SIMPLE.</a:t>
            </a:r>
          </a:p>
        </p:txBody>
      </p:sp>
    </p:spTree>
    <p:extLst>
      <p:ext uri="{BB962C8B-B14F-4D97-AF65-F5344CB8AC3E}">
        <p14:creationId xmlns:p14="http://schemas.microsoft.com/office/powerpoint/2010/main" val="3747706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103">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105">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107">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0" name="Rectangle 109">
            <a:extLst>
              <a:ext uri="{FF2B5EF4-FFF2-40B4-BE49-F238E27FC236}">
                <a16:creationId xmlns:a16="http://schemas.microsoft.com/office/drawing/2014/main" id="{BF3D65BA-1C65-40FB-92EF-83951BDC1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5EB0FBE8-E8CE-1E46-BD34-C91C832838C9}"/>
              </a:ext>
            </a:extLst>
          </p:cNvPr>
          <p:cNvPicPr>
            <a:picLocks noChangeAspect="1"/>
          </p:cNvPicPr>
          <p:nvPr/>
        </p:nvPicPr>
        <p:blipFill>
          <a:blip r:embed="rId2"/>
          <a:stretch>
            <a:fillRect/>
          </a:stretch>
        </p:blipFill>
        <p:spPr>
          <a:xfrm>
            <a:off x="446533" y="723899"/>
            <a:ext cx="7629619" cy="4749438"/>
          </a:xfrm>
          <a:prstGeom prst="rect">
            <a:avLst/>
          </a:prstGeom>
        </p:spPr>
      </p:pic>
      <p:sp>
        <p:nvSpPr>
          <p:cNvPr id="112" name="Rectangle 111">
            <a:extLst>
              <a:ext uri="{FF2B5EF4-FFF2-40B4-BE49-F238E27FC236}">
                <a16:creationId xmlns:a16="http://schemas.microsoft.com/office/drawing/2014/main" id="{ADF52CCA-FCDD-49A0-BFFC-3BD41F1B82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avanzadas (i)</a:t>
            </a:r>
          </a:p>
        </p:txBody>
      </p:sp>
    </p:spTree>
    <p:extLst>
      <p:ext uri="{BB962C8B-B14F-4D97-AF65-F5344CB8AC3E}">
        <p14:creationId xmlns:p14="http://schemas.microsoft.com/office/powerpoint/2010/main" val="171329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120">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122">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25" name="Rectangle 124">
            <a:extLst>
              <a:ext uri="{FF2B5EF4-FFF2-40B4-BE49-F238E27FC236}">
                <a16:creationId xmlns:a16="http://schemas.microsoft.com/office/drawing/2014/main" id="{BF3D65BA-1C65-40FB-92EF-83951BDC1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20F70CF5-60C1-9F4E-B90B-F264FC2E895B}"/>
              </a:ext>
            </a:extLst>
          </p:cNvPr>
          <p:cNvPicPr>
            <a:picLocks noChangeAspect="1"/>
          </p:cNvPicPr>
          <p:nvPr/>
        </p:nvPicPr>
        <p:blipFill>
          <a:blip r:embed="rId2"/>
          <a:stretch>
            <a:fillRect/>
          </a:stretch>
        </p:blipFill>
        <p:spPr>
          <a:xfrm>
            <a:off x="446533" y="717190"/>
            <a:ext cx="8094959" cy="2711810"/>
          </a:xfrm>
          <a:prstGeom prst="rect">
            <a:avLst/>
          </a:prstGeom>
        </p:spPr>
      </p:pic>
      <p:sp>
        <p:nvSpPr>
          <p:cNvPr id="127" name="Rectangle 126">
            <a:extLst>
              <a:ext uri="{FF2B5EF4-FFF2-40B4-BE49-F238E27FC236}">
                <a16:creationId xmlns:a16="http://schemas.microsoft.com/office/drawing/2014/main" id="{ADF52CCA-FCDD-49A0-BFFC-3BD41F1B82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avanzadas (iI)</a:t>
            </a:r>
          </a:p>
        </p:txBody>
      </p:sp>
    </p:spTree>
    <p:extLst>
      <p:ext uri="{BB962C8B-B14F-4D97-AF65-F5344CB8AC3E}">
        <p14:creationId xmlns:p14="http://schemas.microsoft.com/office/powerpoint/2010/main" val="31087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75F28DDD-9641-43BA-944D-79B0687051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746228" y="1037967"/>
            <a:ext cx="3054091" cy="4709131"/>
          </a:xfrm>
        </p:spPr>
        <p:txBody>
          <a:bodyPr vert="horz" lIns="91440" tIns="45720" rIns="91440" bIns="45720" rtlCol="0" anchor="ctr">
            <a:normAutofit/>
          </a:bodyPr>
          <a:lstStyle/>
          <a:p>
            <a:r>
              <a:rPr lang="en-US">
                <a:solidFill>
                  <a:schemeClr val="accent1"/>
                </a:solidFill>
              </a:rPr>
              <a:t>Lenguaje de manipulación de datos</a:t>
            </a:r>
          </a:p>
        </p:txBody>
      </p:sp>
      <p:sp>
        <p:nvSpPr>
          <p:cNvPr id="81" name="Rectangle 80">
            <a:extLst>
              <a:ext uri="{FF2B5EF4-FFF2-40B4-BE49-F238E27FC236}">
                <a16:creationId xmlns:a16="http://schemas.microsoft.com/office/drawing/2014/main" id="{32AA2954-062E-4B72-A97B-0B066FB156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10CA29A6-E0B1-40CD-ADF7-7B8E932A32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8DD5F866-AD72-475A-B6C6-54E4577D4A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C02BAD4C-6EA9-4F10-92D4-A1C8C53DAE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4" name="CuadroTexto 3">
            <a:extLst>
              <a:ext uri="{FF2B5EF4-FFF2-40B4-BE49-F238E27FC236}">
                <a16:creationId xmlns:a16="http://schemas.microsoft.com/office/drawing/2014/main" id="{ADB8BCD7-D06C-4370-9D44-C7FBE4DFD48B}"/>
              </a:ext>
            </a:extLst>
          </p:cNvPr>
          <p:cNvGraphicFramePr/>
          <p:nvPr>
            <p:extLst>
              <p:ext uri="{D42A27DB-BD31-4B8C-83A1-F6EECF244321}">
                <p14:modId xmlns:p14="http://schemas.microsoft.com/office/powerpoint/2010/main" val="3888729004"/>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lipse 2">
            <a:extLst>
              <a:ext uri="{FF2B5EF4-FFF2-40B4-BE49-F238E27FC236}">
                <a16:creationId xmlns:a16="http://schemas.microsoft.com/office/drawing/2014/main" id="{EC7FF0EC-E48F-FC46-BC03-267A1BC1CAAA}"/>
              </a:ext>
            </a:extLst>
          </p:cNvPr>
          <p:cNvSpPr/>
          <p:nvPr/>
        </p:nvSpPr>
        <p:spPr>
          <a:xfrm>
            <a:off x="5088835" y="2133600"/>
            <a:ext cx="1762539" cy="1113183"/>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uadroTexto 4">
            <a:extLst>
              <a:ext uri="{FF2B5EF4-FFF2-40B4-BE49-F238E27FC236}">
                <a16:creationId xmlns:a16="http://schemas.microsoft.com/office/drawing/2014/main" id="{22FBBABA-A539-B54F-A154-F739E6F1B4D7}"/>
              </a:ext>
            </a:extLst>
          </p:cNvPr>
          <p:cNvSpPr txBox="1"/>
          <p:nvPr/>
        </p:nvSpPr>
        <p:spPr>
          <a:xfrm>
            <a:off x="5335956" y="3376186"/>
            <a:ext cx="1268296" cy="369332"/>
          </a:xfrm>
          <a:prstGeom prst="rect">
            <a:avLst/>
          </a:prstGeom>
          <a:noFill/>
        </p:spPr>
        <p:txBody>
          <a:bodyPr wrap="none" rtlCol="0">
            <a:spAutoFit/>
          </a:bodyPr>
          <a:lstStyle/>
          <a:p>
            <a:r>
              <a:rPr lang="en-GB"/>
              <a:t>BLOQUE 3</a:t>
            </a:r>
          </a:p>
        </p:txBody>
      </p:sp>
    </p:spTree>
    <p:extLst>
      <p:ext uri="{BB962C8B-B14F-4D97-AF65-F5344CB8AC3E}">
        <p14:creationId xmlns:p14="http://schemas.microsoft.com/office/powerpoint/2010/main" val="1420401838"/>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7"/>
            <a:ext cx="11029615" cy="1145508"/>
          </a:xfrm>
        </p:spPr>
        <p:txBody>
          <a:bodyPr/>
          <a:lstStyle/>
          <a:p>
            <a:r>
              <a:rPr lang="en-GB"/>
              <a:t>Elegir 5 funciones avanzadas y crear 5 consultas que hagan uso de ellas y operen sobre la base de datos BBDD_SIMPLE.</a:t>
            </a:r>
          </a:p>
        </p:txBody>
      </p:sp>
    </p:spTree>
    <p:extLst>
      <p:ext uri="{BB962C8B-B14F-4D97-AF65-F5344CB8AC3E}">
        <p14:creationId xmlns:p14="http://schemas.microsoft.com/office/powerpoint/2010/main" val="453730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16">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FUNCIONES de </a:t>
            </a:r>
            <a:r>
              <a:rPr lang="en-US" sz="3600" dirty="0" err="1">
                <a:solidFill>
                  <a:srgbClr val="FFFFFF"/>
                </a:solidFill>
              </a:rPr>
              <a:t>agregado</a:t>
            </a:r>
            <a:r>
              <a:rPr lang="en-US" sz="3600" dirty="0">
                <a:solidFill>
                  <a:srgbClr val="FFFFFF"/>
                </a:solidFill>
              </a:rPr>
              <a:t> </a:t>
            </a:r>
            <a:r>
              <a:rPr lang="en-US" sz="3600" dirty="0" smtClean="0">
                <a:solidFill>
                  <a:srgbClr val="FFFFFF"/>
                </a:solidFill>
              </a:rPr>
              <a:t>(I</a:t>
            </a:r>
            <a:r>
              <a:rPr lang="en-US" sz="3600" dirty="0">
                <a:solidFill>
                  <a:srgbClr val="FFFFFF"/>
                </a:solidFill>
              </a:rPr>
              <a:t>)</a:t>
            </a:r>
          </a:p>
        </p:txBody>
      </p:sp>
      <p:sp useBgFill="1">
        <p:nvSpPr>
          <p:cNvPr id="121" name="Rectangle 120">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B9B2F12-F09C-7645-BEE5-1B2EC7069EB3}"/>
              </a:ext>
            </a:extLst>
          </p:cNvPr>
          <p:cNvSpPr txBox="1"/>
          <p:nvPr/>
        </p:nvSpPr>
        <p:spPr>
          <a:xfrm>
            <a:off x="581191" y="924079"/>
            <a:ext cx="10798009" cy="4524315"/>
          </a:xfrm>
          <a:prstGeom prst="rect">
            <a:avLst/>
          </a:prstGeom>
          <a:noFill/>
        </p:spPr>
        <p:txBody>
          <a:bodyPr wrap="square" rtlCol="0">
            <a:spAutoFit/>
          </a:bodyPr>
          <a:lstStyle/>
          <a:p>
            <a:pPr marL="285750" indent="-285750" algn="just">
              <a:buFont typeface="Arial" panose="020B0604020202020204" pitchFamily="34" charset="0"/>
              <a:buChar char="•"/>
            </a:pPr>
            <a:r>
              <a:rPr lang="es-ES" sz="2800" dirty="0" err="1"/>
              <a:t>Éstas</a:t>
            </a:r>
            <a:r>
              <a:rPr lang="es-ES" sz="2800" dirty="0"/>
              <a:t> funciones toman un grupo de datos (una columna) y producen un único dato que resume el grupo. Por ejemplo, la función SUM() acepta una columna de datos </a:t>
            </a:r>
            <a:r>
              <a:rPr lang="es-ES" sz="2800" dirty="0" smtClean="0"/>
              <a:t>numéricos </a:t>
            </a:r>
            <a:r>
              <a:rPr lang="es-ES" sz="2800" dirty="0"/>
              <a:t>y devuelve la suma de estos. </a:t>
            </a:r>
          </a:p>
          <a:p>
            <a:pPr marL="285750" indent="-285750">
              <a:buFont typeface="Arial" panose="020B0604020202020204" pitchFamily="34" charset="0"/>
              <a:buChar char="•"/>
            </a:pPr>
            <a:r>
              <a:rPr lang="es-ES" sz="2800" dirty="0"/>
              <a:t>Todas las funciones se aplican a las filas del origen de datos una vez ejecutada la cláusula WHERE </a:t>
            </a:r>
            <a:endParaRPr lang="es-ES" sz="2800" dirty="0">
              <a:effectLst/>
            </a:endParaRPr>
          </a:p>
          <a:p>
            <a:pPr marL="285750" indent="-285750">
              <a:buFont typeface="Arial" panose="020B0604020202020204" pitchFamily="34" charset="0"/>
              <a:buChar char="•"/>
            </a:pPr>
            <a:r>
              <a:rPr lang="es-ES" sz="2800" dirty="0"/>
              <a:t>(si la tuviéramos). </a:t>
            </a:r>
            <a:endParaRPr lang="es-ES" sz="2800" dirty="0">
              <a:effectLst/>
            </a:endParaRPr>
          </a:p>
          <a:p>
            <a:pPr marL="285750" indent="-285750">
              <a:buFont typeface="Arial" panose="020B0604020202020204" pitchFamily="34" charset="0"/>
              <a:buChar char="•"/>
            </a:pPr>
            <a:r>
              <a:rPr lang="es-ES" sz="2800" dirty="0"/>
              <a:t>Todas las funciones (excepto COUNT) ignoran los valores NULL. </a:t>
            </a:r>
            <a:endParaRPr lang="es-ES" sz="2800" dirty="0">
              <a:effectLst/>
            </a:endParaRPr>
          </a:p>
          <a:p>
            <a:pPr algn="just"/>
            <a:endParaRPr lang="es-ES" sz="2800" dirty="0"/>
          </a:p>
          <a:p>
            <a:pPr algn="just"/>
            <a:endParaRPr lang="es-ES" sz="2800" dirty="0"/>
          </a:p>
          <a:p>
            <a:endParaRPr lang="es-ES" dirty="0"/>
          </a:p>
          <a:p>
            <a:endParaRPr lang="en-GB" dirty="0"/>
          </a:p>
        </p:txBody>
      </p:sp>
    </p:spTree>
    <p:extLst>
      <p:ext uri="{BB962C8B-B14F-4D97-AF65-F5344CB8AC3E}">
        <p14:creationId xmlns:p14="http://schemas.microsoft.com/office/powerpoint/2010/main" val="2286477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4" name="Rectangle 133">
            <a:extLst>
              <a:ext uri="{FF2B5EF4-FFF2-40B4-BE49-F238E27FC236}">
                <a16:creationId xmlns:a16="http://schemas.microsoft.com/office/drawing/2014/main" id="{BF3D65BA-1C65-40FB-92EF-83951BDC1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2B747233-68D1-F74A-9CE6-01BEE42F5B91}"/>
              </a:ext>
            </a:extLst>
          </p:cNvPr>
          <p:cNvPicPr>
            <a:picLocks noChangeAspect="1"/>
          </p:cNvPicPr>
          <p:nvPr/>
        </p:nvPicPr>
        <p:blipFill>
          <a:blip r:embed="rId2"/>
          <a:stretch>
            <a:fillRect/>
          </a:stretch>
        </p:blipFill>
        <p:spPr>
          <a:xfrm>
            <a:off x="512592" y="1116873"/>
            <a:ext cx="7458476" cy="4624254"/>
          </a:xfrm>
          <a:prstGeom prst="rect">
            <a:avLst/>
          </a:prstGeom>
        </p:spPr>
      </p:pic>
      <p:sp>
        <p:nvSpPr>
          <p:cNvPr id="136" name="Rectangle 135">
            <a:extLst>
              <a:ext uri="{FF2B5EF4-FFF2-40B4-BE49-F238E27FC236}">
                <a16:creationId xmlns:a16="http://schemas.microsoft.com/office/drawing/2014/main" id="{ADF52CCA-FCDD-49A0-BFFC-3BD41F1B82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a:solidFill>
                  <a:srgbClr val="FFFFFF"/>
                </a:solidFill>
              </a:rPr>
              <a:t>FUNCIONES de agregado</a:t>
            </a:r>
            <a:br>
              <a:rPr lang="en-US" sz="3600">
                <a:solidFill>
                  <a:srgbClr val="FFFFFF"/>
                </a:solidFill>
              </a:rPr>
            </a:br>
            <a:r>
              <a:rPr lang="en-US" sz="3600">
                <a:solidFill>
                  <a:srgbClr val="FFFFFF"/>
                </a:solidFill>
              </a:rPr>
              <a:t>SUM, COUNT</a:t>
            </a:r>
          </a:p>
        </p:txBody>
      </p:sp>
    </p:spTree>
    <p:extLst>
      <p:ext uri="{BB962C8B-B14F-4D97-AF65-F5344CB8AC3E}">
        <p14:creationId xmlns:p14="http://schemas.microsoft.com/office/powerpoint/2010/main" val="1409753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1BB1D3B0-1E2E-48E2-ACCC-EE147A9A0C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102">
            <a:extLst>
              <a:ext uri="{FF2B5EF4-FFF2-40B4-BE49-F238E27FC236}">
                <a16:creationId xmlns:a16="http://schemas.microsoft.com/office/drawing/2014/main" id="{4BB8B191-5BC6-486A-8E6E-13B1C9EEE8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06E3DE27-4115-4B5D-A9DB-3C7CDC82B1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106">
            <a:extLst>
              <a:ext uri="{FF2B5EF4-FFF2-40B4-BE49-F238E27FC236}">
                <a16:creationId xmlns:a16="http://schemas.microsoft.com/office/drawing/2014/main" id="{AA5196B7-638B-4DC2-897C-9F49E9D46F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108">
            <a:extLst>
              <a:ext uri="{FF2B5EF4-FFF2-40B4-BE49-F238E27FC236}">
                <a16:creationId xmlns:a16="http://schemas.microsoft.com/office/drawing/2014/main" id="{875485B9-8EE1-447A-9C08-F7D6B532A8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1" name="Rectangle 110">
            <a:extLst>
              <a:ext uri="{FF2B5EF4-FFF2-40B4-BE49-F238E27FC236}">
                <a16:creationId xmlns:a16="http://schemas.microsoft.com/office/drawing/2014/main" id="{B963707F-B98C-4143-AFCF-D6B56C975C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ln>
            <a:noFill/>
          </a:ln>
          <a:effectLst/>
        </p:spPr>
        <p:style>
          <a:lnRef idx="1">
            <a:schemeClr val="accent1"/>
          </a:lnRef>
          <a:fillRef idx="3">
            <a:schemeClr val="accent1"/>
          </a:fillRef>
          <a:effectRef idx="2">
            <a:schemeClr val="accent1"/>
          </a:effectRef>
          <a:fontRef idx="minor">
            <a:schemeClr val="lt1"/>
          </a:fontRef>
        </p:style>
      </p:sp>
      <p:sp useBgFill="1">
        <p:nvSpPr>
          <p:cNvPr id="113" name="Rectangle 112">
            <a:extLst>
              <a:ext uri="{FF2B5EF4-FFF2-40B4-BE49-F238E27FC236}">
                <a16:creationId xmlns:a16="http://schemas.microsoft.com/office/drawing/2014/main" id="{88D2DFBB-460D-4ECB-BD76-509C99DAD6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37126" y="1419225"/>
            <a:ext cx="4320227" cy="2395117"/>
          </a:xfrm>
        </p:spPr>
        <p:txBody>
          <a:bodyPr vert="horz" lIns="91440" tIns="45720" rIns="91440" bIns="45720" rtlCol="0" anchor="b">
            <a:normAutofit/>
          </a:bodyPr>
          <a:lstStyle/>
          <a:p>
            <a:r>
              <a:rPr lang="en-US" sz="4000">
                <a:solidFill>
                  <a:schemeClr val="tx2"/>
                </a:solidFill>
              </a:rPr>
              <a:t>FUNCIONES de agregado</a:t>
            </a:r>
            <a:br>
              <a:rPr lang="en-US" sz="4000">
                <a:solidFill>
                  <a:schemeClr val="tx2"/>
                </a:solidFill>
              </a:rPr>
            </a:br>
            <a:r>
              <a:rPr lang="en-US" sz="4000">
                <a:solidFill>
                  <a:schemeClr val="tx2"/>
                </a:solidFill>
              </a:rPr>
              <a:t>SUM, COUNT</a:t>
            </a:r>
          </a:p>
        </p:txBody>
      </p:sp>
      <p:pic>
        <p:nvPicPr>
          <p:cNvPr id="4" name="Imagen 3">
            <a:extLst>
              <a:ext uri="{FF2B5EF4-FFF2-40B4-BE49-F238E27FC236}">
                <a16:creationId xmlns:a16="http://schemas.microsoft.com/office/drawing/2014/main" id="{BFA1BA54-0131-5746-A011-845CE68D92E9}"/>
              </a:ext>
            </a:extLst>
          </p:cNvPr>
          <p:cNvPicPr>
            <a:picLocks noChangeAspect="1"/>
          </p:cNvPicPr>
          <p:nvPr/>
        </p:nvPicPr>
        <p:blipFill>
          <a:blip r:embed="rId2"/>
          <a:stretch>
            <a:fillRect/>
          </a:stretch>
        </p:blipFill>
        <p:spPr>
          <a:xfrm>
            <a:off x="5616947" y="467435"/>
            <a:ext cx="6245871" cy="2888714"/>
          </a:xfrm>
          <a:prstGeom prst="rect">
            <a:avLst/>
          </a:prstGeom>
        </p:spPr>
      </p:pic>
      <p:pic>
        <p:nvPicPr>
          <p:cNvPr id="5" name="Imagen 4">
            <a:extLst>
              <a:ext uri="{FF2B5EF4-FFF2-40B4-BE49-F238E27FC236}">
                <a16:creationId xmlns:a16="http://schemas.microsoft.com/office/drawing/2014/main" id="{5EDB6E27-6287-AC4B-AFA1-172A9B698C83}"/>
              </a:ext>
            </a:extLst>
          </p:cNvPr>
          <p:cNvPicPr>
            <a:picLocks noChangeAspect="1"/>
          </p:cNvPicPr>
          <p:nvPr/>
        </p:nvPicPr>
        <p:blipFill>
          <a:blip r:embed="rId3"/>
          <a:stretch>
            <a:fillRect/>
          </a:stretch>
        </p:blipFill>
        <p:spPr>
          <a:xfrm>
            <a:off x="5619981" y="3501852"/>
            <a:ext cx="6245868" cy="2888713"/>
          </a:xfrm>
          <a:prstGeom prst="rect">
            <a:avLst/>
          </a:prstGeom>
        </p:spPr>
      </p:pic>
    </p:spTree>
    <p:extLst>
      <p:ext uri="{BB962C8B-B14F-4D97-AF65-F5344CB8AC3E}">
        <p14:creationId xmlns:p14="http://schemas.microsoft.com/office/powerpoint/2010/main" val="2184911210"/>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 – BBDD northwind</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7"/>
            <a:ext cx="11029615" cy="1436910"/>
          </a:xfrm>
        </p:spPr>
        <p:txBody>
          <a:bodyPr>
            <a:normAutofit/>
          </a:bodyPr>
          <a:lstStyle/>
          <a:p>
            <a:r>
              <a:rPr lang="en-GB"/>
              <a:t>Contar el número de productos para los que no hay stock.</a:t>
            </a:r>
          </a:p>
          <a:p>
            <a:r>
              <a:rPr lang="en-GB"/>
              <a:t>Sumar el total de unidades en stock de todos los productos cuyo campo UnitsInOrder no sea cero.</a:t>
            </a:r>
          </a:p>
          <a:p>
            <a:r>
              <a:rPr lang="en-GB"/>
              <a:t>Contar el número de empleados cuyo nombre empieza por la letra A.</a:t>
            </a:r>
          </a:p>
          <a:p>
            <a:endParaRPr lang="en-GB"/>
          </a:p>
        </p:txBody>
      </p:sp>
    </p:spTree>
    <p:extLst>
      <p:ext uri="{BB962C8B-B14F-4D97-AF65-F5344CB8AC3E}">
        <p14:creationId xmlns:p14="http://schemas.microsoft.com/office/powerpoint/2010/main" val="13046349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Rectangle 140">
            <a:extLst>
              <a:ext uri="{FF2B5EF4-FFF2-40B4-BE49-F238E27FC236}">
                <a16:creationId xmlns:a16="http://schemas.microsoft.com/office/drawing/2014/main" id="{1BB1D3B0-1E2E-48E2-ACCC-EE147A9A0C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6" name="Rectangle 142">
            <a:extLst>
              <a:ext uri="{FF2B5EF4-FFF2-40B4-BE49-F238E27FC236}">
                <a16:creationId xmlns:a16="http://schemas.microsoft.com/office/drawing/2014/main" id="{4BB8B191-5BC6-486A-8E6E-13B1C9EEE8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7" name="Rectangle 144">
            <a:extLst>
              <a:ext uri="{FF2B5EF4-FFF2-40B4-BE49-F238E27FC236}">
                <a16:creationId xmlns:a16="http://schemas.microsoft.com/office/drawing/2014/main" id="{06E3DE27-4115-4B5D-A9DB-3C7CDC82B1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8" name="Rectangle 146">
            <a:extLst>
              <a:ext uri="{FF2B5EF4-FFF2-40B4-BE49-F238E27FC236}">
                <a16:creationId xmlns:a16="http://schemas.microsoft.com/office/drawing/2014/main" id="{AA5196B7-638B-4DC2-897C-9F49E9D46F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pPr>
              <a:lnSpc>
                <a:spcPct val="90000"/>
              </a:lnSpc>
            </a:pPr>
            <a:r>
              <a:rPr lang="en-US" sz="3300">
                <a:solidFill>
                  <a:srgbClr val="FFFFFF"/>
                </a:solidFill>
              </a:rPr>
              <a:t>FUNCIONES de agregado</a:t>
            </a:r>
            <a:br>
              <a:rPr lang="en-US" sz="3300">
                <a:solidFill>
                  <a:srgbClr val="FFFFFF"/>
                </a:solidFill>
              </a:rPr>
            </a:br>
            <a:r>
              <a:rPr lang="en-US" sz="3300">
                <a:solidFill>
                  <a:srgbClr val="FFFFFF"/>
                </a:solidFill>
              </a:rPr>
              <a:t>min, max</a:t>
            </a:r>
          </a:p>
        </p:txBody>
      </p:sp>
      <p:sp useBgFill="1">
        <p:nvSpPr>
          <p:cNvPr id="159" name="Rectangle 148">
            <a:extLst>
              <a:ext uri="{FF2B5EF4-FFF2-40B4-BE49-F238E27FC236}">
                <a16:creationId xmlns:a16="http://schemas.microsoft.com/office/drawing/2014/main" id="{D262CFB0-CBAC-4B42-B115-C04986CD00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1F2C88ED-7F78-C84A-9CBD-7B03231B1419}"/>
              </a:ext>
            </a:extLst>
          </p:cNvPr>
          <p:cNvPicPr>
            <a:picLocks noChangeAspect="1"/>
          </p:cNvPicPr>
          <p:nvPr/>
        </p:nvPicPr>
        <p:blipFill rotWithShape="1">
          <a:blip r:embed="rId2"/>
          <a:srcRect b="17860"/>
          <a:stretch/>
        </p:blipFill>
        <p:spPr>
          <a:xfrm>
            <a:off x="482600" y="2874107"/>
            <a:ext cx="9273341" cy="1275862"/>
          </a:xfrm>
          <a:prstGeom prst="rect">
            <a:avLst/>
          </a:prstGeom>
        </p:spPr>
      </p:pic>
      <p:pic>
        <p:nvPicPr>
          <p:cNvPr id="4" name="Imagen 3">
            <a:extLst>
              <a:ext uri="{FF2B5EF4-FFF2-40B4-BE49-F238E27FC236}">
                <a16:creationId xmlns:a16="http://schemas.microsoft.com/office/drawing/2014/main" id="{3C0F051D-11EF-AE44-B9D1-2BA7279EEE16}"/>
              </a:ext>
            </a:extLst>
          </p:cNvPr>
          <p:cNvPicPr>
            <a:picLocks noChangeAspect="1"/>
          </p:cNvPicPr>
          <p:nvPr/>
        </p:nvPicPr>
        <p:blipFill>
          <a:blip r:embed="rId3"/>
          <a:stretch>
            <a:fillRect/>
          </a:stretch>
        </p:blipFill>
        <p:spPr>
          <a:xfrm>
            <a:off x="482600" y="843856"/>
            <a:ext cx="10256027" cy="2025563"/>
          </a:xfrm>
          <a:prstGeom prst="rect">
            <a:avLst/>
          </a:prstGeom>
        </p:spPr>
      </p:pic>
      <p:sp>
        <p:nvSpPr>
          <p:cNvPr id="160" name="Rectangle 150">
            <a:extLst>
              <a:ext uri="{FF2B5EF4-FFF2-40B4-BE49-F238E27FC236}">
                <a16:creationId xmlns:a16="http://schemas.microsoft.com/office/drawing/2014/main" id="{80C35990-E81C-43AE-B207-1CAD6CFC8F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48660" y="4432079"/>
            <a:ext cx="83731" cy="19607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7397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 – BBDD northwind</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6"/>
            <a:ext cx="11029615" cy="1718263"/>
          </a:xfrm>
        </p:spPr>
        <p:txBody>
          <a:bodyPr>
            <a:normAutofit fontScale="92500" lnSpcReduction="10000"/>
          </a:bodyPr>
          <a:lstStyle/>
          <a:p>
            <a:r>
              <a:rPr lang="en-GB" dirty="0" err="1"/>
              <a:t>Imprimir</a:t>
            </a:r>
            <a:r>
              <a:rPr lang="en-GB" dirty="0"/>
              <a:t> el </a:t>
            </a:r>
            <a:r>
              <a:rPr lang="en-GB" dirty="0" err="1"/>
              <a:t>número</a:t>
            </a:r>
            <a:r>
              <a:rPr lang="en-GB" dirty="0"/>
              <a:t> </a:t>
            </a:r>
            <a:r>
              <a:rPr lang="en-GB" dirty="0" err="1"/>
              <a:t>máximo</a:t>
            </a:r>
            <a:r>
              <a:rPr lang="en-GB" dirty="0"/>
              <a:t> </a:t>
            </a:r>
            <a:r>
              <a:rPr lang="en-GB" dirty="0" smtClean="0"/>
              <a:t>de </a:t>
            </a:r>
            <a:r>
              <a:rPr lang="en-GB" dirty="0" err="1" smtClean="0"/>
              <a:t>unidades</a:t>
            </a:r>
            <a:r>
              <a:rPr lang="en-GB" dirty="0" smtClean="0"/>
              <a:t> </a:t>
            </a:r>
            <a:r>
              <a:rPr lang="en-GB" dirty="0" err="1" smtClean="0"/>
              <a:t>en</a:t>
            </a:r>
            <a:r>
              <a:rPr lang="en-GB" dirty="0" smtClean="0"/>
              <a:t> </a:t>
            </a:r>
            <a:r>
              <a:rPr lang="en-GB" dirty="0"/>
              <a:t>stock.</a:t>
            </a:r>
          </a:p>
          <a:p>
            <a:r>
              <a:rPr lang="en-GB" dirty="0" err="1"/>
              <a:t>Imprimir</a:t>
            </a:r>
            <a:r>
              <a:rPr lang="en-GB" dirty="0"/>
              <a:t> el </a:t>
            </a:r>
            <a:r>
              <a:rPr lang="en-GB" dirty="0" err="1"/>
              <a:t>número</a:t>
            </a:r>
            <a:r>
              <a:rPr lang="en-GB" dirty="0"/>
              <a:t> </a:t>
            </a:r>
            <a:r>
              <a:rPr lang="en-GB" dirty="0" err="1" smtClean="0"/>
              <a:t>mínimo</a:t>
            </a:r>
            <a:r>
              <a:rPr lang="en-GB" dirty="0" smtClean="0"/>
              <a:t> de </a:t>
            </a:r>
            <a:r>
              <a:rPr lang="en-GB" dirty="0" err="1" smtClean="0"/>
              <a:t>unidades</a:t>
            </a:r>
            <a:r>
              <a:rPr lang="en-GB" dirty="0" smtClean="0"/>
              <a:t> </a:t>
            </a:r>
            <a:r>
              <a:rPr lang="en-GB" dirty="0" err="1"/>
              <a:t>en</a:t>
            </a:r>
            <a:r>
              <a:rPr lang="en-GB" dirty="0"/>
              <a:t> stock.</a:t>
            </a:r>
          </a:p>
          <a:p>
            <a:r>
              <a:rPr lang="en-GB" dirty="0"/>
              <a:t>De </a:t>
            </a:r>
            <a:r>
              <a:rPr lang="en-GB" dirty="0" err="1"/>
              <a:t>todos</a:t>
            </a:r>
            <a:r>
              <a:rPr lang="en-GB" dirty="0"/>
              <a:t> </a:t>
            </a:r>
            <a:r>
              <a:rPr lang="en-GB" dirty="0" err="1"/>
              <a:t>aquellos</a:t>
            </a:r>
            <a:r>
              <a:rPr lang="en-GB" dirty="0"/>
              <a:t> </a:t>
            </a:r>
            <a:r>
              <a:rPr lang="en-GB" dirty="0" err="1"/>
              <a:t>productos</a:t>
            </a:r>
            <a:r>
              <a:rPr lang="en-GB" dirty="0"/>
              <a:t> </a:t>
            </a:r>
            <a:r>
              <a:rPr lang="en-GB" dirty="0" err="1"/>
              <a:t>cuyo</a:t>
            </a:r>
            <a:r>
              <a:rPr lang="en-GB" dirty="0"/>
              <a:t> campo </a:t>
            </a:r>
            <a:r>
              <a:rPr lang="en-GB" dirty="0" err="1"/>
              <a:t>UnitsOnOrder</a:t>
            </a:r>
            <a:r>
              <a:rPr lang="en-GB" dirty="0"/>
              <a:t> </a:t>
            </a:r>
            <a:r>
              <a:rPr lang="en-GB" dirty="0" err="1"/>
              <a:t>es</a:t>
            </a:r>
            <a:r>
              <a:rPr lang="en-GB" dirty="0"/>
              <a:t> superior a 30, </a:t>
            </a:r>
            <a:r>
              <a:rPr lang="en-GB" dirty="0" err="1"/>
              <a:t>imprimir</a:t>
            </a:r>
            <a:r>
              <a:rPr lang="en-GB" dirty="0"/>
              <a:t> el </a:t>
            </a:r>
            <a:r>
              <a:rPr lang="en-GB" dirty="0" err="1"/>
              <a:t>número</a:t>
            </a:r>
            <a:r>
              <a:rPr lang="en-GB" dirty="0"/>
              <a:t> </a:t>
            </a:r>
            <a:r>
              <a:rPr lang="en-GB" dirty="0" err="1"/>
              <a:t>máximo</a:t>
            </a:r>
            <a:r>
              <a:rPr lang="en-GB" dirty="0"/>
              <a:t> </a:t>
            </a:r>
            <a:r>
              <a:rPr lang="en-GB" dirty="0" smtClean="0"/>
              <a:t>de </a:t>
            </a:r>
            <a:r>
              <a:rPr lang="en-GB" dirty="0" err="1" smtClean="0"/>
              <a:t>unidades</a:t>
            </a:r>
            <a:r>
              <a:rPr lang="en-GB" dirty="0" smtClean="0"/>
              <a:t> </a:t>
            </a:r>
            <a:r>
              <a:rPr lang="en-GB" dirty="0" err="1" smtClean="0"/>
              <a:t>en</a:t>
            </a:r>
            <a:r>
              <a:rPr lang="en-GB" dirty="0" smtClean="0"/>
              <a:t> </a:t>
            </a:r>
            <a:r>
              <a:rPr lang="en-GB" dirty="0"/>
              <a:t>stock.</a:t>
            </a:r>
          </a:p>
          <a:p>
            <a:r>
              <a:rPr lang="en-GB" dirty="0"/>
              <a:t>De </a:t>
            </a:r>
            <a:r>
              <a:rPr lang="en-GB" dirty="0" err="1"/>
              <a:t>todos</a:t>
            </a:r>
            <a:r>
              <a:rPr lang="en-GB" dirty="0"/>
              <a:t> </a:t>
            </a:r>
            <a:r>
              <a:rPr lang="en-GB" dirty="0" err="1"/>
              <a:t>aquellos</a:t>
            </a:r>
            <a:r>
              <a:rPr lang="en-GB" dirty="0"/>
              <a:t> </a:t>
            </a:r>
            <a:r>
              <a:rPr lang="en-GB" dirty="0" err="1"/>
              <a:t>productos</a:t>
            </a:r>
            <a:r>
              <a:rPr lang="en-GB" dirty="0"/>
              <a:t> para </a:t>
            </a:r>
            <a:r>
              <a:rPr lang="en-GB" dirty="0" err="1"/>
              <a:t>los</a:t>
            </a:r>
            <a:r>
              <a:rPr lang="en-GB" dirty="0"/>
              <a:t> que no hay stock, el </a:t>
            </a:r>
            <a:r>
              <a:rPr lang="en-GB" dirty="0" err="1"/>
              <a:t>precio</a:t>
            </a:r>
            <a:r>
              <a:rPr lang="en-GB" dirty="0"/>
              <a:t> mayor.</a:t>
            </a:r>
          </a:p>
          <a:p>
            <a:endParaRPr lang="en-GB" dirty="0"/>
          </a:p>
        </p:txBody>
      </p:sp>
    </p:spTree>
    <p:extLst>
      <p:ext uri="{BB962C8B-B14F-4D97-AF65-F5344CB8AC3E}">
        <p14:creationId xmlns:p14="http://schemas.microsoft.com/office/powerpoint/2010/main" val="6061282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102">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106">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9" name="Rectangle 108">
            <a:extLst>
              <a:ext uri="{FF2B5EF4-FFF2-40B4-BE49-F238E27FC236}">
                <a16:creationId xmlns:a16="http://schemas.microsoft.com/office/drawing/2014/main" id="{BF3D65BA-1C65-40FB-92EF-83951BDC1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A64CA03C-AD4B-5C4E-ADF8-200EA3469732}"/>
              </a:ext>
            </a:extLst>
          </p:cNvPr>
          <p:cNvPicPr>
            <a:picLocks noChangeAspect="1"/>
          </p:cNvPicPr>
          <p:nvPr/>
        </p:nvPicPr>
        <p:blipFill>
          <a:blip r:embed="rId2"/>
          <a:stretch>
            <a:fillRect/>
          </a:stretch>
        </p:blipFill>
        <p:spPr>
          <a:xfrm>
            <a:off x="380902" y="1541900"/>
            <a:ext cx="7661245" cy="3926388"/>
          </a:xfrm>
          <a:prstGeom prst="rect">
            <a:avLst/>
          </a:prstGeom>
        </p:spPr>
      </p:pic>
      <p:sp>
        <p:nvSpPr>
          <p:cNvPr id="111" name="Rectangle 110">
            <a:extLst>
              <a:ext uri="{FF2B5EF4-FFF2-40B4-BE49-F238E27FC236}">
                <a16:creationId xmlns:a16="http://schemas.microsoft.com/office/drawing/2014/main" id="{ADF52CCA-FCDD-49A0-BFFC-3BD41F1B82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300">
                <a:solidFill>
                  <a:srgbClr val="FFFFFF"/>
                </a:solidFill>
              </a:rPr>
              <a:t>FUNCIONES de agregado</a:t>
            </a:r>
            <a:br>
              <a:rPr lang="en-US" sz="3300">
                <a:solidFill>
                  <a:srgbClr val="FFFFFF"/>
                </a:solidFill>
              </a:rPr>
            </a:br>
            <a:r>
              <a:rPr lang="en-US" sz="3300">
                <a:solidFill>
                  <a:srgbClr val="FFFFFF"/>
                </a:solidFill>
              </a:rPr>
              <a:t>AVG, VAR_POP, STDDEV</a:t>
            </a:r>
          </a:p>
        </p:txBody>
      </p:sp>
      <p:sp>
        <p:nvSpPr>
          <p:cNvPr id="6" name="CuadroTexto 5">
            <a:extLst>
              <a:ext uri="{FF2B5EF4-FFF2-40B4-BE49-F238E27FC236}">
                <a16:creationId xmlns:a16="http://schemas.microsoft.com/office/drawing/2014/main" id="{B92FFFA4-7C1C-B349-B83D-1C3DCC65814C}"/>
              </a:ext>
            </a:extLst>
          </p:cNvPr>
          <p:cNvSpPr txBox="1"/>
          <p:nvPr/>
        </p:nvSpPr>
        <p:spPr>
          <a:xfrm>
            <a:off x="1537399" y="3275745"/>
            <a:ext cx="492443" cy="246221"/>
          </a:xfrm>
          <a:prstGeom prst="rect">
            <a:avLst/>
          </a:prstGeom>
          <a:noFill/>
        </p:spPr>
        <p:txBody>
          <a:bodyPr wrap="none" rtlCol="0">
            <a:spAutoFit/>
          </a:bodyPr>
          <a:lstStyle/>
          <a:p>
            <a:r>
              <a:rPr lang="en-GB" sz="1000"/>
              <a:t>_POP</a:t>
            </a:r>
          </a:p>
        </p:txBody>
      </p:sp>
      <p:sp>
        <p:nvSpPr>
          <p:cNvPr id="20" name="CuadroTexto 19">
            <a:extLst>
              <a:ext uri="{FF2B5EF4-FFF2-40B4-BE49-F238E27FC236}">
                <a16:creationId xmlns:a16="http://schemas.microsoft.com/office/drawing/2014/main" id="{EF2A2CFB-5CF7-8142-966B-2CE372153409}"/>
              </a:ext>
            </a:extLst>
          </p:cNvPr>
          <p:cNvSpPr txBox="1"/>
          <p:nvPr/>
        </p:nvSpPr>
        <p:spPr>
          <a:xfrm>
            <a:off x="1336205" y="4339046"/>
            <a:ext cx="1064715" cy="246221"/>
          </a:xfrm>
          <a:prstGeom prst="rect">
            <a:avLst/>
          </a:prstGeom>
          <a:noFill/>
        </p:spPr>
        <p:txBody>
          <a:bodyPr wrap="none" rtlCol="0">
            <a:spAutoFit/>
          </a:bodyPr>
          <a:lstStyle/>
          <a:p>
            <a:r>
              <a:rPr lang="en-GB" sz="1000"/>
              <a:t>--------- STDDEV</a:t>
            </a:r>
          </a:p>
        </p:txBody>
      </p:sp>
    </p:spTree>
    <p:extLst>
      <p:ext uri="{BB962C8B-B14F-4D97-AF65-F5344CB8AC3E}">
        <p14:creationId xmlns:p14="http://schemas.microsoft.com/office/powerpoint/2010/main" val="35301904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 – BBDD northwind</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6"/>
            <a:ext cx="11029615" cy="1718263"/>
          </a:xfrm>
        </p:spPr>
        <p:txBody>
          <a:bodyPr>
            <a:normAutofit/>
          </a:bodyPr>
          <a:lstStyle/>
          <a:p>
            <a:r>
              <a:rPr lang="en-GB" dirty="0" err="1"/>
              <a:t>Imprimir</a:t>
            </a:r>
            <a:r>
              <a:rPr lang="en-GB" dirty="0"/>
              <a:t> la media, </a:t>
            </a:r>
            <a:r>
              <a:rPr lang="en-GB" dirty="0" err="1"/>
              <a:t>varianza</a:t>
            </a:r>
            <a:r>
              <a:rPr lang="en-GB" dirty="0"/>
              <a:t> y </a:t>
            </a:r>
            <a:r>
              <a:rPr lang="en-GB" dirty="0" err="1"/>
              <a:t>desviación</a:t>
            </a:r>
            <a:r>
              <a:rPr lang="en-GB" dirty="0"/>
              <a:t> </a:t>
            </a:r>
            <a:r>
              <a:rPr lang="en-GB" dirty="0" err="1"/>
              <a:t>típica</a:t>
            </a:r>
            <a:r>
              <a:rPr lang="en-GB" dirty="0"/>
              <a:t> del </a:t>
            </a:r>
            <a:r>
              <a:rPr lang="en-GB" dirty="0" err="1"/>
              <a:t>precio</a:t>
            </a:r>
            <a:r>
              <a:rPr lang="en-GB" dirty="0"/>
              <a:t> de </a:t>
            </a:r>
            <a:r>
              <a:rPr lang="en-GB" dirty="0" err="1"/>
              <a:t>los</a:t>
            </a:r>
            <a:r>
              <a:rPr lang="en-GB" dirty="0"/>
              <a:t> </a:t>
            </a:r>
            <a:r>
              <a:rPr lang="en-GB" dirty="0" err="1"/>
              <a:t>productos</a:t>
            </a:r>
            <a:r>
              <a:rPr lang="en-GB" dirty="0"/>
              <a:t>, </a:t>
            </a:r>
            <a:r>
              <a:rPr lang="en-GB" dirty="0" err="1"/>
              <a:t>imprimiendo</a:t>
            </a:r>
            <a:r>
              <a:rPr lang="en-GB" dirty="0"/>
              <a:t> </a:t>
            </a:r>
            <a:r>
              <a:rPr lang="en-GB" dirty="0" err="1"/>
              <a:t>los</a:t>
            </a:r>
            <a:r>
              <a:rPr lang="en-GB" dirty="0"/>
              <a:t> </a:t>
            </a:r>
            <a:r>
              <a:rPr lang="en-GB" dirty="0" err="1"/>
              <a:t>resultados</a:t>
            </a:r>
            <a:r>
              <a:rPr lang="en-GB" dirty="0"/>
              <a:t> con </a:t>
            </a:r>
            <a:r>
              <a:rPr lang="en-GB" dirty="0" err="1"/>
              <a:t>los</a:t>
            </a:r>
            <a:r>
              <a:rPr lang="en-GB" dirty="0"/>
              <a:t> </a:t>
            </a:r>
            <a:r>
              <a:rPr lang="en-GB" dirty="0" err="1"/>
              <a:t>nombres</a:t>
            </a:r>
            <a:r>
              <a:rPr lang="en-GB" dirty="0"/>
              <a:t> MEDIA, VARIANZA y DESVIACIÓN.</a:t>
            </a:r>
          </a:p>
          <a:p>
            <a:endParaRPr lang="en-GB" dirty="0"/>
          </a:p>
        </p:txBody>
      </p:sp>
    </p:spTree>
    <p:extLst>
      <p:ext uri="{BB962C8B-B14F-4D97-AF65-F5344CB8AC3E}">
        <p14:creationId xmlns:p14="http://schemas.microsoft.com/office/powerpoint/2010/main" val="11728504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102">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106">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9" name="Rectangle 108">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72820"/>
          </a:xfrm>
        </p:spPr>
        <p:txBody>
          <a:bodyPr vert="horz" lIns="91440" tIns="45720" rIns="91440" bIns="45720" rtlCol="0" anchor="b">
            <a:normAutofit/>
          </a:bodyPr>
          <a:lstStyle/>
          <a:p>
            <a:r>
              <a:rPr lang="en-US" sz="3600">
                <a:solidFill>
                  <a:schemeClr val="accent1"/>
                </a:solidFill>
              </a:rPr>
              <a:t>AGRUPAMIENTO DE REGISTROS</a:t>
            </a:r>
          </a:p>
        </p:txBody>
      </p:sp>
      <p:pic>
        <p:nvPicPr>
          <p:cNvPr id="3" name="Imagen 2">
            <a:extLst>
              <a:ext uri="{FF2B5EF4-FFF2-40B4-BE49-F238E27FC236}">
                <a16:creationId xmlns:a16="http://schemas.microsoft.com/office/drawing/2014/main" id="{5A075D66-2FD1-A84B-8EF8-4DCFD367D714}"/>
              </a:ext>
            </a:extLst>
          </p:cNvPr>
          <p:cNvPicPr>
            <a:picLocks noChangeAspect="1"/>
          </p:cNvPicPr>
          <p:nvPr/>
        </p:nvPicPr>
        <p:blipFill>
          <a:blip r:embed="rId2"/>
          <a:stretch>
            <a:fillRect/>
          </a:stretch>
        </p:blipFill>
        <p:spPr>
          <a:xfrm>
            <a:off x="497150" y="1524973"/>
            <a:ext cx="9222099" cy="4403553"/>
          </a:xfrm>
          <a:prstGeom prst="rect">
            <a:avLst/>
          </a:prstGeom>
        </p:spPr>
      </p:pic>
    </p:spTree>
    <p:extLst>
      <p:ext uri="{BB962C8B-B14F-4D97-AF65-F5344CB8AC3E}">
        <p14:creationId xmlns:p14="http://schemas.microsoft.com/office/powerpoint/2010/main" val="28452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SENTENCIA SELECT</a:t>
            </a:r>
          </a:p>
        </p:txBody>
      </p:sp>
      <p:sp useBgFill="1">
        <p:nvSpPr>
          <p:cNvPr id="85" name="Rectangle 84">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DAAFFDD9-CCDB-F844-B85E-268AD73D6969}"/>
              </a:ext>
            </a:extLst>
          </p:cNvPr>
          <p:cNvPicPr>
            <a:picLocks noChangeAspect="1"/>
          </p:cNvPicPr>
          <p:nvPr/>
        </p:nvPicPr>
        <p:blipFill>
          <a:blip r:embed="rId2"/>
          <a:stretch>
            <a:fillRect/>
          </a:stretch>
        </p:blipFill>
        <p:spPr>
          <a:xfrm>
            <a:off x="443883" y="1267746"/>
            <a:ext cx="11265764" cy="2478467"/>
          </a:xfrm>
          <a:prstGeom prst="rect">
            <a:avLst/>
          </a:prstGeom>
        </p:spPr>
      </p:pic>
    </p:spTree>
    <p:extLst>
      <p:ext uri="{BB962C8B-B14F-4D97-AF65-F5344CB8AC3E}">
        <p14:creationId xmlns:p14="http://schemas.microsoft.com/office/powerpoint/2010/main" val="26804849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115">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17">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9">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22" name="Rectangle 121">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16384"/>
          </a:xfrm>
        </p:spPr>
        <p:txBody>
          <a:bodyPr vert="horz" lIns="91440" tIns="45720" rIns="91440" bIns="45720" rtlCol="0" anchor="b">
            <a:normAutofit fontScale="90000"/>
          </a:bodyPr>
          <a:lstStyle/>
          <a:p>
            <a:r>
              <a:rPr lang="en-US" sz="3600">
                <a:solidFill>
                  <a:schemeClr val="accent1"/>
                </a:solidFill>
              </a:rPr>
              <a:t>AGRUPAMIENTO DE REGISTROS</a:t>
            </a:r>
          </a:p>
        </p:txBody>
      </p:sp>
      <p:pic>
        <p:nvPicPr>
          <p:cNvPr id="4" name="Imagen 3">
            <a:extLst>
              <a:ext uri="{FF2B5EF4-FFF2-40B4-BE49-F238E27FC236}">
                <a16:creationId xmlns:a16="http://schemas.microsoft.com/office/drawing/2014/main" id="{6EAFE4C6-3258-C345-95F4-18C2F1EF4681}"/>
              </a:ext>
            </a:extLst>
          </p:cNvPr>
          <p:cNvPicPr>
            <a:picLocks noChangeAspect="1"/>
          </p:cNvPicPr>
          <p:nvPr/>
        </p:nvPicPr>
        <p:blipFill>
          <a:blip r:embed="rId2"/>
          <a:stretch>
            <a:fillRect/>
          </a:stretch>
        </p:blipFill>
        <p:spPr>
          <a:xfrm>
            <a:off x="581190" y="1627631"/>
            <a:ext cx="10541445" cy="4506467"/>
          </a:xfrm>
          <a:prstGeom prst="rect">
            <a:avLst/>
          </a:prstGeom>
        </p:spPr>
      </p:pic>
    </p:spTree>
    <p:extLst>
      <p:ext uri="{BB962C8B-B14F-4D97-AF65-F5344CB8AC3E}">
        <p14:creationId xmlns:p14="http://schemas.microsoft.com/office/powerpoint/2010/main" val="1786515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115">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17">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9">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22" name="Rectangle 121">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16384"/>
          </a:xfrm>
        </p:spPr>
        <p:txBody>
          <a:bodyPr vert="horz" lIns="91440" tIns="45720" rIns="91440" bIns="45720" rtlCol="0" anchor="b">
            <a:normAutofit fontScale="90000"/>
          </a:bodyPr>
          <a:lstStyle/>
          <a:p>
            <a:r>
              <a:rPr lang="en-US" sz="3600">
                <a:solidFill>
                  <a:schemeClr val="accent1"/>
                </a:solidFill>
              </a:rPr>
              <a:t>AGRUPAMIENTO DE REGISTROS</a:t>
            </a:r>
          </a:p>
        </p:txBody>
      </p:sp>
      <p:pic>
        <p:nvPicPr>
          <p:cNvPr id="5" name="Imagen 4">
            <a:extLst>
              <a:ext uri="{FF2B5EF4-FFF2-40B4-BE49-F238E27FC236}">
                <a16:creationId xmlns:a16="http://schemas.microsoft.com/office/drawing/2014/main" id="{599EFE90-A4D5-C04E-B53B-6BCC7201F285}"/>
              </a:ext>
            </a:extLst>
          </p:cNvPr>
          <p:cNvPicPr>
            <a:picLocks noChangeAspect="1"/>
          </p:cNvPicPr>
          <p:nvPr/>
        </p:nvPicPr>
        <p:blipFill>
          <a:blip r:embed="rId2"/>
          <a:stretch>
            <a:fillRect/>
          </a:stretch>
        </p:blipFill>
        <p:spPr>
          <a:xfrm>
            <a:off x="583581" y="1342229"/>
            <a:ext cx="8649270" cy="4791869"/>
          </a:xfrm>
          <a:prstGeom prst="rect">
            <a:avLst/>
          </a:prstGeom>
        </p:spPr>
      </p:pic>
    </p:spTree>
    <p:extLst>
      <p:ext uri="{BB962C8B-B14F-4D97-AF65-F5344CB8AC3E}">
        <p14:creationId xmlns:p14="http://schemas.microsoft.com/office/powerpoint/2010/main" val="2120882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115">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17">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9">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22" name="Rectangle 121">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16384"/>
          </a:xfrm>
        </p:spPr>
        <p:txBody>
          <a:bodyPr vert="horz" lIns="91440" tIns="45720" rIns="91440" bIns="45720" rtlCol="0" anchor="b">
            <a:normAutofit fontScale="90000"/>
          </a:bodyPr>
          <a:lstStyle/>
          <a:p>
            <a:r>
              <a:rPr lang="en-US" sz="3600">
                <a:solidFill>
                  <a:schemeClr val="accent1"/>
                </a:solidFill>
              </a:rPr>
              <a:t>AGRUPAMIENTO DE REGISTROS</a:t>
            </a:r>
          </a:p>
        </p:txBody>
      </p:sp>
      <p:pic>
        <p:nvPicPr>
          <p:cNvPr id="9" name="Imagen 8">
            <a:extLst>
              <a:ext uri="{FF2B5EF4-FFF2-40B4-BE49-F238E27FC236}">
                <a16:creationId xmlns:a16="http://schemas.microsoft.com/office/drawing/2014/main" id="{B7309FB3-BBD6-9844-AC94-2AC5E1CAEF1F}"/>
              </a:ext>
            </a:extLst>
          </p:cNvPr>
          <p:cNvPicPr>
            <a:picLocks noChangeAspect="1"/>
          </p:cNvPicPr>
          <p:nvPr/>
        </p:nvPicPr>
        <p:blipFill>
          <a:blip r:embed="rId2"/>
          <a:stretch>
            <a:fillRect/>
          </a:stretch>
        </p:blipFill>
        <p:spPr>
          <a:xfrm>
            <a:off x="581191" y="1466850"/>
            <a:ext cx="9753600" cy="3924300"/>
          </a:xfrm>
          <a:prstGeom prst="rect">
            <a:avLst/>
          </a:prstGeom>
        </p:spPr>
      </p:pic>
    </p:spTree>
    <p:extLst>
      <p:ext uri="{BB962C8B-B14F-4D97-AF65-F5344CB8AC3E}">
        <p14:creationId xmlns:p14="http://schemas.microsoft.com/office/powerpoint/2010/main" val="3146109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115">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17">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9">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22" name="Rectangle 121">
            <a:extLst>
              <a:ext uri="{FF2B5EF4-FFF2-40B4-BE49-F238E27FC236}">
                <a16:creationId xmlns:a16="http://schemas.microsoft.com/office/drawing/2014/main"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16384"/>
          </a:xfrm>
        </p:spPr>
        <p:txBody>
          <a:bodyPr vert="horz" lIns="91440" tIns="45720" rIns="91440" bIns="45720" rtlCol="0" anchor="b">
            <a:normAutofit fontScale="90000"/>
          </a:bodyPr>
          <a:lstStyle/>
          <a:p>
            <a:r>
              <a:rPr lang="en-US" sz="3600">
                <a:solidFill>
                  <a:schemeClr val="accent1"/>
                </a:solidFill>
              </a:rPr>
              <a:t>AGRUPAMIENTO DE REGISTROS</a:t>
            </a:r>
          </a:p>
        </p:txBody>
      </p:sp>
      <p:pic>
        <p:nvPicPr>
          <p:cNvPr id="4" name="Imagen 3">
            <a:extLst>
              <a:ext uri="{FF2B5EF4-FFF2-40B4-BE49-F238E27FC236}">
                <a16:creationId xmlns:a16="http://schemas.microsoft.com/office/drawing/2014/main" id="{16213DDF-F800-624D-BF90-DB591AB77D1F}"/>
              </a:ext>
            </a:extLst>
          </p:cNvPr>
          <p:cNvPicPr>
            <a:picLocks noChangeAspect="1"/>
          </p:cNvPicPr>
          <p:nvPr/>
        </p:nvPicPr>
        <p:blipFill>
          <a:blip r:embed="rId2"/>
          <a:stretch>
            <a:fillRect/>
          </a:stretch>
        </p:blipFill>
        <p:spPr>
          <a:xfrm>
            <a:off x="190500" y="1955800"/>
            <a:ext cx="11811000" cy="2946400"/>
          </a:xfrm>
          <a:prstGeom prst="rect">
            <a:avLst/>
          </a:prstGeom>
        </p:spPr>
      </p:pic>
    </p:spTree>
    <p:extLst>
      <p:ext uri="{BB962C8B-B14F-4D97-AF65-F5344CB8AC3E}">
        <p14:creationId xmlns:p14="http://schemas.microsoft.com/office/powerpoint/2010/main" val="42453341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 – BBDD northwind</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6"/>
            <a:ext cx="11029615" cy="2843680"/>
          </a:xfrm>
        </p:spPr>
        <p:txBody>
          <a:bodyPr>
            <a:normAutofit lnSpcReduction="10000"/>
          </a:bodyPr>
          <a:lstStyle/>
          <a:p>
            <a:r>
              <a:rPr lang="en-GB"/>
              <a:t>De la tabla pedidos (Orders), imprimir por cada empleado el número de pedidos. Debe mostrarse el ID de empleado como ID DEL EMPLEADO y el número de pedidos como NUM_PEDIDOS.</a:t>
            </a:r>
          </a:p>
          <a:p>
            <a:r>
              <a:rPr lang="en-GB"/>
              <a:t>De la tabla OrderDetails, por cada pedido, imprimir el ID de pedido y el total de unidades. </a:t>
            </a:r>
          </a:p>
          <a:p>
            <a:r>
              <a:rPr lang="en-GB"/>
              <a:t>Repetir el ejercicio anterior imprimiendo solo aquellos pedidos con un numero total de unidades inferior a 50.</a:t>
            </a:r>
          </a:p>
          <a:p>
            <a:r>
              <a:rPr lang="en-GB"/>
              <a:t>En la tabla empleados, por cada país imprimir el número de empleados que ostentan el cargo de “Sales Representative”. Imprimir el nombre del país y el número.</a:t>
            </a:r>
          </a:p>
          <a:p>
            <a:r>
              <a:rPr lang="en-GB"/>
              <a:t>En la tabla empleados, por cada país imprimir el número de empleados que NO ostentan el cargo de “Sales Representative”. Imprimir el nombre del país y el número.</a:t>
            </a:r>
          </a:p>
          <a:p>
            <a:endParaRPr lang="en-GB"/>
          </a:p>
          <a:p>
            <a:endParaRPr lang="en-GB"/>
          </a:p>
        </p:txBody>
      </p:sp>
    </p:spTree>
    <p:extLst>
      <p:ext uri="{BB962C8B-B14F-4D97-AF65-F5344CB8AC3E}">
        <p14:creationId xmlns:p14="http://schemas.microsoft.com/office/powerpoint/2010/main" val="166193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93">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95">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SENTENCIA SELECT</a:t>
            </a:r>
          </a:p>
        </p:txBody>
      </p:sp>
      <p:sp useBgFill="1">
        <p:nvSpPr>
          <p:cNvPr id="98" name="Rectangle 97">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9924FAA3-A2D7-194F-92AD-33B7233F3C94}"/>
              </a:ext>
            </a:extLst>
          </p:cNvPr>
          <p:cNvPicPr>
            <a:picLocks noChangeAspect="1"/>
          </p:cNvPicPr>
          <p:nvPr/>
        </p:nvPicPr>
        <p:blipFill>
          <a:blip r:embed="rId2"/>
          <a:stretch>
            <a:fillRect/>
          </a:stretch>
        </p:blipFill>
        <p:spPr>
          <a:xfrm>
            <a:off x="443883" y="1014265"/>
            <a:ext cx="11265764" cy="2985428"/>
          </a:xfrm>
          <a:prstGeom prst="rect">
            <a:avLst/>
          </a:prstGeom>
        </p:spPr>
      </p:pic>
    </p:spTree>
    <p:extLst>
      <p:ext uri="{BB962C8B-B14F-4D97-AF65-F5344CB8AC3E}">
        <p14:creationId xmlns:p14="http://schemas.microsoft.com/office/powerpoint/2010/main" val="171029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106">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108">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SENTENCIA SELECT - EJEMPLO</a:t>
            </a:r>
          </a:p>
        </p:txBody>
      </p:sp>
      <p:sp useBgFill="1">
        <p:nvSpPr>
          <p:cNvPr id="111" name="Rectangle 110">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751360D3-F533-A14F-8875-7404DD81C72C}"/>
              </a:ext>
            </a:extLst>
          </p:cNvPr>
          <p:cNvPicPr>
            <a:picLocks noChangeAspect="1"/>
          </p:cNvPicPr>
          <p:nvPr/>
        </p:nvPicPr>
        <p:blipFill>
          <a:blip r:embed="rId2"/>
          <a:stretch>
            <a:fillRect/>
          </a:stretch>
        </p:blipFill>
        <p:spPr>
          <a:xfrm>
            <a:off x="443883" y="723899"/>
            <a:ext cx="10336698" cy="3566161"/>
          </a:xfrm>
          <a:prstGeom prst="rect">
            <a:avLst/>
          </a:prstGeom>
        </p:spPr>
      </p:pic>
    </p:spTree>
    <p:extLst>
      <p:ext uri="{BB962C8B-B14F-4D97-AF65-F5344CB8AC3E}">
        <p14:creationId xmlns:p14="http://schemas.microsoft.com/office/powerpoint/2010/main" val="110437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106">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108">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SENTENCIA SELECT - EJEMPLO</a:t>
            </a:r>
          </a:p>
        </p:txBody>
      </p:sp>
      <p:sp useBgFill="1">
        <p:nvSpPr>
          <p:cNvPr id="111" name="Rectangle 110">
            <a:extLst>
              <a:ext uri="{FF2B5EF4-FFF2-40B4-BE49-F238E27FC236}">
                <a16:creationId xmlns:a16="http://schemas.microsoft.com/office/drawing/2014/main"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5C756ED3-F863-C141-B855-641A7B857DCF}"/>
              </a:ext>
            </a:extLst>
          </p:cNvPr>
          <p:cNvSpPr txBox="1"/>
          <p:nvPr/>
        </p:nvSpPr>
        <p:spPr>
          <a:xfrm>
            <a:off x="834887" y="1158551"/>
            <a:ext cx="7973786" cy="369332"/>
          </a:xfrm>
          <a:prstGeom prst="rect">
            <a:avLst/>
          </a:prstGeom>
          <a:noFill/>
        </p:spPr>
        <p:txBody>
          <a:bodyPr wrap="none" rtlCol="0">
            <a:spAutoFit/>
          </a:bodyPr>
          <a:lstStyle/>
          <a:p>
            <a:r>
              <a:rPr lang="en-GB"/>
              <a:t>- Seleccionar todas las filas de la table ORDERS de la base de datos NORTHWIND.</a:t>
            </a:r>
          </a:p>
        </p:txBody>
      </p:sp>
    </p:spTree>
    <p:extLst>
      <p:ext uri="{BB962C8B-B14F-4D97-AF65-F5344CB8AC3E}">
        <p14:creationId xmlns:p14="http://schemas.microsoft.com/office/powerpoint/2010/main" val="210748134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391</TotalTime>
  <Words>1164</Words>
  <Application>Microsoft Office PowerPoint</Application>
  <PresentationFormat>Panorámica</PresentationFormat>
  <Paragraphs>122</Paragraphs>
  <Slides>64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64</vt:i4>
      </vt:variant>
    </vt:vector>
  </HeadingPairs>
  <TitlesOfParts>
    <vt:vector size="68" baseType="lpstr">
      <vt:lpstr>Arial</vt:lpstr>
      <vt:lpstr>Gill Sans MT</vt:lpstr>
      <vt:lpstr>Wingdings 2</vt:lpstr>
      <vt:lpstr>Dividendo</vt:lpstr>
      <vt:lpstr>BLOQUE 3 – LA SENTENCIA SELECT</vt:lpstr>
      <vt:lpstr>CARGAR LA BASE DE DATOS NORTHWIND EJECUTANDO EL CORRESPONDIENTE SCRIPT SQL</vt:lpstr>
      <vt:lpstr>northwind</vt:lpstr>
      <vt:lpstr>UN POCO DE HISTORIA</vt:lpstr>
      <vt:lpstr>Lenguaje de manipulación de datos</vt:lpstr>
      <vt:lpstr>LA SENTENCIA SELECT</vt:lpstr>
      <vt:lpstr>LA SENTENCIA SELECT</vt:lpstr>
      <vt:lpstr>LA SENTENCIA SELECT - EJEMPLO</vt:lpstr>
      <vt:lpstr>LA SENTENCIA SELECT - EJEMPLO</vt:lpstr>
      <vt:lpstr>LA SENTENCIA SELECT</vt:lpstr>
      <vt:lpstr>LA SENTENCIA SELECT</vt:lpstr>
      <vt:lpstr>LA cláusula ORDER BY</vt:lpstr>
      <vt:lpstr>LA cláusula ORDER BY</vt:lpstr>
      <vt:lpstr>LA cláusula ORDER BY</vt:lpstr>
      <vt:lpstr>LA cláusula ORDER BY</vt:lpstr>
      <vt:lpstr>PREGUNTA</vt:lpstr>
      <vt:lpstr>operadores</vt:lpstr>
      <vt:lpstr>LA cláusula WHERE</vt:lpstr>
      <vt:lpstr>LA cláusula WHERE</vt:lpstr>
      <vt:lpstr>Operadores de comparación</vt:lpstr>
      <vt:lpstr>Operadores aritméticos</vt:lpstr>
      <vt:lpstr>Operadores lógicos</vt:lpstr>
      <vt:lpstr>Operadores lógicos</vt:lpstr>
      <vt:lpstr>Operadores aritméticos</vt:lpstr>
      <vt:lpstr>Concatenacion de cadenas</vt:lpstr>
      <vt:lpstr>Concatenacion de cadenas</vt:lpstr>
      <vt:lpstr>búsqueda de cadenas</vt:lpstr>
      <vt:lpstr>CONSULTAS CALCULADAS (I)</vt:lpstr>
      <vt:lpstr>CONSULTAS CALCULADAS (II)</vt:lpstr>
      <vt:lpstr>CONSULTAS CALCULADAS (III)</vt:lpstr>
      <vt:lpstr>EJERCICIO</vt:lpstr>
      <vt:lpstr>CONSULTAS CALCULADAS (IV)</vt:lpstr>
      <vt:lpstr>FUNCIONES (I)</vt:lpstr>
      <vt:lpstr>FUNCIONES (II)</vt:lpstr>
      <vt:lpstr>Referencia funciones</vt:lpstr>
      <vt:lpstr>FUNCIONES de cadena (I)</vt:lpstr>
      <vt:lpstr>FUNCIONES de cadena (II)</vt:lpstr>
      <vt:lpstr>FUNCIONES de cadena (III)</vt:lpstr>
      <vt:lpstr>EJERCICIO</vt:lpstr>
      <vt:lpstr>FUNCIONES numéricas (I)</vt:lpstr>
      <vt:lpstr>FUNCIONES numéricas (II)</vt:lpstr>
      <vt:lpstr>FUNCIONES numéricas (III)</vt:lpstr>
      <vt:lpstr>EJERCICIO</vt:lpstr>
      <vt:lpstr>FUNCIONES de fecha (I)</vt:lpstr>
      <vt:lpstr>FUNCIONES de fecha (II)</vt:lpstr>
      <vt:lpstr>FUNCIONES de fecha (III)</vt:lpstr>
      <vt:lpstr>EJERCICIO</vt:lpstr>
      <vt:lpstr>FUNCIONES avanzadas (i)</vt:lpstr>
      <vt:lpstr>FUNCIONES avanzadas (iI)</vt:lpstr>
      <vt:lpstr>EJERCICIO</vt:lpstr>
      <vt:lpstr>FUNCIONES de agregado (I)</vt:lpstr>
      <vt:lpstr>FUNCIONES de agregado SUM, COUNT</vt:lpstr>
      <vt:lpstr>FUNCIONES de agregado SUM, COUNT</vt:lpstr>
      <vt:lpstr>EJERCICIO – BBDD northwind</vt:lpstr>
      <vt:lpstr>FUNCIONES de agregado min, max</vt:lpstr>
      <vt:lpstr>EJERCICIO – BBDD northwind</vt:lpstr>
      <vt:lpstr>FUNCIONES de agregado AVG, VAR_POP, STDDEV</vt:lpstr>
      <vt:lpstr>EJERCICIO – BBDD northwind</vt:lpstr>
      <vt:lpstr>AGRUPAMIENTO DE REGISTROS</vt:lpstr>
      <vt:lpstr>AGRUPAMIENTO DE REGISTROS</vt:lpstr>
      <vt:lpstr>AGRUPAMIENTO DE REGISTROS</vt:lpstr>
      <vt:lpstr>AGRUPAMIENTO DE REGISTROS</vt:lpstr>
      <vt:lpstr>AGRUPAMIENTO DE REGISTROS</vt:lpstr>
      <vt:lpstr>EJERCICIO – BBDD northwind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BLOQUE 3 – LA SENTENCIA SELECT</dc:title>
  <dc:creator>JORGE JUAN MUÑOZ MORERA</dc:creator>
  <cp:lastModifiedBy>Jorge Juan</cp:lastModifiedBy>
  <cp:revision>26</cp:revision>
  <dcterms:created xsi:type="dcterms:W3CDTF">2019-12-10T09:55:28Z</dcterms:created>
  <dcterms:modified xsi:type="dcterms:W3CDTF">2022-10-17T13:43:35Z</dcterms:modified>
</cp:coreProperties>
</file>