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80" r:id="rId4"/>
    <p:sldId id="257" r:id="rId5"/>
    <p:sldId id="258" r:id="rId6"/>
    <p:sldId id="259" r:id="rId7"/>
    <p:sldId id="278" r:id="rId8"/>
    <p:sldId id="260" r:id="rId9"/>
    <p:sldId id="261" r:id="rId10"/>
    <p:sldId id="262"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2"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0"/>
    <p:restoredTop sz="92932"/>
  </p:normalViewPr>
  <p:slideViewPr>
    <p:cSldViewPr snapToGrid="0" snapToObjects="1">
      <p:cViewPr varScale="1">
        <p:scale>
          <a:sx n="91" d="100"/>
          <a:sy n="91" d="100"/>
        </p:scale>
        <p:origin x="1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dirty="0"/>
              <a:t>Haga clic para modificar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9/28/2022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9/28/2022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55CC6-147A-8041-9A23-57EDBD7B107C}"/>
              </a:ext>
            </a:extLst>
          </p:cNvPr>
          <p:cNvSpPr>
            <a:spLocks noGrp="1"/>
          </p:cNvSpPr>
          <p:nvPr>
            <p:ph type="ctrTitle"/>
          </p:nvPr>
        </p:nvSpPr>
        <p:spPr/>
        <p:txBody>
          <a:bodyPr/>
          <a:lstStyle/>
          <a:p>
            <a:r>
              <a:rPr lang="en-GB"/>
              <a:t>Bases de datos</a:t>
            </a:r>
          </a:p>
        </p:txBody>
      </p:sp>
      <p:sp>
        <p:nvSpPr>
          <p:cNvPr id="3" name="Subtítulo 2">
            <a:extLst>
              <a:ext uri="{FF2B5EF4-FFF2-40B4-BE49-F238E27FC236}">
                <a16:creationId xmlns:a16="http://schemas.microsoft.com/office/drawing/2014/main" id="{5EF2D2C7-2BBE-C149-9606-31227E0DD1BC}"/>
              </a:ext>
            </a:extLst>
          </p:cNvPr>
          <p:cNvSpPr>
            <a:spLocks noGrp="1"/>
          </p:cNvSpPr>
          <p:nvPr>
            <p:ph type="subTitle" idx="1"/>
          </p:nvPr>
        </p:nvSpPr>
        <p:spPr/>
        <p:txBody>
          <a:bodyPr>
            <a:normAutofit fontScale="92500" lnSpcReduction="20000"/>
          </a:bodyPr>
          <a:lstStyle/>
          <a:p>
            <a:r>
              <a:rPr lang="en-GB"/>
              <a:t>conceptos de un sgbd</a:t>
            </a:r>
          </a:p>
          <a:p>
            <a:r>
              <a:rPr lang="en-GB"/>
              <a:t>Dr. Jorge Juan munoz morera</a:t>
            </a:r>
          </a:p>
        </p:txBody>
      </p:sp>
    </p:spTree>
    <p:extLst>
      <p:ext uri="{BB962C8B-B14F-4D97-AF65-F5344CB8AC3E}">
        <p14:creationId xmlns:p14="http://schemas.microsoft.com/office/powerpoint/2010/main" val="206999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Usuarios de la base de datos</a:t>
            </a:r>
          </a:p>
        </p:txBody>
      </p:sp>
      <p:pic>
        <p:nvPicPr>
          <p:cNvPr id="6" name="Imagen 5">
            <a:extLst>
              <a:ext uri="{FF2B5EF4-FFF2-40B4-BE49-F238E27FC236}">
                <a16:creationId xmlns:a16="http://schemas.microsoft.com/office/drawing/2014/main" id="{E5FE4C04-482C-4E46-9D3F-6E76689D6E14}"/>
              </a:ext>
            </a:extLst>
          </p:cNvPr>
          <p:cNvPicPr>
            <a:picLocks noChangeAspect="1"/>
          </p:cNvPicPr>
          <p:nvPr/>
        </p:nvPicPr>
        <p:blipFill>
          <a:blip r:embed="rId2"/>
          <a:stretch>
            <a:fillRect/>
          </a:stretch>
        </p:blipFill>
        <p:spPr>
          <a:xfrm>
            <a:off x="1079956" y="1827425"/>
            <a:ext cx="9837426" cy="4650619"/>
          </a:xfrm>
          <a:prstGeom prst="rect">
            <a:avLst/>
          </a:prstGeom>
        </p:spPr>
      </p:pic>
      <p:pic>
        <p:nvPicPr>
          <p:cNvPr id="7" name="Imagen 6">
            <a:extLst>
              <a:ext uri="{FF2B5EF4-FFF2-40B4-BE49-F238E27FC236}">
                <a16:creationId xmlns:a16="http://schemas.microsoft.com/office/drawing/2014/main" id="{46E724AE-03D0-CE4C-B154-01ED2E336899}"/>
              </a:ext>
            </a:extLst>
          </p:cNvPr>
          <p:cNvPicPr>
            <a:picLocks noChangeAspect="1"/>
          </p:cNvPicPr>
          <p:nvPr/>
        </p:nvPicPr>
        <p:blipFill>
          <a:blip r:embed="rId3"/>
          <a:stretch>
            <a:fillRect/>
          </a:stretch>
        </p:blipFill>
        <p:spPr>
          <a:xfrm>
            <a:off x="1079954" y="6427281"/>
            <a:ext cx="9837427" cy="393700"/>
          </a:xfrm>
          <a:prstGeom prst="rect">
            <a:avLst/>
          </a:prstGeom>
        </p:spPr>
      </p:pic>
    </p:spTree>
    <p:extLst>
      <p:ext uri="{BB962C8B-B14F-4D97-AF65-F5344CB8AC3E}">
        <p14:creationId xmlns:p14="http://schemas.microsoft.com/office/powerpoint/2010/main" val="7896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Usuarios de la base de datos</a:t>
            </a:r>
          </a:p>
        </p:txBody>
      </p:sp>
      <p:pic>
        <p:nvPicPr>
          <p:cNvPr id="8" name="Imagen 7">
            <a:extLst>
              <a:ext uri="{FF2B5EF4-FFF2-40B4-BE49-F238E27FC236}">
                <a16:creationId xmlns:a16="http://schemas.microsoft.com/office/drawing/2014/main" id="{CAD5B91F-56E1-124D-A374-6955D28FE440}"/>
              </a:ext>
            </a:extLst>
          </p:cNvPr>
          <p:cNvPicPr>
            <a:picLocks noChangeAspect="1"/>
          </p:cNvPicPr>
          <p:nvPr/>
        </p:nvPicPr>
        <p:blipFill>
          <a:blip r:embed="rId2"/>
          <a:stretch>
            <a:fillRect/>
          </a:stretch>
        </p:blipFill>
        <p:spPr>
          <a:xfrm>
            <a:off x="1079953" y="2547618"/>
            <a:ext cx="9837425" cy="3048000"/>
          </a:xfrm>
          <a:prstGeom prst="rect">
            <a:avLst/>
          </a:prstGeom>
        </p:spPr>
      </p:pic>
    </p:spTree>
    <p:extLst>
      <p:ext uri="{BB962C8B-B14F-4D97-AF65-F5344CB8AC3E}">
        <p14:creationId xmlns:p14="http://schemas.microsoft.com/office/powerpoint/2010/main" val="2492134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Sistemas de almacenamiento para bbdd</a:t>
            </a:r>
          </a:p>
        </p:txBody>
      </p:sp>
      <p:sp>
        <p:nvSpPr>
          <p:cNvPr id="3" name="CuadroTexto 2">
            <a:extLst>
              <a:ext uri="{FF2B5EF4-FFF2-40B4-BE49-F238E27FC236}">
                <a16:creationId xmlns:a16="http://schemas.microsoft.com/office/drawing/2014/main" id="{2DB728B3-DB4C-D544-812B-E060178ED097}"/>
              </a:ext>
            </a:extLst>
          </p:cNvPr>
          <p:cNvSpPr txBox="1"/>
          <p:nvPr/>
        </p:nvSpPr>
        <p:spPr>
          <a:xfrm>
            <a:off x="581192" y="1830623"/>
            <a:ext cx="11351625" cy="4555093"/>
          </a:xfrm>
          <a:prstGeom prst="rect">
            <a:avLst/>
          </a:prstGeom>
          <a:noFill/>
        </p:spPr>
        <p:txBody>
          <a:bodyPr wrap="square" rtlCol="0">
            <a:spAutoFit/>
          </a:bodyPr>
          <a:lstStyle/>
          <a:p>
            <a:pPr marL="285750" indent="-285750" algn="just">
              <a:buFont typeface="Wingdings" pitchFamily="2" charset="2"/>
              <a:buChar char="§"/>
            </a:pPr>
            <a:r>
              <a:rPr lang="es-ES" sz="1600" b="1"/>
              <a:t>Discos SATA:</a:t>
            </a:r>
            <a:r>
              <a:rPr lang="es-ES" sz="1600"/>
              <a:t>Es una interfaz de transferencia de datos entre la placa base y algunos dispositivos de almacenamiento, como puede ser el disco duro, lectores y regrabadores de CD/DVD/BD, Unidades de Estado Sólido u otros dispositivos.</a:t>
            </a:r>
          </a:p>
          <a:p>
            <a:pPr marL="285750" indent="-285750" algn="just">
              <a:buFont typeface="Wingdings" pitchFamily="2" charset="2"/>
              <a:buChar char="§"/>
            </a:pPr>
            <a:endParaRPr lang="es-ES" sz="1600"/>
          </a:p>
          <a:p>
            <a:pPr marL="285750" indent="-285750" algn="just">
              <a:buFont typeface="Wingdings" pitchFamily="2" charset="2"/>
              <a:buChar char="§"/>
            </a:pPr>
            <a:r>
              <a:rPr lang="es-ES" sz="1600" b="1"/>
              <a:t>Discos SCSI: </a:t>
            </a:r>
            <a:r>
              <a:rPr lang="es-ES" sz="1600"/>
              <a:t>Son interfaces preparadas para discos duros de gran capacidad de almacenamiento y velocidad de rotación. Un controlador SCSI puede manejar hasta 7 discos duros SCSI. </a:t>
            </a:r>
          </a:p>
          <a:p>
            <a:pPr marL="285750" indent="-285750" algn="just">
              <a:buFont typeface="Wingdings" pitchFamily="2" charset="2"/>
              <a:buChar char="§"/>
            </a:pPr>
            <a:endParaRPr lang="es-ES" sz="1600" b="1"/>
          </a:p>
          <a:p>
            <a:pPr marL="285750" indent="-285750" algn="just">
              <a:buFont typeface="Wingdings" pitchFamily="2" charset="2"/>
              <a:buChar char="§"/>
            </a:pPr>
            <a:r>
              <a:rPr lang="es-ES" sz="1600" b="1"/>
              <a:t>RAID: </a:t>
            </a:r>
            <a:r>
              <a:rPr lang="es-ES" sz="1600"/>
              <a:t>acrónimo de Redundant Array of Independent Disks o matriz de discos independientes, es un contenedor de almacenamiento redundante. S</a:t>
            </a:r>
            <a:r>
              <a:rPr lang="es-ES" sz="1600" b="1"/>
              <a:t>e basa en el montaje en conjunto de dos o más discos duros, </a:t>
            </a:r>
            <a:r>
              <a:rPr lang="es-ES" sz="1600"/>
              <a:t>formando un bloque de trabajo, para obtener desde una ampliación de capacidad a mejoras en velocidad y seguridad de almacenamiento.</a:t>
            </a:r>
          </a:p>
          <a:p>
            <a:pPr marL="285750" indent="-285750" algn="just">
              <a:buFont typeface="Wingdings" pitchFamily="2" charset="2"/>
              <a:buChar char="§"/>
            </a:pPr>
            <a:endParaRPr lang="es-ES" sz="1600"/>
          </a:p>
          <a:p>
            <a:pPr marL="285750" indent="-285750" algn="just">
              <a:buFont typeface="Wingdings" pitchFamily="2" charset="2"/>
              <a:buChar char="§"/>
            </a:pPr>
            <a:r>
              <a:rPr lang="es-ES" sz="1600" b="1"/>
              <a:t>Sistemas NAS: </a:t>
            </a:r>
            <a:r>
              <a:rPr lang="es-ES" sz="1600"/>
              <a:t>Es el acrónimo de Network Attached Storage ó sistema de almacenamiento masivo en red. Estos sistemas de almacenamiento permiten compartir la capacidad de almacenamiento a través de una red. Suelen ser dispositivos para almacenamiento masivo de datos con capacidades muy altas, de varios Terabytes.</a:t>
            </a:r>
          </a:p>
          <a:p>
            <a:pPr marL="285750" indent="-285750" algn="just">
              <a:buFont typeface="Wingdings" pitchFamily="2" charset="2"/>
              <a:buChar char="§"/>
            </a:pPr>
            <a:endParaRPr lang="es-ES" sz="1600"/>
          </a:p>
          <a:p>
            <a:pPr marL="285750" indent="-285750" algn="just">
              <a:buFont typeface="Wingdings" pitchFamily="2" charset="2"/>
              <a:buChar char="§"/>
            </a:pPr>
            <a:r>
              <a:rPr lang="es-ES" sz="1600" b="1"/>
              <a:t>Sistemas SAN: </a:t>
            </a:r>
            <a:r>
              <a:rPr lang="es-ES" sz="1600"/>
              <a:t>Acrónimo de Storage Area Network o red de área de almacenamiento.Se trata de una red concebida para conectar servidores, matrices (arrays) de discos y librerías de soporte. La información almacenada no reside directamente en ninguno de los servidores de la red.</a:t>
            </a:r>
          </a:p>
          <a:p>
            <a:endParaRPr lang="en-GB"/>
          </a:p>
        </p:txBody>
      </p:sp>
    </p:spTree>
    <p:extLst>
      <p:ext uri="{BB962C8B-B14F-4D97-AF65-F5344CB8AC3E}">
        <p14:creationId xmlns:p14="http://schemas.microsoft.com/office/powerpoint/2010/main" val="1130150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Sistemas gestores de bbdd (sgbd)</a:t>
            </a:r>
          </a:p>
        </p:txBody>
      </p:sp>
      <p:sp>
        <p:nvSpPr>
          <p:cNvPr id="3" name="CuadroTexto 2">
            <a:extLst>
              <a:ext uri="{FF2B5EF4-FFF2-40B4-BE49-F238E27FC236}">
                <a16:creationId xmlns:a16="http://schemas.microsoft.com/office/drawing/2014/main" id="{2DB728B3-DB4C-D544-812B-E060178ED097}"/>
              </a:ext>
            </a:extLst>
          </p:cNvPr>
          <p:cNvSpPr txBox="1"/>
          <p:nvPr/>
        </p:nvSpPr>
        <p:spPr>
          <a:xfrm>
            <a:off x="581192" y="1830623"/>
            <a:ext cx="11351625" cy="3693319"/>
          </a:xfrm>
          <a:prstGeom prst="rect">
            <a:avLst/>
          </a:prstGeom>
          <a:noFill/>
        </p:spPr>
        <p:txBody>
          <a:bodyPr wrap="square" rtlCol="0">
            <a:spAutoFit/>
          </a:bodyPr>
          <a:lstStyle/>
          <a:p>
            <a:r>
              <a:rPr lang="es-ES"/>
              <a:t>Conjunto coordinado de programas, procedimientos, lenguajes, etc., que suministra, tanto a los usuarios no informáticos, como a los analistas programadores, o al administrador, los medios necesarios para describir y manipular los datos contenidos en la base de datos, manteniendo su integridad, confidencialidad y seguridad. </a:t>
            </a:r>
          </a:p>
          <a:p>
            <a:r>
              <a:rPr lang="es-ES"/>
              <a:t/>
            </a:r>
            <a:br>
              <a:rPr lang="es-ES"/>
            </a:br>
            <a:endParaRPr lang="es-ES"/>
          </a:p>
          <a:p>
            <a:r>
              <a:rPr lang="es-ES"/>
              <a:t>El SGBD </a:t>
            </a:r>
            <a:r>
              <a:rPr lang="es-ES" b="1"/>
              <a:t>interacciona</a:t>
            </a:r>
            <a:r>
              <a:rPr lang="es-ES"/>
              <a:t> con otros elementos software existentes en el sistema, concretamente </a:t>
            </a:r>
            <a:r>
              <a:rPr lang="es-ES" b="1"/>
              <a:t>con el sistema operativo</a:t>
            </a:r>
            <a:r>
              <a:rPr lang="es-ES"/>
              <a:t>. Los datos almacenados de forma estructurada en la base de datos son utilizados indistintamente por otras aplicaciones, será el SGBD quien ofrecerá una serie de facilidades a éstas para el acceso y manipulación de la información, basándose en las funciones y métodos propios del sistema operativo. </a:t>
            </a:r>
          </a:p>
          <a:p>
            <a:r>
              <a:rPr lang="es-ES"/>
              <a:t/>
            </a:r>
            <a:br>
              <a:rPr lang="es-ES"/>
            </a:br>
            <a:endParaRPr lang="es-ES"/>
          </a:p>
          <a:p>
            <a:endParaRPr lang="es-ES">
              <a:effectLst/>
            </a:endParaRPr>
          </a:p>
          <a:p>
            <a:endParaRPr lang="en-GB"/>
          </a:p>
        </p:txBody>
      </p:sp>
    </p:spTree>
    <p:extLst>
      <p:ext uri="{BB962C8B-B14F-4D97-AF65-F5344CB8AC3E}">
        <p14:creationId xmlns:p14="http://schemas.microsoft.com/office/powerpoint/2010/main" val="3583064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Funciones de un sgbd: descripción</a:t>
            </a:r>
          </a:p>
        </p:txBody>
      </p:sp>
      <p:sp>
        <p:nvSpPr>
          <p:cNvPr id="3" name="CuadroTexto 2">
            <a:extLst>
              <a:ext uri="{FF2B5EF4-FFF2-40B4-BE49-F238E27FC236}">
                <a16:creationId xmlns:a16="http://schemas.microsoft.com/office/drawing/2014/main" id="{2DB728B3-DB4C-D544-812B-E060178ED097}"/>
              </a:ext>
            </a:extLst>
          </p:cNvPr>
          <p:cNvSpPr txBox="1"/>
          <p:nvPr/>
        </p:nvSpPr>
        <p:spPr>
          <a:xfrm>
            <a:off x="581192" y="1830623"/>
            <a:ext cx="11351625" cy="5909310"/>
          </a:xfrm>
          <a:prstGeom prst="rect">
            <a:avLst/>
          </a:prstGeom>
          <a:noFill/>
        </p:spPr>
        <p:txBody>
          <a:bodyPr wrap="square" rtlCol="0">
            <a:spAutoFit/>
          </a:bodyPr>
          <a:lstStyle/>
          <a:p>
            <a:r>
              <a:rPr lang="es-ES"/>
              <a:t>Permite al </a:t>
            </a:r>
            <a:r>
              <a:rPr lang="es-ES" b="1"/>
              <a:t>diseñador de la base de datos </a:t>
            </a:r>
            <a:r>
              <a:rPr lang="es-ES"/>
              <a:t>crear las estructuras apropiadas para integrar adecuadamente los datos. Esta función es la que permite definir las estructuras de la base de datos mediante el </a:t>
            </a:r>
            <a:r>
              <a:rPr lang="es-ES" b="1"/>
              <a:t>lenguaje de descripción de datos </a:t>
            </a:r>
            <a:r>
              <a:rPr lang="es-ES"/>
              <a:t>o </a:t>
            </a:r>
            <a:r>
              <a:rPr lang="es-ES" b="1"/>
              <a:t>DDL</a:t>
            </a:r>
            <a:r>
              <a:rPr lang="es-ES"/>
              <a:t>. Mediante ese lenguaje se definen las estructuras de datos, se definen las relaciones entre los datos y se definen las reglas que han de cumplir los datos.</a:t>
            </a:r>
          </a:p>
          <a:p>
            <a:r>
              <a:rPr lang="es-ES"/>
              <a:t/>
            </a:r>
            <a:br>
              <a:rPr lang="es-ES"/>
            </a:br>
            <a:r>
              <a:rPr lang="es-ES"/>
              <a:t>Se especificarán las características de los datos a cada uno de los tres niveles:</a:t>
            </a:r>
          </a:p>
          <a:p>
            <a:endParaRPr lang="es-ES"/>
          </a:p>
          <a:p>
            <a:pPr marL="285750" indent="-285750">
              <a:buFont typeface="Wingdings" pitchFamily="2" charset="2"/>
              <a:buChar char="§"/>
            </a:pPr>
            <a:r>
              <a:rPr lang="es-ES" b="1"/>
              <a:t>A nivel interno </a:t>
            </a:r>
            <a:r>
              <a:rPr lang="es-ES"/>
              <a:t>(estructura interna), se ha de indicar el espacio de disco reservado para la base de datos, la longitud de los campos, su modo de representación (lenguaje para la definición de la estructura externa). </a:t>
            </a:r>
          </a:p>
          <a:p>
            <a:pPr marL="285750" indent="-285750">
              <a:buFont typeface="Wingdings" pitchFamily="2" charset="2"/>
              <a:buChar char="§"/>
            </a:pPr>
            <a:endParaRPr lang="es-ES"/>
          </a:p>
          <a:p>
            <a:pPr marL="285750" indent="-285750">
              <a:buFont typeface="Wingdings" pitchFamily="2" charset="2"/>
              <a:buChar char="§"/>
            </a:pPr>
            <a:r>
              <a:rPr lang="es-ES" b="1"/>
              <a:t>A nivel conceptual </a:t>
            </a:r>
            <a:r>
              <a:rPr lang="es-ES"/>
              <a:t>(estructura conceptual), se proporcionan herramientas para la definición de las entidades y su identificación, atributos de las mismas, interrelaciones entre ellas, restricciones de integridad, etc.; es decir, el esquema de la base de datos (lenguaje para la definición de estructura lógico global). </a:t>
            </a:r>
          </a:p>
          <a:p>
            <a:pPr marL="285750" indent="-285750">
              <a:buFont typeface="Wingdings" pitchFamily="2" charset="2"/>
              <a:buChar char="§"/>
            </a:pPr>
            <a:endParaRPr lang="es-ES"/>
          </a:p>
          <a:p>
            <a:pPr marL="285750" indent="-285750">
              <a:buFont typeface="Wingdings" pitchFamily="2" charset="2"/>
              <a:buChar char="§"/>
            </a:pPr>
            <a:r>
              <a:rPr lang="es-ES" b="1"/>
              <a:t>A nivel externo </a:t>
            </a:r>
            <a:r>
              <a:rPr lang="es-ES"/>
              <a:t>(estructura externa), se deben definir las vistas de los distintos usuarios a través del lenguaje para la definición de estructuras externas. Además, el SGBD se ocupará de la transformación de las estructuras externas orientadas a los usuarios a las estructuras conceptuales y de la relación de ésta y la estructura física. </a:t>
            </a:r>
          </a:p>
          <a:p>
            <a:r>
              <a:rPr lang="es-ES"/>
              <a:t/>
            </a:r>
            <a:br>
              <a:rPr lang="es-ES"/>
            </a:br>
            <a:endParaRPr lang="es-ES"/>
          </a:p>
          <a:p>
            <a:endParaRPr lang="es-ES">
              <a:effectLst/>
            </a:endParaRPr>
          </a:p>
          <a:p>
            <a:endParaRPr lang="en-GB"/>
          </a:p>
        </p:txBody>
      </p:sp>
    </p:spTree>
    <p:extLst>
      <p:ext uri="{BB962C8B-B14F-4D97-AF65-F5344CB8AC3E}">
        <p14:creationId xmlns:p14="http://schemas.microsoft.com/office/powerpoint/2010/main" val="2698401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Funciones de un sgbd: manipulación</a:t>
            </a:r>
          </a:p>
        </p:txBody>
      </p:sp>
      <p:sp>
        <p:nvSpPr>
          <p:cNvPr id="3" name="CuadroTexto 2">
            <a:extLst>
              <a:ext uri="{FF2B5EF4-FFF2-40B4-BE49-F238E27FC236}">
                <a16:creationId xmlns:a16="http://schemas.microsoft.com/office/drawing/2014/main" id="{2DB728B3-DB4C-D544-812B-E060178ED097}"/>
              </a:ext>
            </a:extLst>
          </p:cNvPr>
          <p:cNvSpPr txBox="1"/>
          <p:nvPr/>
        </p:nvSpPr>
        <p:spPr>
          <a:xfrm>
            <a:off x="581192" y="1830623"/>
            <a:ext cx="11351625" cy="5078313"/>
          </a:xfrm>
          <a:prstGeom prst="rect">
            <a:avLst/>
          </a:prstGeom>
          <a:noFill/>
        </p:spPr>
        <p:txBody>
          <a:bodyPr wrap="square" rtlCol="0">
            <a:spAutoFit/>
          </a:bodyPr>
          <a:lstStyle/>
          <a:p>
            <a:r>
              <a:rPr lang="es-ES"/>
              <a:t>Permite a los </a:t>
            </a:r>
            <a:r>
              <a:rPr lang="es-ES" b="1"/>
              <a:t>usuarios</a:t>
            </a:r>
            <a:r>
              <a:rPr lang="es-ES"/>
              <a:t> de la base buscar, añadir, suprimir o modificar los datos de la misma, siempre de acuerdo con las especificaciones y las normas de seguridad dictadas por el administrador. Se llevará a cabo por medio de un </a:t>
            </a:r>
            <a:r>
              <a:rPr lang="es-ES" b="1"/>
              <a:t>lenguaje de manipulación de datos </a:t>
            </a:r>
            <a:r>
              <a:rPr lang="es-ES"/>
              <a:t>(</a:t>
            </a:r>
            <a:r>
              <a:rPr lang="es-ES" b="1"/>
              <a:t>DML</a:t>
            </a:r>
            <a:r>
              <a:rPr lang="es-ES"/>
              <a:t>) que facilita los instrumentos necesarios para la realización de estas tareas. También se encarga de definir </a:t>
            </a:r>
            <a:r>
              <a:rPr lang="es-ES" b="1"/>
              <a:t>la vista externa </a:t>
            </a:r>
            <a:r>
              <a:rPr lang="es-ES"/>
              <a:t>de todos los usuarios de la base de datos o vistas parciales que cada usuario tiene de los datos definidos con el DDL.</a:t>
            </a:r>
          </a:p>
          <a:p>
            <a:endParaRPr lang="es-ES"/>
          </a:p>
          <a:p>
            <a:r>
              <a:rPr lang="es-ES"/>
              <a:t>Ejemplos: </a:t>
            </a:r>
            <a:br>
              <a:rPr lang="es-ES"/>
            </a:br>
            <a:r>
              <a:rPr lang="es-ES"/>
              <a:t>La recuperación de información almacenada en la base de datos, lo que se conoce como </a:t>
            </a:r>
            <a:r>
              <a:rPr lang="es-ES" b="1"/>
              <a:t>consultas</a:t>
            </a:r>
            <a:r>
              <a:rPr lang="es-ES"/>
              <a:t>. </a:t>
            </a:r>
          </a:p>
          <a:p>
            <a:r>
              <a:rPr lang="es-ES"/>
              <a:t/>
            </a:r>
            <a:br>
              <a:rPr lang="es-ES"/>
            </a:br>
            <a:r>
              <a:rPr lang="es-ES"/>
              <a:t>La </a:t>
            </a:r>
            <a:r>
              <a:rPr lang="es-ES" b="1"/>
              <a:t>inserción</a:t>
            </a:r>
            <a:r>
              <a:rPr lang="es-ES"/>
              <a:t> de información nueva en la base de datos.</a:t>
            </a:r>
          </a:p>
          <a:p>
            <a:r>
              <a:rPr lang="es-ES"/>
              <a:t/>
            </a:r>
            <a:br>
              <a:rPr lang="es-ES"/>
            </a:br>
            <a:r>
              <a:rPr lang="es-ES"/>
              <a:t>El </a:t>
            </a:r>
            <a:r>
              <a:rPr lang="es-ES" b="1"/>
              <a:t>borrado</a:t>
            </a:r>
            <a:r>
              <a:rPr lang="es-ES"/>
              <a:t> de información de la base de datos.</a:t>
            </a:r>
          </a:p>
          <a:p>
            <a:r>
              <a:rPr lang="es-ES"/>
              <a:t/>
            </a:r>
            <a:br>
              <a:rPr lang="es-ES"/>
            </a:br>
            <a:r>
              <a:rPr lang="es-ES"/>
              <a:t>La </a:t>
            </a:r>
            <a:r>
              <a:rPr lang="es-ES" b="1"/>
              <a:t>modificación</a:t>
            </a:r>
            <a:r>
              <a:rPr lang="es-ES"/>
              <a:t> de información almacenada en la base de datos. </a:t>
            </a:r>
          </a:p>
          <a:p>
            <a:r>
              <a:rPr lang="es-ES"/>
              <a:t/>
            </a:r>
            <a:br>
              <a:rPr lang="es-ES"/>
            </a:br>
            <a:endParaRPr lang="es-ES"/>
          </a:p>
          <a:p>
            <a:endParaRPr lang="es-ES">
              <a:effectLst/>
            </a:endParaRPr>
          </a:p>
          <a:p>
            <a:endParaRPr lang="en-GB"/>
          </a:p>
        </p:txBody>
      </p:sp>
    </p:spTree>
    <p:extLst>
      <p:ext uri="{BB962C8B-B14F-4D97-AF65-F5344CB8AC3E}">
        <p14:creationId xmlns:p14="http://schemas.microsoft.com/office/powerpoint/2010/main" val="82505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Funciones de un sgbd: control</a:t>
            </a:r>
          </a:p>
        </p:txBody>
      </p:sp>
      <p:sp>
        <p:nvSpPr>
          <p:cNvPr id="3" name="CuadroTexto 2">
            <a:extLst>
              <a:ext uri="{FF2B5EF4-FFF2-40B4-BE49-F238E27FC236}">
                <a16:creationId xmlns:a16="http://schemas.microsoft.com/office/drawing/2014/main" id="{2DB728B3-DB4C-D544-812B-E060178ED097}"/>
              </a:ext>
            </a:extLst>
          </p:cNvPr>
          <p:cNvSpPr txBox="1"/>
          <p:nvPr/>
        </p:nvSpPr>
        <p:spPr>
          <a:xfrm>
            <a:off x="581192" y="1830623"/>
            <a:ext cx="11351625" cy="2585323"/>
          </a:xfrm>
          <a:prstGeom prst="rect">
            <a:avLst/>
          </a:prstGeom>
          <a:noFill/>
        </p:spPr>
        <p:txBody>
          <a:bodyPr wrap="square" rtlCol="0">
            <a:spAutoFit/>
          </a:bodyPr>
          <a:lstStyle/>
          <a:p>
            <a:r>
              <a:rPr lang="es-ES"/>
              <a:t>Permite al </a:t>
            </a:r>
            <a:r>
              <a:rPr lang="es-ES" b="1"/>
              <a:t>administrador</a:t>
            </a:r>
            <a:r>
              <a:rPr lang="es-ES"/>
              <a:t> de la base de datos establecer mecanismos de protección de las diferentes visiones de los datos asociadas a cada usuario, proporcionando elementos de creación y modificación de dichos usuarios. Adicionalmente, incorpora sistemas para la creación de copias de seguridad, carga de ficheros, auditoría, protección de ataques, configuración del sistema, etc. El lenguaje que implementa esta función es el </a:t>
            </a:r>
            <a:r>
              <a:rPr lang="es-ES" b="1"/>
              <a:t>lenguaje de control de datos </a:t>
            </a:r>
            <a:r>
              <a:rPr lang="es-ES"/>
              <a:t>o </a:t>
            </a:r>
            <a:r>
              <a:rPr lang="es-ES" b="1"/>
              <a:t>DCL. </a:t>
            </a:r>
            <a:endParaRPr lang="es-ES"/>
          </a:p>
          <a:p>
            <a:r>
              <a:rPr lang="es-ES"/>
              <a:t/>
            </a:r>
            <a:br>
              <a:rPr lang="es-ES"/>
            </a:br>
            <a:endParaRPr lang="es-ES"/>
          </a:p>
          <a:p>
            <a:endParaRPr lang="es-ES">
              <a:effectLst/>
            </a:endParaRPr>
          </a:p>
          <a:p>
            <a:endParaRPr lang="en-GB"/>
          </a:p>
        </p:txBody>
      </p:sp>
    </p:spTree>
    <p:extLst>
      <p:ext uri="{BB962C8B-B14F-4D97-AF65-F5344CB8AC3E}">
        <p14:creationId xmlns:p14="http://schemas.microsoft.com/office/powerpoint/2010/main" val="798183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sql</a:t>
            </a:r>
          </a:p>
        </p:txBody>
      </p:sp>
      <p:sp>
        <p:nvSpPr>
          <p:cNvPr id="3" name="CuadroTexto 2">
            <a:extLst>
              <a:ext uri="{FF2B5EF4-FFF2-40B4-BE49-F238E27FC236}">
                <a16:creationId xmlns:a16="http://schemas.microsoft.com/office/drawing/2014/main" id="{2DB728B3-DB4C-D544-812B-E060178ED097}"/>
              </a:ext>
            </a:extLst>
          </p:cNvPr>
          <p:cNvSpPr txBox="1"/>
          <p:nvPr/>
        </p:nvSpPr>
        <p:spPr>
          <a:xfrm>
            <a:off x="581192" y="1830623"/>
            <a:ext cx="11351625" cy="2585323"/>
          </a:xfrm>
          <a:prstGeom prst="rect">
            <a:avLst/>
          </a:prstGeom>
          <a:noFill/>
        </p:spPr>
        <p:txBody>
          <a:bodyPr wrap="square" rtlCol="0">
            <a:spAutoFit/>
          </a:bodyPr>
          <a:lstStyle/>
          <a:p>
            <a:r>
              <a:rPr lang="es-ES"/>
              <a:t>Estas funciones sobre la base de datos las haremos utilizando el </a:t>
            </a:r>
            <a:r>
              <a:rPr lang="es-ES" b="1"/>
              <a:t>Lenguaje Estructurado de Consultas </a:t>
            </a:r>
            <a:r>
              <a:rPr lang="es-ES"/>
              <a:t>(</a:t>
            </a:r>
            <a:r>
              <a:rPr lang="es-ES" b="1"/>
              <a:t>SQL</a:t>
            </a:r>
            <a:r>
              <a:rPr lang="es-ES"/>
              <a:t>: Structured Query Language). Este lenguaje proporciona sentencias para realizar operaciones de DDL, DML y DCL. Fue publicado por el ANSI en 1986 (American National Standard Institute, también el ANSI C) y ha ido evolucionando a lo largo del tiempo.  Además, los SGBD suelen proporcionar otras herramientas que complementan a estos lenguajes como generadores de formularios, informes, interfaces gráficas, generadores de aplicaciones, etc. </a:t>
            </a:r>
          </a:p>
          <a:p>
            <a:r>
              <a:rPr lang="es-ES"/>
              <a:t/>
            </a:r>
            <a:br>
              <a:rPr lang="es-ES"/>
            </a:br>
            <a:endParaRPr lang="es-ES"/>
          </a:p>
          <a:p>
            <a:endParaRPr lang="es-ES">
              <a:effectLst/>
            </a:endParaRPr>
          </a:p>
          <a:p>
            <a:endParaRPr lang="en-GB"/>
          </a:p>
        </p:txBody>
      </p:sp>
    </p:spTree>
    <p:extLst>
      <p:ext uri="{BB962C8B-B14F-4D97-AF65-F5344CB8AC3E}">
        <p14:creationId xmlns:p14="http://schemas.microsoft.com/office/powerpoint/2010/main" val="129494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¡atención! Pregunta…</a:t>
            </a:r>
          </a:p>
        </p:txBody>
      </p:sp>
      <p:sp>
        <p:nvSpPr>
          <p:cNvPr id="6" name="CuadroTexto 5">
            <a:extLst>
              <a:ext uri="{FF2B5EF4-FFF2-40B4-BE49-F238E27FC236}">
                <a16:creationId xmlns:a16="http://schemas.microsoft.com/office/drawing/2014/main" id="{A0454A3F-A993-2F4B-9769-A309ECC4E68C}"/>
              </a:ext>
            </a:extLst>
          </p:cNvPr>
          <p:cNvSpPr txBox="1"/>
          <p:nvPr/>
        </p:nvSpPr>
        <p:spPr>
          <a:xfrm>
            <a:off x="861849" y="2228671"/>
            <a:ext cx="6965497" cy="1200329"/>
          </a:xfrm>
          <a:prstGeom prst="rect">
            <a:avLst/>
          </a:prstGeom>
          <a:noFill/>
        </p:spPr>
        <p:txBody>
          <a:bodyPr wrap="none" rtlCol="0">
            <a:spAutoFit/>
          </a:bodyPr>
          <a:lstStyle/>
          <a:p>
            <a:r>
              <a:rPr lang="en-GB"/>
              <a:t>El DDL de una base de datos sirve para:</a:t>
            </a:r>
          </a:p>
          <a:p>
            <a:r>
              <a:rPr lang="en-GB"/>
              <a:t>	La introducción de los datos en una base de datos.</a:t>
            </a:r>
          </a:p>
          <a:p>
            <a:r>
              <a:rPr lang="en-GB"/>
              <a:t>	Definir la estructura lógica de la base de datos.</a:t>
            </a:r>
          </a:p>
          <a:p>
            <a:r>
              <a:rPr lang="en-GB"/>
              <a:t>	Interrogar a la base de datos, consultar la información de dicha base.</a:t>
            </a:r>
          </a:p>
        </p:txBody>
      </p:sp>
    </p:spTree>
    <p:extLst>
      <p:ext uri="{BB962C8B-B14F-4D97-AF65-F5344CB8AC3E}">
        <p14:creationId xmlns:p14="http://schemas.microsoft.com/office/powerpoint/2010/main" val="1842631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¡atención! Pregunta…</a:t>
            </a:r>
          </a:p>
        </p:txBody>
      </p:sp>
      <p:sp>
        <p:nvSpPr>
          <p:cNvPr id="6" name="CuadroTexto 5">
            <a:extLst>
              <a:ext uri="{FF2B5EF4-FFF2-40B4-BE49-F238E27FC236}">
                <a16:creationId xmlns:a16="http://schemas.microsoft.com/office/drawing/2014/main" id="{A0454A3F-A993-2F4B-9769-A309ECC4E68C}"/>
              </a:ext>
            </a:extLst>
          </p:cNvPr>
          <p:cNvSpPr txBox="1"/>
          <p:nvPr/>
        </p:nvSpPr>
        <p:spPr>
          <a:xfrm>
            <a:off x="861849" y="2228671"/>
            <a:ext cx="6965497" cy="1200329"/>
          </a:xfrm>
          <a:prstGeom prst="rect">
            <a:avLst/>
          </a:prstGeom>
          <a:noFill/>
        </p:spPr>
        <p:txBody>
          <a:bodyPr wrap="none" rtlCol="0">
            <a:spAutoFit/>
          </a:bodyPr>
          <a:lstStyle/>
          <a:p>
            <a:r>
              <a:rPr lang="en-GB"/>
              <a:t>El DDL de una base de datos sirve para:</a:t>
            </a:r>
          </a:p>
          <a:p>
            <a:r>
              <a:rPr lang="en-GB"/>
              <a:t>	La introducción de los datos en una base de datos.</a:t>
            </a:r>
          </a:p>
          <a:p>
            <a:r>
              <a:rPr lang="en-GB"/>
              <a:t>X	Definir la estructura lógica de la base de datos.</a:t>
            </a:r>
          </a:p>
          <a:p>
            <a:r>
              <a:rPr lang="en-GB"/>
              <a:t>	Interrogar a la base de datos, consultar la información de dicha base.</a:t>
            </a:r>
          </a:p>
        </p:txBody>
      </p:sp>
    </p:spTree>
    <p:extLst>
      <p:ext uri="{BB962C8B-B14F-4D97-AF65-F5344CB8AC3E}">
        <p14:creationId xmlns:p14="http://schemas.microsoft.com/office/powerpoint/2010/main" val="310938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36F6DB7-CF8D-494A-82F6-13B58DCA98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7E5194-6E82-4A44-99C3-FE7D87F341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710162" y="1780402"/>
            <a:ext cx="3439692" cy="2149801"/>
          </a:xfrm>
        </p:spPr>
        <p:txBody>
          <a:bodyPr>
            <a:normAutofit/>
          </a:bodyPr>
          <a:lstStyle/>
          <a:p>
            <a:r>
              <a:rPr lang="en-GB" sz="2400" dirty="0" smtClean="0">
                <a:solidFill>
                  <a:srgbClr val="FFFFFF"/>
                </a:solidFill>
              </a:rPr>
              <a:t>PIENSA EN LA </a:t>
            </a:r>
            <a:r>
              <a:rPr lang="en-GB" sz="2400" dirty="0" err="1" smtClean="0">
                <a:solidFill>
                  <a:srgbClr val="FFFFFF"/>
                </a:solidFill>
              </a:rPr>
              <a:t>información</a:t>
            </a:r>
            <a:r>
              <a:rPr lang="en-GB" sz="2400" dirty="0" smtClean="0">
                <a:solidFill>
                  <a:srgbClr val="FFFFFF"/>
                </a:solidFill>
              </a:rPr>
              <a:t> que se </a:t>
            </a:r>
            <a:r>
              <a:rPr lang="en-GB" sz="2400" dirty="0" err="1" smtClean="0">
                <a:solidFill>
                  <a:srgbClr val="FFFFFF"/>
                </a:solidFill>
              </a:rPr>
              <a:t>necesita</a:t>
            </a:r>
            <a:r>
              <a:rPr lang="en-GB" sz="2400" dirty="0" smtClean="0">
                <a:solidFill>
                  <a:srgbClr val="FFFFFF"/>
                </a:solidFill>
              </a:rPr>
              <a:t> PARA GESTIONAR UN CENTRO EDUCATIVO.</a:t>
            </a:r>
            <a:endParaRPr lang="en-GB" sz="2400" dirty="0">
              <a:solidFill>
                <a:srgbClr val="FFFFFF"/>
              </a:solidFill>
            </a:endParaRPr>
          </a:p>
        </p:txBody>
      </p:sp>
      <p:grpSp>
        <p:nvGrpSpPr>
          <p:cNvPr id="13" name="Group 12">
            <a:extLst>
              <a:ext uri="{FF2B5EF4-FFF2-40B4-BE49-F238E27FC236}">
                <a16:creationId xmlns:a16="http://schemas.microsoft.com/office/drawing/2014/main" id="{49FCC1E1-84D3-494D-A0A0-286AFA1C301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 name="Rectangle 13">
              <a:extLst>
                <a:ext uri="{FF2B5EF4-FFF2-40B4-BE49-F238E27FC236}">
                  <a16:creationId xmlns:a16="http://schemas.microsoft.com/office/drawing/2014/main" id="{96E09E90-FF79-402E-AF01-97A279BEAD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C6946F8-4B9B-4C51-9F51-2DB377392C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3D2B3D-A285-438C-A344-AED3E46A07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799" y="1132490"/>
            <a:ext cx="3533775" cy="4572000"/>
          </a:xfrm>
          <a:prstGeom prst="rect">
            <a:avLst/>
          </a:prstGeom>
        </p:spPr>
      </p:pic>
    </p:spTree>
    <p:extLst>
      <p:ext uri="{BB962C8B-B14F-4D97-AF65-F5344CB8AC3E}">
        <p14:creationId xmlns:p14="http://schemas.microsoft.com/office/powerpoint/2010/main" val="80416987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Componentes del sgbd: lenguajes</a:t>
            </a:r>
          </a:p>
        </p:txBody>
      </p:sp>
      <p:sp>
        <p:nvSpPr>
          <p:cNvPr id="3" name="CuadroTexto 2">
            <a:extLst>
              <a:ext uri="{FF2B5EF4-FFF2-40B4-BE49-F238E27FC236}">
                <a16:creationId xmlns:a16="http://schemas.microsoft.com/office/drawing/2014/main" id="{2DB728B3-DB4C-D544-812B-E060178ED097}"/>
              </a:ext>
            </a:extLst>
          </p:cNvPr>
          <p:cNvSpPr txBox="1"/>
          <p:nvPr/>
        </p:nvSpPr>
        <p:spPr>
          <a:xfrm>
            <a:off x="581192" y="1830623"/>
            <a:ext cx="11351625" cy="2585323"/>
          </a:xfrm>
          <a:prstGeom prst="rect">
            <a:avLst/>
          </a:prstGeom>
          <a:noFill/>
        </p:spPr>
        <p:txBody>
          <a:bodyPr wrap="square" rtlCol="0">
            <a:spAutoFit/>
          </a:bodyPr>
          <a:lstStyle/>
          <a:p>
            <a:r>
              <a:rPr lang="es-ES"/>
              <a:t>Cualquier sistema gestor de base de datos ofrece la posibilidad de utilizar lenguajes e interfaces adecuadas para sus diferentes tipos de usuarios.  A través de los lenguajes se pueden especificar los datos que componen la BD, su estructura, relaciones, reglas de integridad, control de acceso, características físicas y vistas externas de los usuarios. Los lenguajes del SGBD son: Lenguaje de Definición de los Datos (</a:t>
            </a:r>
            <a:r>
              <a:rPr lang="es-ES" b="1"/>
              <a:t>DDL</a:t>
            </a:r>
            <a:r>
              <a:rPr lang="es-ES"/>
              <a:t>), Lenguaje de Manejo de Datos (</a:t>
            </a:r>
            <a:r>
              <a:rPr lang="es-ES" b="1"/>
              <a:t>DML</a:t>
            </a:r>
            <a:r>
              <a:rPr lang="es-ES"/>
              <a:t>) y Lenguaje de Control de Datos (</a:t>
            </a:r>
            <a:r>
              <a:rPr lang="es-ES" b="1"/>
              <a:t>DCL</a:t>
            </a:r>
            <a:r>
              <a:rPr lang="es-ES"/>
              <a:t>). </a:t>
            </a:r>
          </a:p>
          <a:p>
            <a:r>
              <a:rPr lang="es-ES"/>
              <a:t/>
            </a:r>
            <a:br>
              <a:rPr lang="es-ES"/>
            </a:br>
            <a:endParaRPr lang="es-ES"/>
          </a:p>
          <a:p>
            <a:endParaRPr lang="es-ES">
              <a:effectLst/>
            </a:endParaRPr>
          </a:p>
          <a:p>
            <a:endParaRPr lang="en-GB"/>
          </a:p>
        </p:txBody>
      </p:sp>
    </p:spTree>
    <p:extLst>
      <p:ext uri="{BB962C8B-B14F-4D97-AF65-F5344CB8AC3E}">
        <p14:creationId xmlns:p14="http://schemas.microsoft.com/office/powerpoint/2010/main" val="1207893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Componentes del sgbd: diccionario de datos</a:t>
            </a:r>
          </a:p>
        </p:txBody>
      </p:sp>
      <p:sp>
        <p:nvSpPr>
          <p:cNvPr id="3" name="CuadroTexto 2">
            <a:extLst>
              <a:ext uri="{FF2B5EF4-FFF2-40B4-BE49-F238E27FC236}">
                <a16:creationId xmlns:a16="http://schemas.microsoft.com/office/drawing/2014/main" id="{2DB728B3-DB4C-D544-812B-E060178ED097}"/>
              </a:ext>
            </a:extLst>
          </p:cNvPr>
          <p:cNvSpPr txBox="1"/>
          <p:nvPr/>
        </p:nvSpPr>
        <p:spPr>
          <a:xfrm>
            <a:off x="581192" y="1830623"/>
            <a:ext cx="11351625" cy="4801314"/>
          </a:xfrm>
          <a:prstGeom prst="rect">
            <a:avLst/>
          </a:prstGeom>
          <a:noFill/>
        </p:spPr>
        <p:txBody>
          <a:bodyPr wrap="square" rtlCol="0">
            <a:spAutoFit/>
          </a:bodyPr>
          <a:lstStyle/>
          <a:p>
            <a:r>
              <a:rPr lang="es-ES"/>
              <a:t>Descripción de los datos almacenados. Se trata de información útil para los programadores de aplicaciones. En una base de datos relacional, el diccionario de datos aportará información sobre: </a:t>
            </a:r>
          </a:p>
          <a:p>
            <a:r>
              <a:rPr lang="es-ES"/>
              <a:t/>
            </a:r>
            <a:br>
              <a:rPr lang="es-ES"/>
            </a:br>
            <a:r>
              <a:rPr lang="es-ES"/>
              <a:t>- Estructura lógica y física de la BD.</a:t>
            </a:r>
          </a:p>
          <a:p>
            <a:r>
              <a:rPr lang="es-ES"/>
              <a:t/>
            </a:r>
            <a:br>
              <a:rPr lang="es-ES"/>
            </a:br>
            <a:r>
              <a:rPr lang="es-ES"/>
              <a:t>- Definición de tablas, vistas, indices, disparadores, procedimientos, funciones, etc. Cantidad de espacio asignado y utilizado por los elementos de la BD.</a:t>
            </a:r>
          </a:p>
          <a:p>
            <a:r>
              <a:rPr lang="es-ES"/>
              <a:t/>
            </a:r>
            <a:br>
              <a:rPr lang="es-ES"/>
            </a:br>
            <a:r>
              <a:rPr lang="es-ES"/>
              <a:t>- Descripción de las restricciones de integridad.</a:t>
            </a:r>
          </a:p>
          <a:p>
            <a:r>
              <a:rPr lang="es-ES"/>
              <a:t/>
            </a:r>
            <a:br>
              <a:rPr lang="es-ES"/>
            </a:br>
            <a:r>
              <a:rPr lang="es-ES"/>
              <a:t>- Información sobre los permisos asociados a cada perfil de usuario.</a:t>
            </a:r>
          </a:p>
          <a:p>
            <a:r>
              <a:rPr lang="es-ES"/>
              <a:t/>
            </a:r>
            <a:br>
              <a:rPr lang="es-ES"/>
            </a:br>
            <a:r>
              <a:rPr lang="es-ES"/>
              <a:t>- Auditoría de acceso a los datos, utilización, etc. </a:t>
            </a:r>
          </a:p>
          <a:p>
            <a:r>
              <a:rPr lang="es-ES"/>
              <a:t/>
            </a:r>
            <a:br>
              <a:rPr lang="es-ES"/>
            </a:br>
            <a:endParaRPr lang="es-ES"/>
          </a:p>
          <a:p>
            <a:endParaRPr lang="es-ES">
              <a:effectLst/>
            </a:endParaRPr>
          </a:p>
          <a:p>
            <a:endParaRPr lang="en-GB"/>
          </a:p>
        </p:txBody>
      </p:sp>
    </p:spTree>
    <p:extLst>
      <p:ext uri="{BB962C8B-B14F-4D97-AF65-F5344CB8AC3E}">
        <p14:creationId xmlns:p14="http://schemas.microsoft.com/office/powerpoint/2010/main" val="51498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Componentes del sgbd: el sgbd</a:t>
            </a:r>
          </a:p>
        </p:txBody>
      </p:sp>
      <p:sp>
        <p:nvSpPr>
          <p:cNvPr id="3" name="CuadroTexto 2">
            <a:extLst>
              <a:ext uri="{FF2B5EF4-FFF2-40B4-BE49-F238E27FC236}">
                <a16:creationId xmlns:a16="http://schemas.microsoft.com/office/drawing/2014/main" id="{2DB728B3-DB4C-D544-812B-E060178ED097}"/>
              </a:ext>
            </a:extLst>
          </p:cNvPr>
          <p:cNvSpPr txBox="1"/>
          <p:nvPr/>
        </p:nvSpPr>
        <p:spPr>
          <a:xfrm>
            <a:off x="581192" y="1830623"/>
            <a:ext cx="11351625" cy="2308324"/>
          </a:xfrm>
          <a:prstGeom prst="rect">
            <a:avLst/>
          </a:prstGeom>
          <a:noFill/>
        </p:spPr>
        <p:txBody>
          <a:bodyPr wrap="square" rtlCol="0">
            <a:spAutoFit/>
          </a:bodyPr>
          <a:lstStyle/>
          <a:p>
            <a:r>
              <a:rPr lang="es-ES"/>
              <a:t>Es la parte de software encargada de garantizar el correcto, seguro, íntegro y eficiente acceso y almacenamiento de los datos. Este componente es el encargado de proporcionar una interfaz entre los datos almacenados y los programas de aplicación que los manejan. Es un intermediario entre el usuario y los datos. Es el encargado de garantizar la privacidad, seguridad e integridad de los datos, controlando los accesos concurrentes e interactuando con el sistema operativo. </a:t>
            </a:r>
          </a:p>
          <a:p>
            <a:r>
              <a:rPr lang="es-ES"/>
              <a:t/>
            </a:r>
            <a:br>
              <a:rPr lang="es-ES"/>
            </a:br>
            <a:endParaRPr lang="es-ES"/>
          </a:p>
          <a:p>
            <a:endParaRPr lang="es-ES">
              <a:effectLst/>
            </a:endParaRPr>
          </a:p>
          <a:p>
            <a:endParaRPr lang="en-GB"/>
          </a:p>
        </p:txBody>
      </p:sp>
    </p:spTree>
    <p:extLst>
      <p:ext uri="{BB962C8B-B14F-4D97-AF65-F5344CB8AC3E}">
        <p14:creationId xmlns:p14="http://schemas.microsoft.com/office/powerpoint/2010/main" val="4158782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Componentes del sgbd: usuarios</a:t>
            </a:r>
          </a:p>
        </p:txBody>
      </p:sp>
      <p:sp>
        <p:nvSpPr>
          <p:cNvPr id="3" name="CuadroTexto 2">
            <a:extLst>
              <a:ext uri="{FF2B5EF4-FFF2-40B4-BE49-F238E27FC236}">
                <a16:creationId xmlns:a16="http://schemas.microsoft.com/office/drawing/2014/main" id="{2DB728B3-DB4C-D544-812B-E060178ED097}"/>
              </a:ext>
            </a:extLst>
          </p:cNvPr>
          <p:cNvSpPr txBox="1"/>
          <p:nvPr/>
        </p:nvSpPr>
        <p:spPr>
          <a:xfrm>
            <a:off x="420415" y="1830623"/>
            <a:ext cx="11190394" cy="3970318"/>
          </a:xfrm>
          <a:prstGeom prst="rect">
            <a:avLst/>
          </a:prstGeom>
          <a:noFill/>
        </p:spPr>
        <p:txBody>
          <a:bodyPr wrap="square" rtlCol="0">
            <a:spAutoFit/>
          </a:bodyPr>
          <a:lstStyle/>
          <a:p>
            <a:pPr lvl="1"/>
            <a:r>
              <a:rPr lang="es-ES"/>
              <a:t>El </a:t>
            </a:r>
            <a:r>
              <a:rPr lang="es-ES" b="1"/>
              <a:t>administrador de la base de datos </a:t>
            </a:r>
            <a:r>
              <a:rPr lang="es-ES"/>
              <a:t>o Database Administrator (DBA), que será la persona o conjunto de ellas encargadas de la función de administración de la base de datos. Tiene el control centralizado de la base de datos y es el responsable de su buen funcionamiento. Es el encargado de autorizar el acceso a la base de datos, de coordinar y vigilar su utilización y de adquirir los recursos software y hardware que sean necesarios. </a:t>
            </a:r>
            <a:br>
              <a:rPr lang="es-ES"/>
            </a:br>
            <a:endParaRPr lang="es-ES"/>
          </a:p>
          <a:p>
            <a:pPr lvl="1"/>
            <a:r>
              <a:rPr lang="es-ES"/>
              <a:t>Los </a:t>
            </a:r>
            <a:r>
              <a:rPr lang="es-ES" b="1"/>
              <a:t>usuarios de la base de datos</a:t>
            </a:r>
            <a:r>
              <a:rPr lang="es-ES"/>
              <a:t>: </a:t>
            </a:r>
            <a:br>
              <a:rPr lang="es-ES"/>
            </a:br>
            <a:r>
              <a:rPr lang="es-ES"/>
              <a:t>- Diseñadores.</a:t>
            </a:r>
            <a:br>
              <a:rPr lang="es-ES"/>
            </a:br>
            <a:r>
              <a:rPr lang="es-ES"/>
              <a:t>- Operadores y personal de mantenimiento.</a:t>
            </a:r>
            <a:br>
              <a:rPr lang="es-ES"/>
            </a:br>
            <a:r>
              <a:rPr lang="es-ES"/>
              <a:t>- Analistas y programadores de aplicaciones.</a:t>
            </a:r>
            <a:br>
              <a:rPr lang="es-ES"/>
            </a:br>
            <a:r>
              <a:rPr lang="es-ES"/>
              <a:t>- Usuarios finales: ocasionales, simples, avanzados y autónomos. </a:t>
            </a:r>
          </a:p>
          <a:p>
            <a:r>
              <a:rPr lang="es-ES"/>
              <a:t/>
            </a:r>
            <a:br>
              <a:rPr lang="es-ES"/>
            </a:br>
            <a:endParaRPr lang="es-ES"/>
          </a:p>
          <a:p>
            <a:endParaRPr lang="es-ES">
              <a:effectLst/>
            </a:endParaRPr>
          </a:p>
          <a:p>
            <a:endParaRPr lang="en-GB"/>
          </a:p>
        </p:txBody>
      </p:sp>
    </p:spTree>
    <p:extLst>
      <p:ext uri="{BB962C8B-B14F-4D97-AF65-F5344CB8AC3E}">
        <p14:creationId xmlns:p14="http://schemas.microsoft.com/office/powerpoint/2010/main" val="4184123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a:t>Componentes del sgbd: herramientas</a:t>
            </a:r>
          </a:p>
        </p:txBody>
      </p:sp>
      <p:sp>
        <p:nvSpPr>
          <p:cNvPr id="3" name="CuadroTexto 2">
            <a:extLst>
              <a:ext uri="{FF2B5EF4-FFF2-40B4-BE49-F238E27FC236}">
                <a16:creationId xmlns:a16="http://schemas.microsoft.com/office/drawing/2014/main" id="{2DB728B3-DB4C-D544-812B-E060178ED097}"/>
              </a:ext>
            </a:extLst>
          </p:cNvPr>
          <p:cNvSpPr txBox="1"/>
          <p:nvPr/>
        </p:nvSpPr>
        <p:spPr>
          <a:xfrm>
            <a:off x="420415" y="1830623"/>
            <a:ext cx="11190394" cy="1754326"/>
          </a:xfrm>
          <a:prstGeom prst="rect">
            <a:avLst/>
          </a:prstGeom>
          <a:noFill/>
        </p:spPr>
        <p:txBody>
          <a:bodyPr wrap="square" rtlCol="0">
            <a:spAutoFit/>
          </a:bodyPr>
          <a:lstStyle/>
          <a:p>
            <a:r>
              <a:rPr lang="es-ES"/>
              <a:t>Son un conjunto de aplicaciones que permiten </a:t>
            </a:r>
            <a:r>
              <a:rPr lang="es-ES" b="1"/>
              <a:t>a los administradores </a:t>
            </a:r>
            <a:r>
              <a:rPr lang="es-ES"/>
              <a:t>la gestión de la base de datos, de los usuarios y permisos, generadores de formularios, informes, interfaces gráficas, generadores de aplicaciones, etc. </a:t>
            </a:r>
          </a:p>
          <a:p>
            <a:r>
              <a:rPr lang="es-ES"/>
              <a:t/>
            </a:r>
            <a:br>
              <a:rPr lang="es-ES"/>
            </a:br>
            <a:endParaRPr lang="es-ES"/>
          </a:p>
          <a:p>
            <a:endParaRPr lang="es-ES">
              <a:effectLst/>
            </a:endParaRPr>
          </a:p>
          <a:p>
            <a:endParaRPr lang="en-GB"/>
          </a:p>
        </p:txBody>
      </p:sp>
    </p:spTree>
    <p:extLst>
      <p:ext uri="{BB962C8B-B14F-4D97-AF65-F5344CB8AC3E}">
        <p14:creationId xmlns:p14="http://schemas.microsoft.com/office/powerpoint/2010/main" val="3915253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2" y="702156"/>
            <a:ext cx="11029616" cy="1013800"/>
          </a:xfrm>
        </p:spPr>
        <p:txBody>
          <a:bodyPr/>
          <a:lstStyle/>
          <a:p>
            <a:r>
              <a:rPr lang="en-GB" dirty="0" err="1" smtClean="0"/>
              <a:t>Mysql</a:t>
            </a:r>
            <a:r>
              <a:rPr lang="en-GB" dirty="0" smtClean="0"/>
              <a:t> data types</a:t>
            </a:r>
            <a:endParaRPr lang="en-GB" dirty="0"/>
          </a:p>
        </p:txBody>
      </p:sp>
      <p:sp>
        <p:nvSpPr>
          <p:cNvPr id="3" name="CuadroTexto 2">
            <a:extLst>
              <a:ext uri="{FF2B5EF4-FFF2-40B4-BE49-F238E27FC236}">
                <a16:creationId xmlns:a16="http://schemas.microsoft.com/office/drawing/2014/main" id="{2DB728B3-DB4C-D544-812B-E060178ED097}"/>
              </a:ext>
            </a:extLst>
          </p:cNvPr>
          <p:cNvSpPr txBox="1"/>
          <p:nvPr/>
        </p:nvSpPr>
        <p:spPr>
          <a:xfrm>
            <a:off x="581192" y="3717230"/>
            <a:ext cx="11190394" cy="923330"/>
          </a:xfrm>
          <a:prstGeom prst="rect">
            <a:avLst/>
          </a:prstGeom>
          <a:noFill/>
        </p:spPr>
        <p:txBody>
          <a:bodyPr wrap="square" rtlCol="0">
            <a:spAutoFit/>
          </a:bodyPr>
          <a:lstStyle/>
          <a:p>
            <a:r>
              <a:rPr lang="es-ES" sz="3600"/>
              <a:t>https://www.w3schools.com/mysql/mysql_datatypes.asp</a:t>
            </a:r>
            <a:endParaRPr lang="es-ES" dirty="0">
              <a:effectLst/>
            </a:endParaRPr>
          </a:p>
          <a:p>
            <a:endParaRPr lang="en-GB" dirty="0"/>
          </a:p>
        </p:txBody>
      </p:sp>
    </p:spTree>
    <p:extLst>
      <p:ext uri="{BB962C8B-B14F-4D97-AF65-F5344CB8AC3E}">
        <p14:creationId xmlns:p14="http://schemas.microsoft.com/office/powerpoint/2010/main" val="3193448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34997" y="52553"/>
            <a:ext cx="10675377" cy="6764062"/>
          </a:xfrm>
          <a:prstGeom prst="rect">
            <a:avLst/>
          </a:prstGeom>
        </p:spPr>
      </p:pic>
    </p:spTree>
    <p:extLst>
      <p:ext uri="{BB962C8B-B14F-4D97-AF65-F5344CB8AC3E}">
        <p14:creationId xmlns:p14="http://schemas.microsoft.com/office/powerpoint/2010/main" val="8926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36F6DB7-CF8D-494A-82F6-13B58DCA98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7E5194-6E82-4A44-99C3-FE7D87F341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710162" y="1780402"/>
            <a:ext cx="3439692" cy="2149801"/>
          </a:xfrm>
        </p:spPr>
        <p:txBody>
          <a:bodyPr>
            <a:normAutofit fontScale="90000"/>
          </a:bodyPr>
          <a:lstStyle/>
          <a:p>
            <a:r>
              <a:rPr lang="en-GB" sz="2400" dirty="0" smtClean="0">
                <a:solidFill>
                  <a:srgbClr val="FFFFFF"/>
                </a:solidFill>
              </a:rPr>
              <a:t>PIENSA EN LA </a:t>
            </a:r>
            <a:r>
              <a:rPr lang="en-GB" sz="2400" dirty="0" err="1" smtClean="0">
                <a:solidFill>
                  <a:srgbClr val="FFFFFF"/>
                </a:solidFill>
              </a:rPr>
              <a:t>información</a:t>
            </a:r>
            <a:r>
              <a:rPr lang="en-GB" sz="2400" dirty="0" smtClean="0">
                <a:solidFill>
                  <a:srgbClr val="FFFFFF"/>
                </a:solidFill>
              </a:rPr>
              <a:t> que se </a:t>
            </a:r>
            <a:r>
              <a:rPr lang="en-GB" sz="2400" dirty="0" err="1" smtClean="0">
                <a:solidFill>
                  <a:srgbClr val="FFFFFF"/>
                </a:solidFill>
              </a:rPr>
              <a:t>necesita</a:t>
            </a:r>
            <a:r>
              <a:rPr lang="en-GB" sz="2400" dirty="0" smtClean="0">
                <a:solidFill>
                  <a:srgbClr val="FFFFFF"/>
                </a:solidFill>
              </a:rPr>
              <a:t> PARA GESTIONAR UN COMERCIO ELECTRÓNICO.</a:t>
            </a:r>
            <a:endParaRPr lang="en-GB" sz="2400" dirty="0">
              <a:solidFill>
                <a:srgbClr val="FFFFFF"/>
              </a:solidFill>
            </a:endParaRPr>
          </a:p>
        </p:txBody>
      </p:sp>
      <p:grpSp>
        <p:nvGrpSpPr>
          <p:cNvPr id="13" name="Group 12">
            <a:extLst>
              <a:ext uri="{FF2B5EF4-FFF2-40B4-BE49-F238E27FC236}">
                <a16:creationId xmlns:a16="http://schemas.microsoft.com/office/drawing/2014/main" id="{49FCC1E1-84D3-494D-A0A0-286AFA1C301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 name="Rectangle 13">
              <a:extLst>
                <a:ext uri="{FF2B5EF4-FFF2-40B4-BE49-F238E27FC236}">
                  <a16:creationId xmlns:a16="http://schemas.microsoft.com/office/drawing/2014/main" id="{96E09E90-FF79-402E-AF01-97A279BEAD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C6946F8-4B9B-4C51-9F51-2DB377392C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3D2B3D-A285-438C-A344-AED3E46A07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799" y="1132490"/>
            <a:ext cx="3533775" cy="4572000"/>
          </a:xfrm>
          <a:prstGeom prst="rect">
            <a:avLst/>
          </a:prstGeom>
        </p:spPr>
      </p:pic>
    </p:spTree>
    <p:extLst>
      <p:ext uri="{BB962C8B-B14F-4D97-AF65-F5344CB8AC3E}">
        <p14:creationId xmlns:p14="http://schemas.microsoft.com/office/powerpoint/2010/main" val="17179967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p:txBody>
          <a:bodyPr/>
          <a:lstStyle/>
          <a:p>
            <a:r>
              <a:rPr lang="en-GB"/>
              <a:t>¿qué es una base de datos?</a:t>
            </a:r>
          </a:p>
        </p:txBody>
      </p:sp>
      <p:sp>
        <p:nvSpPr>
          <p:cNvPr id="3" name="Marcador de contenido 2">
            <a:extLst>
              <a:ext uri="{FF2B5EF4-FFF2-40B4-BE49-F238E27FC236}">
                <a16:creationId xmlns:a16="http://schemas.microsoft.com/office/drawing/2014/main" id="{68459FBB-85A1-B446-96B7-52B0702B7FDE}"/>
              </a:ext>
            </a:extLst>
          </p:cNvPr>
          <p:cNvSpPr>
            <a:spLocks noGrp="1"/>
          </p:cNvSpPr>
          <p:nvPr>
            <p:ph idx="1"/>
          </p:nvPr>
        </p:nvSpPr>
        <p:spPr/>
        <p:txBody>
          <a:bodyPr/>
          <a:lstStyle/>
          <a:p>
            <a:pPr algn="just"/>
            <a:r>
              <a:rPr lang="es-ES"/>
              <a:t>Colección de datos relacionados lógicamente entre sí, con una definición y descripción comunes y que están estructurados de una determinada manera, almacenados con la mínima redundancia y posibilitando el acceso a ellos eficientemente por parte de varias aplicaciones y usuarios. </a:t>
            </a:r>
          </a:p>
          <a:p>
            <a:pPr algn="just"/>
            <a:r>
              <a:rPr lang="es-ES"/>
              <a:t>La base de datos también almacena la descripción de los datos. Esta descripción es lo que se denomina </a:t>
            </a:r>
            <a:r>
              <a:rPr lang="es-ES" b="1"/>
              <a:t>metadatos</a:t>
            </a:r>
            <a:r>
              <a:rPr lang="es-ES"/>
              <a:t>, se almacena en el </a:t>
            </a:r>
            <a:r>
              <a:rPr lang="es-ES" b="1"/>
              <a:t>diccionario de datos o catálogo </a:t>
            </a:r>
            <a:r>
              <a:rPr lang="es-ES"/>
              <a:t>y es lo que permite que exista </a:t>
            </a:r>
            <a:r>
              <a:rPr lang="es-ES" b="1"/>
              <a:t>independencia de datos </a:t>
            </a:r>
            <a:r>
              <a:rPr lang="es-ES"/>
              <a:t>lógica‐física. </a:t>
            </a:r>
          </a:p>
          <a:p>
            <a:endParaRPr lang="es-ES"/>
          </a:p>
          <a:p>
            <a:endParaRPr lang="es-ES"/>
          </a:p>
          <a:p>
            <a:endParaRPr lang="en-GB"/>
          </a:p>
        </p:txBody>
      </p:sp>
    </p:spTree>
    <p:extLst>
      <p:ext uri="{BB962C8B-B14F-4D97-AF65-F5344CB8AC3E}">
        <p14:creationId xmlns:p14="http://schemas.microsoft.com/office/powerpoint/2010/main" val="1229316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p:txBody>
          <a:bodyPr/>
          <a:lstStyle/>
          <a:p>
            <a:r>
              <a:rPr lang="en-GB"/>
              <a:t>elementos de una base de datos</a:t>
            </a:r>
          </a:p>
        </p:txBody>
      </p:sp>
      <p:sp>
        <p:nvSpPr>
          <p:cNvPr id="3" name="Marcador de contenido 2">
            <a:extLst>
              <a:ext uri="{FF2B5EF4-FFF2-40B4-BE49-F238E27FC236}">
                <a16:creationId xmlns:a16="http://schemas.microsoft.com/office/drawing/2014/main" id="{68459FBB-85A1-B446-96B7-52B0702B7FDE}"/>
              </a:ext>
            </a:extLst>
          </p:cNvPr>
          <p:cNvSpPr>
            <a:spLocks noGrp="1"/>
          </p:cNvSpPr>
          <p:nvPr>
            <p:ph idx="1"/>
          </p:nvPr>
        </p:nvSpPr>
        <p:spPr>
          <a:xfrm>
            <a:off x="581192" y="2180496"/>
            <a:ext cx="11029615" cy="3831421"/>
          </a:xfrm>
        </p:spPr>
        <p:txBody>
          <a:bodyPr/>
          <a:lstStyle/>
          <a:p>
            <a:r>
              <a:rPr lang="es-ES" b="1"/>
              <a:t>Entidades: </a:t>
            </a:r>
            <a:r>
              <a:rPr lang="es-ES"/>
              <a:t>objeto real o abstracto con características diferenciadoras, del que se almacena información en la base de datos. En una base de datos de una clínica veterinaria, posibles entidades podrían ser: ejemplar, doctor, consulta, etc. </a:t>
            </a:r>
          </a:p>
          <a:p>
            <a:r>
              <a:rPr lang="es-ES" b="1"/>
              <a:t>Atributos: </a:t>
            </a:r>
            <a:r>
              <a:rPr lang="es-ES"/>
              <a:t>son los datos que se almacenan de la entidad. Cualquier propiedad o característica de una entidad puede ser atributo. Continuando con nuestro ejemplo, podrían ser atributos: raza, color, nombre, número de identificación, etc. </a:t>
            </a:r>
          </a:p>
          <a:p>
            <a:r>
              <a:rPr lang="es-ES" b="1"/>
              <a:t>Registros: </a:t>
            </a:r>
            <a:r>
              <a:rPr lang="es-ES"/>
              <a:t>donde se almacena la información de cada entidad. Es un conjunto de atributos que contienen los datos que pertenecen a una misma repetición de entidad. En nuestro ejemplo, un registro podría ser: 2123056, Sultán, Podenco, Gris, 23/03/2009. </a:t>
            </a:r>
          </a:p>
          <a:p>
            <a:r>
              <a:rPr lang="es-ES" b="1"/>
              <a:t>Campos: </a:t>
            </a:r>
            <a:r>
              <a:rPr lang="es-ES"/>
              <a:t>donde se almacenan los atributos de cada registro. Teniendo en cuenta el ejemplo anterior, un campo podría ser el valor Podenco. </a:t>
            </a:r>
            <a:endParaRPr lang="en-GB"/>
          </a:p>
        </p:txBody>
      </p:sp>
      <p:sp>
        <p:nvSpPr>
          <p:cNvPr id="4" name="CuadroTexto 3">
            <a:extLst>
              <a:ext uri="{FF2B5EF4-FFF2-40B4-BE49-F238E27FC236}">
                <a16:creationId xmlns:a16="http://schemas.microsoft.com/office/drawing/2014/main" id="{D7CAABF3-6ECE-EE49-97C4-B88160EBBEF6}"/>
              </a:ext>
            </a:extLst>
          </p:cNvPr>
          <p:cNvSpPr txBox="1"/>
          <p:nvPr/>
        </p:nvSpPr>
        <p:spPr>
          <a:xfrm>
            <a:off x="0" y="2126850"/>
            <a:ext cx="1292533" cy="369332"/>
          </a:xfrm>
          <a:prstGeom prst="rect">
            <a:avLst/>
          </a:prstGeom>
          <a:noFill/>
        </p:spPr>
        <p:txBody>
          <a:bodyPr wrap="none" rtlCol="0">
            <a:spAutoFit/>
          </a:bodyPr>
          <a:lstStyle/>
          <a:p>
            <a:r>
              <a:rPr lang="en-GB"/>
              <a:t>Nivel lógico</a:t>
            </a:r>
          </a:p>
        </p:txBody>
      </p:sp>
      <p:sp>
        <p:nvSpPr>
          <p:cNvPr id="5" name="CuadroTexto 4">
            <a:extLst>
              <a:ext uri="{FF2B5EF4-FFF2-40B4-BE49-F238E27FC236}">
                <a16:creationId xmlns:a16="http://schemas.microsoft.com/office/drawing/2014/main" id="{7C0821C4-BD49-984C-8F3C-6EE42BF67333}"/>
              </a:ext>
            </a:extLst>
          </p:cNvPr>
          <p:cNvSpPr txBox="1"/>
          <p:nvPr/>
        </p:nvSpPr>
        <p:spPr>
          <a:xfrm>
            <a:off x="22013" y="4044804"/>
            <a:ext cx="1218603" cy="369332"/>
          </a:xfrm>
          <a:prstGeom prst="rect">
            <a:avLst/>
          </a:prstGeom>
          <a:noFill/>
        </p:spPr>
        <p:txBody>
          <a:bodyPr wrap="none" rtlCol="0">
            <a:spAutoFit/>
          </a:bodyPr>
          <a:lstStyle/>
          <a:p>
            <a:r>
              <a:rPr lang="en-GB"/>
              <a:t>Nivel físico</a:t>
            </a:r>
          </a:p>
        </p:txBody>
      </p:sp>
    </p:spTree>
    <p:extLst>
      <p:ext uri="{BB962C8B-B14F-4D97-AF65-F5344CB8AC3E}">
        <p14:creationId xmlns:p14="http://schemas.microsoft.com/office/powerpoint/2010/main" val="1598061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36F6DB7-CF8D-494A-82F6-13B58DCA98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7E5194-6E82-4A44-99C3-FE7D87F341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710162" y="2687050"/>
            <a:ext cx="3171905" cy="1243153"/>
          </a:xfrm>
        </p:spPr>
        <p:txBody>
          <a:bodyPr>
            <a:normAutofit fontScale="90000"/>
          </a:bodyPr>
          <a:lstStyle/>
          <a:p>
            <a:r>
              <a:rPr lang="en-GB" sz="2400">
                <a:solidFill>
                  <a:srgbClr val="FFFFFF"/>
                </a:solidFill>
              </a:rPr>
              <a:t>Identifica </a:t>
            </a:r>
            <a:r>
              <a:rPr lang="en-GB" sz="2400" smtClean="0">
                <a:solidFill>
                  <a:srgbClr val="FFFFFF"/>
                </a:solidFill>
              </a:rPr>
              <a:t>entidades</a:t>
            </a:r>
            <a:r>
              <a:rPr lang="en-GB" sz="2400">
                <a:solidFill>
                  <a:srgbClr val="FFFFFF"/>
                </a:solidFill>
              </a:rPr>
              <a:t>, atributos, registros y campos</a:t>
            </a:r>
          </a:p>
        </p:txBody>
      </p:sp>
      <p:grpSp>
        <p:nvGrpSpPr>
          <p:cNvPr id="13" name="Group 12">
            <a:extLst>
              <a:ext uri="{FF2B5EF4-FFF2-40B4-BE49-F238E27FC236}">
                <a16:creationId xmlns:a16="http://schemas.microsoft.com/office/drawing/2014/main" id="{49FCC1E1-84D3-494D-A0A0-286AFA1C301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 name="Rectangle 13">
              <a:extLst>
                <a:ext uri="{FF2B5EF4-FFF2-40B4-BE49-F238E27FC236}">
                  <a16:creationId xmlns:a16="http://schemas.microsoft.com/office/drawing/2014/main" id="{96E09E90-FF79-402E-AF01-97A279BEAD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C6946F8-4B9B-4C51-9F51-2DB377392C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3D2B3D-A285-438C-A344-AED3E46A07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Ingeniería Systems: Insertar Datos en SQL Server - Ejemplo Hosp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935" y="1094440"/>
            <a:ext cx="7791421" cy="462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5515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36F6DB7-CF8D-494A-82F6-13B58DCA98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7E5194-6E82-4A44-99C3-FE7D87F341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49FCC1E1-84D3-494D-A0A0-286AFA1C301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 name="Rectangle 13">
              <a:extLst>
                <a:ext uri="{FF2B5EF4-FFF2-40B4-BE49-F238E27FC236}">
                  <a16:creationId xmlns:a16="http://schemas.microsoft.com/office/drawing/2014/main" id="{96E09E90-FF79-402E-AF01-97A279BEAD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C6946F8-4B9B-4C51-9F51-2DB377392C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3D2B3D-A285-438C-A344-AED3E46A07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uadroTexto 2">
            <a:extLst>
              <a:ext uri="{FF2B5EF4-FFF2-40B4-BE49-F238E27FC236}">
                <a16:creationId xmlns:a16="http://schemas.microsoft.com/office/drawing/2014/main" id="{B2938B8A-D0AE-2D43-9480-EDB334A60B5A}"/>
              </a:ext>
            </a:extLst>
          </p:cNvPr>
          <p:cNvSpPr txBox="1"/>
          <p:nvPr/>
        </p:nvSpPr>
        <p:spPr>
          <a:xfrm>
            <a:off x="4358640" y="10160"/>
            <a:ext cx="3534942" cy="461665"/>
          </a:xfrm>
          <a:prstGeom prst="rect">
            <a:avLst/>
          </a:prstGeom>
          <a:noFill/>
        </p:spPr>
        <p:txBody>
          <a:bodyPr wrap="none" rtlCol="0">
            <a:spAutoFit/>
          </a:bodyPr>
          <a:lstStyle/>
          <a:p>
            <a:r>
              <a:rPr lang="en-GB" sz="2400">
                <a:highlight>
                  <a:srgbClr val="000000"/>
                </a:highlight>
              </a:rPr>
              <a:t>Relaciones entre entidades</a:t>
            </a:r>
          </a:p>
        </p:txBody>
      </p:sp>
      <p:pic>
        <p:nvPicPr>
          <p:cNvPr id="2050" name="Picture 2" descr="Modelo entidad-relación, un ejemplo práctico 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779" y="572367"/>
            <a:ext cx="6803686" cy="5646969"/>
          </a:xfrm>
          <a:prstGeom prst="rect">
            <a:avLst/>
          </a:prstGeom>
          <a:noFill/>
          <a:extLst>
            <a:ext uri="{909E8E84-426E-40DD-AFC4-6F175D3DCCD1}">
              <a14:hiddenFill xmlns:a14="http://schemas.microsoft.com/office/drawing/2010/main">
                <a:solidFill>
                  <a:srgbClr val="FFFFFF"/>
                </a:solidFill>
              </a14:hiddenFill>
            </a:ext>
          </a:extLst>
        </p:spPr>
      </p:pic>
      <p:sp>
        <p:nvSpPr>
          <p:cNvPr id="17" name="Título 1">
            <a:extLst>
              <a:ext uri="{FF2B5EF4-FFF2-40B4-BE49-F238E27FC236}">
                <a16:creationId xmlns:a16="http://schemas.microsoft.com/office/drawing/2014/main" id="{5323614E-E52D-BC4D-9B8A-2D6F671BA619}"/>
              </a:ext>
            </a:extLst>
          </p:cNvPr>
          <p:cNvSpPr>
            <a:spLocks noGrp="1"/>
          </p:cNvSpPr>
          <p:nvPr>
            <p:ph type="title"/>
          </p:nvPr>
        </p:nvSpPr>
        <p:spPr>
          <a:xfrm>
            <a:off x="710162" y="1780402"/>
            <a:ext cx="3439692" cy="2149801"/>
          </a:xfrm>
        </p:spPr>
        <p:txBody>
          <a:bodyPr>
            <a:normAutofit/>
          </a:bodyPr>
          <a:lstStyle/>
          <a:p>
            <a:r>
              <a:rPr lang="en-GB" sz="2400" dirty="0" smtClean="0">
                <a:solidFill>
                  <a:srgbClr val="FFFFFF"/>
                </a:solidFill>
              </a:rPr>
              <a:t>PIENSA EN LA </a:t>
            </a:r>
            <a:r>
              <a:rPr lang="en-GB" sz="2400" dirty="0" err="1" smtClean="0">
                <a:solidFill>
                  <a:srgbClr val="FFFFFF"/>
                </a:solidFill>
              </a:rPr>
              <a:t>información</a:t>
            </a:r>
            <a:r>
              <a:rPr lang="en-GB" sz="2400" dirty="0" smtClean="0">
                <a:solidFill>
                  <a:srgbClr val="FFFFFF"/>
                </a:solidFill>
              </a:rPr>
              <a:t> que se </a:t>
            </a:r>
            <a:r>
              <a:rPr lang="en-GB" sz="2400" dirty="0" err="1" smtClean="0">
                <a:solidFill>
                  <a:srgbClr val="FFFFFF"/>
                </a:solidFill>
              </a:rPr>
              <a:t>necesita</a:t>
            </a:r>
            <a:r>
              <a:rPr lang="en-GB" sz="2400" dirty="0" smtClean="0">
                <a:solidFill>
                  <a:srgbClr val="FFFFFF"/>
                </a:solidFill>
              </a:rPr>
              <a:t> PARA GESTIONAR UN CENTRO EDUCATIVO.</a:t>
            </a:r>
            <a:endParaRPr lang="en-GB" sz="2400" dirty="0">
              <a:solidFill>
                <a:srgbClr val="FFFFFF"/>
              </a:solidFill>
            </a:endParaRPr>
          </a:p>
        </p:txBody>
      </p:sp>
    </p:spTree>
    <p:extLst>
      <p:ext uri="{BB962C8B-B14F-4D97-AF65-F5344CB8AC3E}">
        <p14:creationId xmlns:p14="http://schemas.microsoft.com/office/powerpoint/2010/main" val="28415702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p:txBody>
          <a:bodyPr/>
          <a:lstStyle/>
          <a:p>
            <a:r>
              <a:rPr lang="en-GB"/>
              <a:t>¡atención! pregunta</a:t>
            </a:r>
          </a:p>
        </p:txBody>
      </p:sp>
      <p:pic>
        <p:nvPicPr>
          <p:cNvPr id="6" name="Imagen 5">
            <a:extLst>
              <a:ext uri="{FF2B5EF4-FFF2-40B4-BE49-F238E27FC236}">
                <a16:creationId xmlns:a16="http://schemas.microsoft.com/office/drawing/2014/main" id="{F6EC046D-A0B3-6F4A-9279-723788D4BC23}"/>
              </a:ext>
            </a:extLst>
          </p:cNvPr>
          <p:cNvPicPr>
            <a:picLocks noChangeAspect="1"/>
          </p:cNvPicPr>
          <p:nvPr/>
        </p:nvPicPr>
        <p:blipFill>
          <a:blip r:embed="rId2"/>
          <a:stretch>
            <a:fillRect/>
          </a:stretch>
        </p:blipFill>
        <p:spPr>
          <a:xfrm>
            <a:off x="457200" y="2482850"/>
            <a:ext cx="11277600" cy="1892300"/>
          </a:xfrm>
          <a:prstGeom prst="rect">
            <a:avLst/>
          </a:prstGeom>
        </p:spPr>
      </p:pic>
      <p:sp>
        <p:nvSpPr>
          <p:cNvPr id="7" name="Rectángulo 6">
            <a:extLst>
              <a:ext uri="{FF2B5EF4-FFF2-40B4-BE49-F238E27FC236}">
                <a16:creationId xmlns:a16="http://schemas.microsoft.com/office/drawing/2014/main" id="{00AD84E1-3FE2-5145-AB74-D660339EABA9}"/>
              </a:ext>
            </a:extLst>
          </p:cNvPr>
          <p:cNvSpPr/>
          <p:nvPr/>
        </p:nvSpPr>
        <p:spPr>
          <a:xfrm>
            <a:off x="581192" y="2837793"/>
            <a:ext cx="511884" cy="14504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03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p:txBody>
          <a:bodyPr/>
          <a:lstStyle/>
          <a:p>
            <a:r>
              <a:rPr lang="en-GB"/>
              <a:t>¡atención! pregunta</a:t>
            </a:r>
          </a:p>
        </p:txBody>
      </p:sp>
      <p:pic>
        <p:nvPicPr>
          <p:cNvPr id="6" name="Imagen 5">
            <a:extLst>
              <a:ext uri="{FF2B5EF4-FFF2-40B4-BE49-F238E27FC236}">
                <a16:creationId xmlns:a16="http://schemas.microsoft.com/office/drawing/2014/main" id="{F6EC046D-A0B3-6F4A-9279-723788D4BC23}"/>
              </a:ext>
            </a:extLst>
          </p:cNvPr>
          <p:cNvPicPr>
            <a:picLocks noChangeAspect="1"/>
          </p:cNvPicPr>
          <p:nvPr/>
        </p:nvPicPr>
        <p:blipFill>
          <a:blip r:embed="rId2"/>
          <a:stretch>
            <a:fillRect/>
          </a:stretch>
        </p:blipFill>
        <p:spPr>
          <a:xfrm>
            <a:off x="457200" y="2482850"/>
            <a:ext cx="11277600" cy="1892300"/>
          </a:xfrm>
          <a:prstGeom prst="rect">
            <a:avLst/>
          </a:prstGeom>
        </p:spPr>
      </p:pic>
    </p:spTree>
    <p:extLst>
      <p:ext uri="{BB962C8B-B14F-4D97-AF65-F5344CB8AC3E}">
        <p14:creationId xmlns:p14="http://schemas.microsoft.com/office/powerpoint/2010/main" val="2418531800"/>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141</TotalTime>
  <Words>1057</Words>
  <Application>Microsoft Office PowerPoint</Application>
  <PresentationFormat>Panorámica</PresentationFormat>
  <Paragraphs>95</Paragraphs>
  <Slides>26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Gill Sans MT</vt:lpstr>
      <vt:lpstr>Wingdings</vt:lpstr>
      <vt:lpstr>Wingdings 2</vt:lpstr>
      <vt:lpstr>Dividendo</vt:lpstr>
      <vt:lpstr>Bases de datos</vt:lpstr>
      <vt:lpstr>PIENSA EN LA información que se necesita PARA GESTIONAR UN CENTRO EDUCATIVO.</vt:lpstr>
      <vt:lpstr>PIENSA EN LA información que se necesita PARA GESTIONAR UN COMERCIO ELECTRÓNICO.</vt:lpstr>
      <vt:lpstr>¿qué es una base de datos?</vt:lpstr>
      <vt:lpstr>elementos de una base de datos</vt:lpstr>
      <vt:lpstr>Identifica entidades, atributos, registros y campos</vt:lpstr>
      <vt:lpstr>PIENSA EN LA información que se necesita PARA GESTIONAR UN CENTRO EDUCATIVO.</vt:lpstr>
      <vt:lpstr>¡atención! pregunta</vt:lpstr>
      <vt:lpstr>¡atención! pregunta</vt:lpstr>
      <vt:lpstr>Usuarios de la base de datos</vt:lpstr>
      <vt:lpstr>Usuarios de la base de datos</vt:lpstr>
      <vt:lpstr>Sistemas de almacenamiento para bbdd</vt:lpstr>
      <vt:lpstr>Sistemas gestores de bbdd (sgbd)</vt:lpstr>
      <vt:lpstr>Funciones de un sgbd: descripción</vt:lpstr>
      <vt:lpstr>Funciones de un sgbd: manipulación</vt:lpstr>
      <vt:lpstr>Funciones de un sgbd: control</vt:lpstr>
      <vt:lpstr>sql</vt:lpstr>
      <vt:lpstr>¡atención! Pregunta…</vt:lpstr>
      <vt:lpstr>¡atención! Pregunta…</vt:lpstr>
      <vt:lpstr>Componentes del sgbd: lenguajes</vt:lpstr>
      <vt:lpstr>Componentes del sgbd: diccionario de datos</vt:lpstr>
      <vt:lpstr>Componentes del sgbd: el sgbd</vt:lpstr>
      <vt:lpstr>Componentes del sgbd: usuarios</vt:lpstr>
      <vt:lpstr>Componentes del sgbd: herramientas</vt:lpstr>
      <vt:lpstr>Mysql data types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JORGE JUAN MUÑOZ MORERA</dc:creator>
  <cp:lastModifiedBy>Jorge Juan</cp:lastModifiedBy>
  <cp:revision>43</cp:revision>
  <dcterms:created xsi:type="dcterms:W3CDTF">2019-11-20T09:02:49Z</dcterms:created>
  <dcterms:modified xsi:type="dcterms:W3CDTF">2022-09-28T08:40:48Z</dcterms:modified>
</cp:coreProperties>
</file>