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4"/>
  </p:notesMasterIdLst>
  <p:sldIdLst>
    <p:sldId id="256" r:id="rId2"/>
    <p:sldId id="285" r:id="rId3"/>
    <p:sldId id="286" r:id="rId4"/>
    <p:sldId id="287" r:id="rId5"/>
    <p:sldId id="288" r:id="rId6"/>
    <p:sldId id="289" r:id="rId7"/>
    <p:sldId id="290" r:id="rId8"/>
    <p:sldId id="291" r:id="rId9"/>
    <p:sldId id="292" r:id="rId10"/>
    <p:sldId id="293"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37"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5" r:id="rId42"/>
    <p:sldId id="324" r:id="rId43"/>
    <p:sldId id="326" r:id="rId44"/>
    <p:sldId id="327" r:id="rId45"/>
    <p:sldId id="328" r:id="rId46"/>
    <p:sldId id="329" r:id="rId47"/>
    <p:sldId id="330" r:id="rId48"/>
    <p:sldId id="331" r:id="rId49"/>
    <p:sldId id="332" r:id="rId50"/>
    <p:sldId id="333" r:id="rId51"/>
    <p:sldId id="334" r:id="rId52"/>
    <p:sldId id="336"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rge Juan" initials="JJ" lastIdx="1" clrIdx="0">
    <p:extLst>
      <p:ext uri="{19B8F6BF-5375-455C-9EA6-DF929625EA0E}">
        <p15:presenceInfo xmlns:p15="http://schemas.microsoft.com/office/powerpoint/2012/main" userId="Jorge Ju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04" autoAdjust="0"/>
    <p:restoredTop sz="92932"/>
  </p:normalViewPr>
  <p:slideViewPr>
    <p:cSldViewPr snapToGrid="0" snapToObjects="1">
      <p:cViewPr varScale="1">
        <p:scale>
          <a:sx n="85" d="100"/>
          <a:sy n="85" d="100"/>
        </p:scale>
        <p:origin x="4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20T15:01:38.609" idx="1">
    <p:pos x="10" y="10"/>
    <p:text>DECLARE se utiliza para variables locales, esto es, variables que usaremos en procedimientos y funciones</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3F28A-EB5C-488C-B538-77E99DD4E267}" type="datetimeFigureOut">
              <a:rPr lang="es-ES" smtClean="0"/>
              <a:t>20/03/2023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0B49B-8BF7-4989-AEA5-B63C0882C22E}" type="slidenum">
              <a:rPr lang="es-ES" smtClean="0"/>
              <a:t>‹Nº›</a:t>
            </a:fld>
            <a:endParaRPr lang="es-ES"/>
          </a:p>
        </p:txBody>
      </p:sp>
    </p:spTree>
    <p:extLst>
      <p:ext uri="{BB962C8B-B14F-4D97-AF65-F5344CB8AC3E}">
        <p14:creationId xmlns:p14="http://schemas.microsoft.com/office/powerpoint/2010/main" val="3570627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mtClean="0"/>
              <a:t>DECLARE se utiliza para variables locales, esto es, variables que usaremos en procedimientos y funciones. Una variable con</a:t>
            </a:r>
            <a:r>
              <a:rPr lang="es-ES" baseline="0" smtClean="0"/>
              <a:t> @ es variable de usuario, y con @@ de servidor.</a:t>
            </a:r>
          </a:p>
          <a:p>
            <a:r>
              <a:rPr lang="es-ES" baseline="0" smtClean="0"/>
              <a:t>Referencia: https://stackoverflow.com/questions/11754781/how-to-declare-a-variable-in-mysql</a:t>
            </a:r>
            <a:endParaRPr lang="es-ES"/>
          </a:p>
        </p:txBody>
      </p:sp>
      <p:sp>
        <p:nvSpPr>
          <p:cNvPr id="4" name="Marcador de número de diapositiva 3"/>
          <p:cNvSpPr>
            <a:spLocks noGrp="1"/>
          </p:cNvSpPr>
          <p:nvPr>
            <p:ph type="sldNum" sz="quarter" idx="10"/>
          </p:nvPr>
        </p:nvSpPr>
        <p:spPr/>
        <p:txBody>
          <a:bodyPr/>
          <a:lstStyle/>
          <a:p>
            <a:fld id="{5620B49B-8BF7-4989-AEA5-B63C0882C22E}" type="slidenum">
              <a:rPr lang="es-ES" smtClean="0"/>
              <a:t>17</a:t>
            </a:fld>
            <a:endParaRPr lang="es-ES"/>
          </a:p>
        </p:txBody>
      </p:sp>
    </p:spTree>
    <p:extLst>
      <p:ext uri="{BB962C8B-B14F-4D97-AF65-F5344CB8AC3E}">
        <p14:creationId xmlns:p14="http://schemas.microsoft.com/office/powerpoint/2010/main" val="1702130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3/20/2023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3/20/2023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3/20/2023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dirty="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dirty="0"/>
              <a:t>Haga clic para modificar los estilos de texto del patrón
Segundo nivel
Tercer nivel
Cuarto nivel
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dirty="0"/>
              <a:t>Haga clic para modificar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
Segundo nivel
Tercer nivel
Cuarto nivel
Quinto nivel</a:t>
            </a:r>
            <a:endParaRPr lang="en-US" dirty="0"/>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dirty="0"/>
              <a:t>Haga clic para modificar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
Segundo nivel
Tercer nivel
Cuarto nivel
Quinto nivel</a:t>
            </a:r>
            <a:endParaRPr lang="en-US" dirty="0"/>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dirty="0"/>
              <a:t>Haga clic para modificar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dirty="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dirty="0"/>
              <a:t>Haga clic para modificar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Haga clic para modificar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3/20/2023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dirty="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Haga clic para modificar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3/20/2023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55CC6-147A-8041-9A23-57EDBD7B107C}"/>
              </a:ext>
            </a:extLst>
          </p:cNvPr>
          <p:cNvSpPr>
            <a:spLocks noGrp="1"/>
          </p:cNvSpPr>
          <p:nvPr>
            <p:ph type="ctrTitle"/>
          </p:nvPr>
        </p:nvSpPr>
        <p:spPr/>
        <p:txBody>
          <a:bodyPr/>
          <a:lstStyle/>
          <a:p>
            <a:r>
              <a:rPr lang="en-GB"/>
              <a:t>BLOQUE 5 – programación de bbdd</a:t>
            </a:r>
          </a:p>
        </p:txBody>
      </p:sp>
      <p:sp>
        <p:nvSpPr>
          <p:cNvPr id="3" name="Subtítulo 2">
            <a:extLst>
              <a:ext uri="{FF2B5EF4-FFF2-40B4-BE49-F238E27FC236}">
                <a16:creationId xmlns:a16="http://schemas.microsoft.com/office/drawing/2014/main" id="{5EF2D2C7-2BBE-C149-9606-31227E0DD1BC}"/>
              </a:ext>
            </a:extLst>
          </p:cNvPr>
          <p:cNvSpPr>
            <a:spLocks noGrp="1"/>
          </p:cNvSpPr>
          <p:nvPr>
            <p:ph type="subTitle" idx="1"/>
          </p:nvPr>
        </p:nvSpPr>
        <p:spPr/>
        <p:txBody>
          <a:bodyPr>
            <a:normAutofit fontScale="92500" lnSpcReduction="20000"/>
          </a:bodyPr>
          <a:lstStyle/>
          <a:p>
            <a:r>
              <a:rPr lang="en-GB"/>
              <a:t>BASES DE DATOS, 1º DAM</a:t>
            </a:r>
          </a:p>
          <a:p>
            <a:r>
              <a:rPr lang="en-GB"/>
              <a:t>Dr. Jorge Juan munoz morera</a:t>
            </a:r>
          </a:p>
        </p:txBody>
      </p:sp>
    </p:spTree>
    <p:extLst>
      <p:ext uri="{BB962C8B-B14F-4D97-AF65-F5344CB8AC3E}">
        <p14:creationId xmlns:p14="http://schemas.microsoft.com/office/powerpoint/2010/main" val="206999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Ejemplos</a:t>
            </a:r>
          </a:p>
        </p:txBody>
      </p:sp>
      <p:sp>
        <p:nvSpPr>
          <p:cNvPr id="4" name="Rectángulo 3">
            <a:extLst>
              <a:ext uri="{FF2B5EF4-FFF2-40B4-BE49-F238E27FC236}">
                <a16:creationId xmlns:a16="http://schemas.microsoft.com/office/drawing/2014/main" id="{55B62789-2928-D74B-8EBE-B452F6BF8C7B}"/>
              </a:ext>
            </a:extLst>
          </p:cNvPr>
          <p:cNvSpPr/>
          <p:nvPr/>
        </p:nvSpPr>
        <p:spPr>
          <a:xfrm>
            <a:off x="865632" y="2274838"/>
            <a:ext cx="5010912" cy="2308324"/>
          </a:xfrm>
          <a:prstGeom prst="rect">
            <a:avLst/>
          </a:prstGeom>
        </p:spPr>
        <p:txBody>
          <a:bodyPr wrap="square">
            <a:spAutoFit/>
          </a:bodyPr>
          <a:lstStyle/>
          <a:p>
            <a:r>
              <a:rPr lang="en-GB"/>
              <a:t>DELIMITER $$;</a:t>
            </a:r>
          </a:p>
          <a:p>
            <a:r>
              <a:rPr lang="en-GB"/>
              <a:t>DROP PROCEDURE IF EXISTS version_mysql$$;</a:t>
            </a:r>
          </a:p>
          <a:p>
            <a:r>
              <a:rPr lang="en-GB"/>
              <a:t>CREATE PROCEDURE Northwind.version_mysql()</a:t>
            </a:r>
          </a:p>
          <a:p>
            <a:r>
              <a:rPr lang="en-GB"/>
              <a:t>BEGIN</a:t>
            </a:r>
          </a:p>
          <a:p>
            <a:r>
              <a:rPr lang="en-GB"/>
              <a:t>	SELECT version();</a:t>
            </a:r>
          </a:p>
          <a:p>
            <a:r>
              <a:rPr lang="en-GB"/>
              <a:t>END$$;</a:t>
            </a:r>
          </a:p>
          <a:p>
            <a:r>
              <a:rPr lang="en-GB"/>
              <a:t>DELIMITER ;</a:t>
            </a:r>
          </a:p>
          <a:p>
            <a:r>
              <a:rPr lang="en-GB"/>
              <a:t>CALL version_mysql();</a:t>
            </a:r>
          </a:p>
        </p:txBody>
      </p:sp>
      <p:pic>
        <p:nvPicPr>
          <p:cNvPr id="6" name="Imagen 5">
            <a:extLst>
              <a:ext uri="{FF2B5EF4-FFF2-40B4-BE49-F238E27FC236}">
                <a16:creationId xmlns:a16="http://schemas.microsoft.com/office/drawing/2014/main" id="{FD9ED1AB-D5FD-CC44-BBCC-652AF023EAB2}"/>
              </a:ext>
            </a:extLst>
          </p:cNvPr>
          <p:cNvPicPr>
            <a:picLocks noChangeAspect="1"/>
          </p:cNvPicPr>
          <p:nvPr/>
        </p:nvPicPr>
        <p:blipFill>
          <a:blip r:embed="rId2"/>
          <a:stretch>
            <a:fillRect/>
          </a:stretch>
        </p:blipFill>
        <p:spPr>
          <a:xfrm>
            <a:off x="6077965" y="2302270"/>
            <a:ext cx="4711700" cy="2171700"/>
          </a:xfrm>
          <a:prstGeom prst="rect">
            <a:avLst/>
          </a:prstGeom>
        </p:spPr>
      </p:pic>
    </p:spTree>
    <p:extLst>
      <p:ext uri="{BB962C8B-B14F-4D97-AF65-F5344CB8AC3E}">
        <p14:creationId xmlns:p14="http://schemas.microsoft.com/office/powerpoint/2010/main" val="3558890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Ejemplos</a:t>
            </a:r>
          </a:p>
        </p:txBody>
      </p:sp>
      <p:sp>
        <p:nvSpPr>
          <p:cNvPr id="4" name="Rectángulo 3">
            <a:extLst>
              <a:ext uri="{FF2B5EF4-FFF2-40B4-BE49-F238E27FC236}">
                <a16:creationId xmlns:a16="http://schemas.microsoft.com/office/drawing/2014/main" id="{55B62789-2928-D74B-8EBE-B452F6BF8C7B}"/>
              </a:ext>
            </a:extLst>
          </p:cNvPr>
          <p:cNvSpPr/>
          <p:nvPr/>
        </p:nvSpPr>
        <p:spPr>
          <a:xfrm>
            <a:off x="865632" y="2274838"/>
            <a:ext cx="5010912" cy="2308324"/>
          </a:xfrm>
          <a:prstGeom prst="rect">
            <a:avLst/>
          </a:prstGeom>
        </p:spPr>
        <p:txBody>
          <a:bodyPr wrap="square">
            <a:spAutoFit/>
          </a:bodyPr>
          <a:lstStyle/>
          <a:p>
            <a:r>
              <a:rPr lang="en-GB"/>
              <a:t>DELIMITER $$;</a:t>
            </a:r>
          </a:p>
          <a:p>
            <a:r>
              <a:rPr lang="en-GB"/>
              <a:t>DROP PROCEDURE IF EXISTS mostrar_fecha$$;</a:t>
            </a:r>
          </a:p>
          <a:p>
            <a:r>
              <a:rPr lang="en-GB"/>
              <a:t>CREATE PROCEDURE Northwind.mostrar_fecha()</a:t>
            </a:r>
          </a:p>
          <a:p>
            <a:r>
              <a:rPr lang="en-GB"/>
              <a:t>BEGIN</a:t>
            </a:r>
          </a:p>
          <a:p>
            <a:r>
              <a:rPr lang="en-GB"/>
              <a:t>	SELECT curdate();</a:t>
            </a:r>
          </a:p>
          <a:p>
            <a:r>
              <a:rPr lang="en-GB"/>
              <a:t>END$$;</a:t>
            </a:r>
          </a:p>
          <a:p>
            <a:r>
              <a:rPr lang="en-GB"/>
              <a:t>DELIMITER ;</a:t>
            </a:r>
          </a:p>
          <a:p>
            <a:r>
              <a:rPr lang="en-GB"/>
              <a:t>CALL mostrar_fecha();</a:t>
            </a:r>
          </a:p>
        </p:txBody>
      </p:sp>
      <p:pic>
        <p:nvPicPr>
          <p:cNvPr id="3" name="Imagen 2">
            <a:extLst>
              <a:ext uri="{FF2B5EF4-FFF2-40B4-BE49-F238E27FC236}">
                <a16:creationId xmlns:a16="http://schemas.microsoft.com/office/drawing/2014/main" id="{74CA9020-18FB-3A40-93B5-0E9EBFE48AFE}"/>
              </a:ext>
            </a:extLst>
          </p:cNvPr>
          <p:cNvPicPr>
            <a:picLocks noChangeAspect="1"/>
          </p:cNvPicPr>
          <p:nvPr/>
        </p:nvPicPr>
        <p:blipFill>
          <a:blip r:embed="rId2"/>
          <a:stretch>
            <a:fillRect/>
          </a:stretch>
        </p:blipFill>
        <p:spPr>
          <a:xfrm>
            <a:off x="6093490" y="2411462"/>
            <a:ext cx="4711700" cy="2171700"/>
          </a:xfrm>
          <a:prstGeom prst="rect">
            <a:avLst/>
          </a:prstGeom>
        </p:spPr>
      </p:pic>
    </p:spTree>
    <p:extLst>
      <p:ext uri="{BB962C8B-B14F-4D97-AF65-F5344CB8AC3E}">
        <p14:creationId xmlns:p14="http://schemas.microsoft.com/office/powerpoint/2010/main" val="423063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Ejemplos</a:t>
            </a:r>
          </a:p>
        </p:txBody>
      </p:sp>
      <p:sp>
        <p:nvSpPr>
          <p:cNvPr id="4" name="Rectángulo 3">
            <a:extLst>
              <a:ext uri="{FF2B5EF4-FFF2-40B4-BE49-F238E27FC236}">
                <a16:creationId xmlns:a16="http://schemas.microsoft.com/office/drawing/2014/main" id="{55B62789-2928-D74B-8EBE-B452F6BF8C7B}"/>
              </a:ext>
            </a:extLst>
          </p:cNvPr>
          <p:cNvSpPr/>
          <p:nvPr/>
        </p:nvSpPr>
        <p:spPr>
          <a:xfrm>
            <a:off x="864616" y="1912728"/>
            <a:ext cx="5010912" cy="3139321"/>
          </a:xfrm>
          <a:prstGeom prst="rect">
            <a:avLst/>
          </a:prstGeom>
        </p:spPr>
        <p:txBody>
          <a:bodyPr wrap="square">
            <a:spAutoFit/>
          </a:bodyPr>
          <a:lstStyle/>
          <a:p>
            <a:r>
              <a:rPr lang="en-GB"/>
              <a:t>DELIMITER $$;</a:t>
            </a:r>
          </a:p>
          <a:p>
            <a:r>
              <a:rPr lang="en-GB"/>
              <a:t>DROP PROCEDURE IF EXISTS crear_aleatorio$$;</a:t>
            </a:r>
          </a:p>
          <a:p>
            <a:r>
              <a:rPr lang="en-GB"/>
              <a:t>CREATE PROCEDURE Northwind.crear_aleatorio()</a:t>
            </a:r>
          </a:p>
          <a:p>
            <a:r>
              <a:rPr lang="en-GB"/>
              <a:t>-- Procedimiento para crear un aleatorio en el rango [0,1)</a:t>
            </a:r>
          </a:p>
          <a:p>
            <a:r>
              <a:rPr lang="en-GB"/>
              <a:t>BEGIN</a:t>
            </a:r>
          </a:p>
          <a:p>
            <a:r>
              <a:rPr lang="en-GB"/>
              <a:t>	SELECT rand();</a:t>
            </a:r>
          </a:p>
          <a:p>
            <a:r>
              <a:rPr lang="en-GB"/>
              <a:t>END$$;</a:t>
            </a:r>
          </a:p>
          <a:p>
            <a:r>
              <a:rPr lang="en-GB"/>
              <a:t>DELIMITER ;</a:t>
            </a:r>
          </a:p>
          <a:p>
            <a:r>
              <a:rPr lang="en-GB"/>
              <a:t>CALL crear_aleatorio();</a:t>
            </a:r>
          </a:p>
        </p:txBody>
      </p:sp>
      <p:pic>
        <p:nvPicPr>
          <p:cNvPr id="5" name="Imagen 4">
            <a:extLst>
              <a:ext uri="{FF2B5EF4-FFF2-40B4-BE49-F238E27FC236}">
                <a16:creationId xmlns:a16="http://schemas.microsoft.com/office/drawing/2014/main" id="{7A6F3993-8808-C140-B294-13437784FB15}"/>
              </a:ext>
            </a:extLst>
          </p:cNvPr>
          <p:cNvPicPr>
            <a:picLocks noChangeAspect="1"/>
          </p:cNvPicPr>
          <p:nvPr/>
        </p:nvPicPr>
        <p:blipFill>
          <a:blip r:embed="rId2"/>
          <a:stretch>
            <a:fillRect/>
          </a:stretch>
        </p:blipFill>
        <p:spPr>
          <a:xfrm>
            <a:off x="5875528" y="2299765"/>
            <a:ext cx="5994400" cy="2438400"/>
          </a:xfrm>
          <a:prstGeom prst="rect">
            <a:avLst/>
          </a:prstGeom>
        </p:spPr>
      </p:pic>
    </p:spTree>
    <p:extLst>
      <p:ext uri="{BB962C8B-B14F-4D97-AF65-F5344CB8AC3E}">
        <p14:creationId xmlns:p14="http://schemas.microsoft.com/office/powerpoint/2010/main" val="1810941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Ejemplos – </a:t>
            </a:r>
            <a:r>
              <a:rPr lang="en-US" sz="3600" smtClean="0">
                <a:solidFill>
                  <a:schemeClr val="accent1"/>
                </a:solidFill>
              </a:rPr>
              <a:t>tarea NO </a:t>
            </a:r>
            <a:r>
              <a:rPr lang="en-US" sz="3600">
                <a:solidFill>
                  <a:schemeClr val="accent1"/>
                </a:solidFill>
              </a:rPr>
              <a:t>entregable</a:t>
            </a:r>
          </a:p>
        </p:txBody>
      </p:sp>
      <p:sp>
        <p:nvSpPr>
          <p:cNvPr id="3" name="CuadroTexto 2">
            <a:extLst>
              <a:ext uri="{FF2B5EF4-FFF2-40B4-BE49-F238E27FC236}">
                <a16:creationId xmlns:a16="http://schemas.microsoft.com/office/drawing/2014/main" id="{1F08B243-74C9-184F-B4F3-0F3EA361690B}"/>
              </a:ext>
            </a:extLst>
          </p:cNvPr>
          <p:cNvSpPr txBox="1"/>
          <p:nvPr/>
        </p:nvSpPr>
        <p:spPr>
          <a:xfrm>
            <a:off x="2298194" y="1846790"/>
            <a:ext cx="7699608" cy="369332"/>
          </a:xfrm>
          <a:prstGeom prst="rect">
            <a:avLst/>
          </a:prstGeom>
          <a:noFill/>
        </p:spPr>
        <p:txBody>
          <a:bodyPr wrap="none" rtlCol="0">
            <a:spAutoFit/>
          </a:bodyPr>
          <a:lstStyle/>
          <a:p>
            <a:r>
              <a:rPr lang="en-GB"/>
              <a:t>Modificar el ejemplo anterior para crear un número </a:t>
            </a:r>
            <a:r>
              <a:rPr lang="en-GB" smtClean="0"/>
              <a:t>aleatorio entero </a:t>
            </a:r>
            <a:r>
              <a:rPr lang="en-GB"/>
              <a:t>entre 0 y 9</a:t>
            </a:r>
          </a:p>
        </p:txBody>
      </p:sp>
    </p:spTree>
    <p:extLst>
      <p:ext uri="{BB962C8B-B14F-4D97-AF65-F5344CB8AC3E}">
        <p14:creationId xmlns:p14="http://schemas.microsoft.com/office/powerpoint/2010/main" val="3110110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Ejemplos</a:t>
            </a:r>
          </a:p>
        </p:txBody>
      </p:sp>
      <p:sp>
        <p:nvSpPr>
          <p:cNvPr id="3" name="CuadroTexto 2">
            <a:extLst>
              <a:ext uri="{FF2B5EF4-FFF2-40B4-BE49-F238E27FC236}">
                <a16:creationId xmlns:a16="http://schemas.microsoft.com/office/drawing/2014/main" id="{1F08B243-74C9-184F-B4F3-0F3EA361690B}"/>
              </a:ext>
            </a:extLst>
          </p:cNvPr>
          <p:cNvSpPr txBox="1"/>
          <p:nvPr/>
        </p:nvSpPr>
        <p:spPr>
          <a:xfrm>
            <a:off x="64541" y="2287926"/>
            <a:ext cx="6515053" cy="2862322"/>
          </a:xfrm>
          <a:prstGeom prst="rect">
            <a:avLst/>
          </a:prstGeom>
          <a:noFill/>
        </p:spPr>
        <p:txBody>
          <a:bodyPr wrap="none" rtlCol="0">
            <a:spAutoFit/>
          </a:bodyPr>
          <a:lstStyle/>
          <a:p>
            <a:r>
              <a:rPr lang="en-GB" dirty="0"/>
              <a:t>DELIMITER $$;</a:t>
            </a:r>
          </a:p>
          <a:p>
            <a:r>
              <a:rPr lang="en-GB" dirty="0"/>
              <a:t>DROP FUNCTION IF EXISTS </a:t>
            </a:r>
            <a:r>
              <a:rPr lang="en-GB" dirty="0" err="1"/>
              <a:t>sumar</a:t>
            </a:r>
            <a:r>
              <a:rPr lang="en-GB" dirty="0"/>
              <a:t>$$;</a:t>
            </a:r>
          </a:p>
          <a:p>
            <a:r>
              <a:rPr lang="en-GB" dirty="0"/>
              <a:t>CREATE FUNCTION </a:t>
            </a:r>
            <a:r>
              <a:rPr lang="en-GB" dirty="0" err="1"/>
              <a:t>Northwind.sumar</a:t>
            </a:r>
            <a:r>
              <a:rPr lang="en-GB" dirty="0"/>
              <a:t>(numero1 </a:t>
            </a:r>
            <a:r>
              <a:rPr lang="en-GB" dirty="0" err="1"/>
              <a:t>int</a:t>
            </a:r>
            <a:r>
              <a:rPr lang="en-GB" dirty="0"/>
              <a:t>, numero2 </a:t>
            </a:r>
            <a:r>
              <a:rPr lang="en-GB" dirty="0" err="1"/>
              <a:t>int</a:t>
            </a:r>
            <a:r>
              <a:rPr lang="en-GB" dirty="0"/>
              <a:t>)</a:t>
            </a:r>
          </a:p>
          <a:p>
            <a:r>
              <a:rPr lang="en-GB" dirty="0"/>
              <a:t>	RETURNS </a:t>
            </a:r>
            <a:r>
              <a:rPr lang="en-GB" dirty="0" err="1"/>
              <a:t>int</a:t>
            </a:r>
            <a:endParaRPr lang="en-GB" dirty="0"/>
          </a:p>
          <a:p>
            <a:r>
              <a:rPr lang="en-GB" dirty="0"/>
              <a:t>DETERMINISTIC</a:t>
            </a:r>
          </a:p>
          <a:p>
            <a:r>
              <a:rPr lang="en-GB" dirty="0"/>
              <a:t>BEGIN</a:t>
            </a:r>
          </a:p>
          <a:p>
            <a:r>
              <a:rPr lang="en-GB" dirty="0"/>
              <a:t>	RETURN(numero1+numero2);</a:t>
            </a:r>
          </a:p>
          <a:p>
            <a:r>
              <a:rPr lang="en-GB" dirty="0"/>
              <a:t>END$$;</a:t>
            </a:r>
          </a:p>
          <a:p>
            <a:r>
              <a:rPr lang="en-GB" dirty="0"/>
              <a:t>DELIMITER ;</a:t>
            </a:r>
          </a:p>
          <a:p>
            <a:r>
              <a:rPr lang="en-GB" dirty="0"/>
              <a:t>SELECT </a:t>
            </a:r>
            <a:r>
              <a:rPr lang="en-GB" dirty="0" err="1"/>
              <a:t>sumar</a:t>
            </a:r>
            <a:r>
              <a:rPr lang="en-GB" dirty="0"/>
              <a:t>(3,7);</a:t>
            </a:r>
          </a:p>
        </p:txBody>
      </p:sp>
      <p:pic>
        <p:nvPicPr>
          <p:cNvPr id="4" name="Imagen 3">
            <a:extLst>
              <a:ext uri="{FF2B5EF4-FFF2-40B4-BE49-F238E27FC236}">
                <a16:creationId xmlns:a16="http://schemas.microsoft.com/office/drawing/2014/main" id="{DB55AA6A-6940-A048-BF40-A022288F97EC}"/>
              </a:ext>
            </a:extLst>
          </p:cNvPr>
          <p:cNvPicPr>
            <a:picLocks noChangeAspect="1"/>
          </p:cNvPicPr>
          <p:nvPr/>
        </p:nvPicPr>
        <p:blipFill>
          <a:blip r:embed="rId2"/>
          <a:stretch>
            <a:fillRect/>
          </a:stretch>
        </p:blipFill>
        <p:spPr>
          <a:xfrm>
            <a:off x="6495711" y="2528365"/>
            <a:ext cx="5595682" cy="2525170"/>
          </a:xfrm>
          <a:prstGeom prst="rect">
            <a:avLst/>
          </a:prstGeom>
        </p:spPr>
      </p:pic>
    </p:spTree>
    <p:extLst>
      <p:ext uri="{BB962C8B-B14F-4D97-AF65-F5344CB8AC3E}">
        <p14:creationId xmlns:p14="http://schemas.microsoft.com/office/powerpoint/2010/main" val="2298078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Ejemplos</a:t>
            </a:r>
          </a:p>
        </p:txBody>
      </p:sp>
      <p:sp>
        <p:nvSpPr>
          <p:cNvPr id="3" name="CuadroTexto 2">
            <a:extLst>
              <a:ext uri="{FF2B5EF4-FFF2-40B4-BE49-F238E27FC236}">
                <a16:creationId xmlns:a16="http://schemas.microsoft.com/office/drawing/2014/main" id="{1F08B243-74C9-184F-B4F3-0F3EA361690B}"/>
              </a:ext>
            </a:extLst>
          </p:cNvPr>
          <p:cNvSpPr txBox="1"/>
          <p:nvPr/>
        </p:nvSpPr>
        <p:spPr>
          <a:xfrm>
            <a:off x="64541" y="2287926"/>
            <a:ext cx="6515053" cy="2862322"/>
          </a:xfrm>
          <a:prstGeom prst="rect">
            <a:avLst/>
          </a:prstGeom>
          <a:noFill/>
        </p:spPr>
        <p:txBody>
          <a:bodyPr wrap="none" rtlCol="0">
            <a:spAutoFit/>
          </a:bodyPr>
          <a:lstStyle/>
          <a:p>
            <a:r>
              <a:rPr lang="en-GB"/>
              <a:t>DELIMITER $$;</a:t>
            </a:r>
          </a:p>
          <a:p>
            <a:r>
              <a:rPr lang="en-GB"/>
              <a:t>DROP FUNCTION IF EXISTS mayusculas$$;</a:t>
            </a:r>
          </a:p>
          <a:p>
            <a:r>
              <a:rPr lang="en-GB"/>
              <a:t>CREATE FUNCTION Northwind.mayusculas(nombre varchar(100))</a:t>
            </a:r>
          </a:p>
          <a:p>
            <a:r>
              <a:rPr lang="en-GB"/>
              <a:t>	RETURNS varchar(100)</a:t>
            </a:r>
          </a:p>
          <a:p>
            <a:r>
              <a:rPr lang="en-GB"/>
              <a:t>DETERMINISTIC</a:t>
            </a:r>
          </a:p>
          <a:p>
            <a:r>
              <a:rPr lang="en-GB"/>
              <a:t>BEGIN</a:t>
            </a:r>
          </a:p>
          <a:p>
            <a:r>
              <a:rPr lang="en-GB"/>
              <a:t>	RETURN(UPPER(nombre));</a:t>
            </a:r>
          </a:p>
          <a:p>
            <a:r>
              <a:rPr lang="en-GB"/>
              <a:t>END$$;</a:t>
            </a:r>
          </a:p>
          <a:p>
            <a:r>
              <a:rPr lang="en-GB"/>
              <a:t>DELIMITER ;</a:t>
            </a:r>
          </a:p>
          <a:p>
            <a:r>
              <a:rPr lang="en-GB"/>
              <a:t>SELECT mayusculas('jorge');</a:t>
            </a:r>
          </a:p>
        </p:txBody>
      </p:sp>
      <p:pic>
        <p:nvPicPr>
          <p:cNvPr id="5" name="Imagen 4">
            <a:extLst>
              <a:ext uri="{FF2B5EF4-FFF2-40B4-BE49-F238E27FC236}">
                <a16:creationId xmlns:a16="http://schemas.microsoft.com/office/drawing/2014/main" id="{8CD0435C-D02A-D84B-9CC7-431CE09BE34D}"/>
              </a:ext>
            </a:extLst>
          </p:cNvPr>
          <p:cNvPicPr>
            <a:picLocks noChangeAspect="1"/>
          </p:cNvPicPr>
          <p:nvPr/>
        </p:nvPicPr>
        <p:blipFill>
          <a:blip r:embed="rId2"/>
          <a:stretch>
            <a:fillRect/>
          </a:stretch>
        </p:blipFill>
        <p:spPr>
          <a:xfrm>
            <a:off x="6388597" y="2449502"/>
            <a:ext cx="5767337" cy="2590414"/>
          </a:xfrm>
          <a:prstGeom prst="rect">
            <a:avLst/>
          </a:prstGeom>
        </p:spPr>
      </p:pic>
    </p:spTree>
    <p:extLst>
      <p:ext uri="{BB962C8B-B14F-4D97-AF65-F5344CB8AC3E}">
        <p14:creationId xmlns:p14="http://schemas.microsoft.com/office/powerpoint/2010/main" val="2084070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EJERCICIOS</a:t>
            </a:r>
          </a:p>
        </p:txBody>
      </p:sp>
      <p:sp>
        <p:nvSpPr>
          <p:cNvPr id="3" name="CuadroTexto 2">
            <a:extLst>
              <a:ext uri="{FF2B5EF4-FFF2-40B4-BE49-F238E27FC236}">
                <a16:creationId xmlns:a16="http://schemas.microsoft.com/office/drawing/2014/main" id="{1F08B243-74C9-184F-B4F3-0F3EA361690B}"/>
              </a:ext>
            </a:extLst>
          </p:cNvPr>
          <p:cNvSpPr txBox="1"/>
          <p:nvPr/>
        </p:nvSpPr>
        <p:spPr>
          <a:xfrm>
            <a:off x="869174" y="1569790"/>
            <a:ext cx="10705566" cy="3693319"/>
          </a:xfrm>
          <a:prstGeom prst="rect">
            <a:avLst/>
          </a:prstGeom>
          <a:noFill/>
        </p:spPr>
        <p:txBody>
          <a:bodyPr wrap="square" rtlCol="0">
            <a:spAutoFit/>
          </a:bodyPr>
          <a:lstStyle/>
          <a:p>
            <a:r>
              <a:rPr lang="en-GB" dirty="0" err="1"/>
              <a:t>Mostrar</a:t>
            </a:r>
            <a:r>
              <a:rPr lang="en-GB" dirty="0"/>
              <a:t> el ID de </a:t>
            </a:r>
            <a:r>
              <a:rPr lang="en-GB" dirty="0" err="1"/>
              <a:t>empleado</a:t>
            </a:r>
            <a:r>
              <a:rPr lang="en-GB" dirty="0"/>
              <a:t>, </a:t>
            </a:r>
            <a:r>
              <a:rPr lang="en-GB" dirty="0" err="1"/>
              <a:t>nombre</a:t>
            </a:r>
            <a:r>
              <a:rPr lang="en-GB" dirty="0"/>
              <a:t> </a:t>
            </a:r>
            <a:r>
              <a:rPr lang="en-GB" dirty="0" err="1"/>
              <a:t>en</a:t>
            </a:r>
            <a:r>
              <a:rPr lang="en-GB" dirty="0"/>
              <a:t> </a:t>
            </a:r>
            <a:r>
              <a:rPr lang="en-GB" dirty="0" err="1"/>
              <a:t>mayúsculas</a:t>
            </a:r>
            <a:r>
              <a:rPr lang="en-GB" dirty="0"/>
              <a:t> y </a:t>
            </a:r>
            <a:r>
              <a:rPr lang="en-GB" dirty="0" err="1"/>
              <a:t>apellido</a:t>
            </a:r>
            <a:r>
              <a:rPr lang="en-GB" dirty="0"/>
              <a:t> </a:t>
            </a:r>
            <a:r>
              <a:rPr lang="en-GB" dirty="0" err="1"/>
              <a:t>en</a:t>
            </a:r>
            <a:r>
              <a:rPr lang="en-GB" dirty="0"/>
              <a:t> </a:t>
            </a:r>
            <a:r>
              <a:rPr lang="en-GB" dirty="0" err="1"/>
              <a:t>mayúsculas</a:t>
            </a:r>
            <a:r>
              <a:rPr lang="en-GB" dirty="0"/>
              <a:t> de </a:t>
            </a:r>
            <a:r>
              <a:rPr lang="en-GB" dirty="0" err="1"/>
              <a:t>todos</a:t>
            </a:r>
            <a:r>
              <a:rPr lang="en-GB" dirty="0"/>
              <a:t> </a:t>
            </a:r>
            <a:r>
              <a:rPr lang="en-GB" dirty="0" err="1"/>
              <a:t>los</a:t>
            </a:r>
            <a:r>
              <a:rPr lang="en-GB" dirty="0"/>
              <a:t> </a:t>
            </a:r>
            <a:r>
              <a:rPr lang="en-GB" dirty="0" err="1"/>
              <a:t>empleados</a:t>
            </a:r>
            <a:r>
              <a:rPr lang="en-GB" dirty="0"/>
              <a:t>, </a:t>
            </a:r>
            <a:r>
              <a:rPr lang="en-GB" dirty="0" err="1"/>
              <a:t>empleando</a:t>
            </a:r>
            <a:r>
              <a:rPr lang="en-GB" dirty="0"/>
              <a:t> la </a:t>
            </a:r>
            <a:r>
              <a:rPr lang="en-GB" dirty="0" err="1"/>
              <a:t>función</a:t>
            </a:r>
            <a:r>
              <a:rPr lang="en-GB" dirty="0"/>
              <a:t> </a:t>
            </a:r>
            <a:r>
              <a:rPr lang="en-GB" dirty="0" err="1"/>
              <a:t>mayusculas</a:t>
            </a:r>
            <a:r>
              <a:rPr lang="en-GB" dirty="0"/>
              <a:t> </a:t>
            </a:r>
            <a:r>
              <a:rPr lang="en-GB" dirty="0" err="1"/>
              <a:t>creada</a:t>
            </a:r>
            <a:r>
              <a:rPr lang="en-GB" dirty="0"/>
              <a:t> </a:t>
            </a:r>
            <a:r>
              <a:rPr lang="en-GB" dirty="0" err="1"/>
              <a:t>en</a:t>
            </a:r>
            <a:r>
              <a:rPr lang="en-GB" dirty="0"/>
              <a:t> la </a:t>
            </a:r>
            <a:r>
              <a:rPr lang="en-GB" dirty="0" err="1"/>
              <a:t>transparencia</a:t>
            </a:r>
            <a:r>
              <a:rPr lang="en-GB" dirty="0"/>
              <a:t> anterior</a:t>
            </a:r>
            <a:r>
              <a:rPr lang="en-GB" dirty="0" smtClean="0"/>
              <a:t>. ¿</a:t>
            </a:r>
            <a:r>
              <a:rPr lang="en-GB" dirty="0" err="1" smtClean="0"/>
              <a:t>Es</a:t>
            </a:r>
            <a:r>
              <a:rPr lang="en-GB" dirty="0" smtClean="0"/>
              <a:t> </a:t>
            </a:r>
            <a:r>
              <a:rPr lang="en-GB" dirty="0" err="1" smtClean="0"/>
              <a:t>mejor</a:t>
            </a:r>
            <a:r>
              <a:rPr lang="en-GB" dirty="0" smtClean="0"/>
              <a:t> </a:t>
            </a:r>
            <a:r>
              <a:rPr lang="en-GB" dirty="0" err="1" smtClean="0"/>
              <a:t>una</a:t>
            </a:r>
            <a:r>
              <a:rPr lang="en-GB" dirty="0" smtClean="0"/>
              <a:t> </a:t>
            </a:r>
            <a:r>
              <a:rPr lang="en-GB" dirty="0" err="1" smtClean="0"/>
              <a:t>función</a:t>
            </a:r>
            <a:r>
              <a:rPr lang="en-GB" dirty="0" smtClean="0"/>
              <a:t> o un </a:t>
            </a:r>
            <a:r>
              <a:rPr lang="en-GB" dirty="0" err="1" smtClean="0"/>
              <a:t>procedimiento</a:t>
            </a:r>
            <a:r>
              <a:rPr lang="en-GB" dirty="0" smtClean="0"/>
              <a:t>?</a:t>
            </a:r>
            <a:endParaRPr lang="en-GB" dirty="0"/>
          </a:p>
          <a:p>
            <a:endParaRPr lang="en-GB" dirty="0"/>
          </a:p>
          <a:p>
            <a:r>
              <a:rPr lang="en-GB" dirty="0" err="1"/>
              <a:t>Crear</a:t>
            </a:r>
            <a:r>
              <a:rPr lang="en-GB" dirty="0"/>
              <a:t> </a:t>
            </a:r>
            <a:r>
              <a:rPr lang="en-GB" dirty="0" err="1"/>
              <a:t>una</a:t>
            </a:r>
            <a:r>
              <a:rPr lang="en-GB" dirty="0"/>
              <a:t> </a:t>
            </a:r>
            <a:r>
              <a:rPr lang="en-GB" dirty="0" err="1"/>
              <a:t>función</a:t>
            </a:r>
            <a:r>
              <a:rPr lang="en-GB" dirty="0"/>
              <a:t> </a:t>
            </a:r>
            <a:r>
              <a:rPr lang="en-GB" dirty="0" err="1"/>
              <a:t>multiplicar</a:t>
            </a:r>
            <a:r>
              <a:rPr lang="en-GB" dirty="0"/>
              <a:t> que </a:t>
            </a:r>
            <a:r>
              <a:rPr lang="en-GB" err="1"/>
              <a:t>reciba</a:t>
            </a:r>
            <a:r>
              <a:rPr lang="en-GB"/>
              <a:t> </a:t>
            </a:r>
            <a:r>
              <a:rPr lang="en-GB" smtClean="0"/>
              <a:t>un float y un entero, </a:t>
            </a:r>
            <a:r>
              <a:rPr lang="en-GB" dirty="0"/>
              <a:t>y </a:t>
            </a:r>
            <a:r>
              <a:rPr lang="en-GB" dirty="0" err="1"/>
              <a:t>los</a:t>
            </a:r>
            <a:r>
              <a:rPr lang="en-GB" dirty="0"/>
              <a:t> </a:t>
            </a:r>
            <a:r>
              <a:rPr lang="en-GB" dirty="0" err="1"/>
              <a:t>devuelva</a:t>
            </a:r>
            <a:r>
              <a:rPr lang="en-GB" dirty="0"/>
              <a:t> </a:t>
            </a:r>
            <a:r>
              <a:rPr lang="en-GB" dirty="0" err="1"/>
              <a:t>multiplicados</a:t>
            </a:r>
            <a:r>
              <a:rPr lang="en-GB" dirty="0"/>
              <a:t>. </a:t>
            </a:r>
            <a:r>
              <a:rPr lang="en-GB" dirty="0" err="1"/>
              <a:t>Usar</a:t>
            </a:r>
            <a:r>
              <a:rPr lang="en-GB" dirty="0"/>
              <a:t> la </a:t>
            </a:r>
            <a:r>
              <a:rPr lang="en-GB" dirty="0" err="1"/>
              <a:t>función</a:t>
            </a:r>
            <a:r>
              <a:rPr lang="en-GB" dirty="0"/>
              <a:t> para </a:t>
            </a:r>
            <a:r>
              <a:rPr lang="en-GB" dirty="0" err="1"/>
              <a:t>mostrar</a:t>
            </a:r>
            <a:r>
              <a:rPr lang="en-GB" dirty="0"/>
              <a:t> el ID de </a:t>
            </a:r>
            <a:r>
              <a:rPr lang="en-GB" dirty="0" err="1"/>
              <a:t>producto</a:t>
            </a:r>
            <a:r>
              <a:rPr lang="en-GB" dirty="0"/>
              <a:t>, el </a:t>
            </a:r>
            <a:r>
              <a:rPr lang="en-GB" dirty="0" err="1"/>
              <a:t>nombre</a:t>
            </a:r>
            <a:r>
              <a:rPr lang="en-GB" dirty="0"/>
              <a:t> de </a:t>
            </a:r>
            <a:r>
              <a:rPr lang="en-GB" dirty="0" err="1"/>
              <a:t>producto</a:t>
            </a:r>
            <a:r>
              <a:rPr lang="en-GB" dirty="0"/>
              <a:t> y </a:t>
            </a:r>
            <a:r>
              <a:rPr lang="en-GB" dirty="0" err="1"/>
              <a:t>los</a:t>
            </a:r>
            <a:r>
              <a:rPr lang="en-GB" dirty="0"/>
              <a:t> </a:t>
            </a:r>
            <a:r>
              <a:rPr lang="en-GB" dirty="0" err="1"/>
              <a:t>beneficios</a:t>
            </a:r>
            <a:r>
              <a:rPr lang="en-GB" dirty="0"/>
              <a:t> de </a:t>
            </a:r>
            <a:r>
              <a:rPr lang="en-GB" dirty="0" err="1"/>
              <a:t>venderlo</a:t>
            </a:r>
            <a:r>
              <a:rPr lang="en-GB" dirty="0"/>
              <a:t> (</a:t>
            </a:r>
            <a:r>
              <a:rPr lang="en-GB" dirty="0" err="1"/>
              <a:t>UnitPrice</a:t>
            </a:r>
            <a:r>
              <a:rPr lang="en-GB" dirty="0"/>
              <a:t>*</a:t>
            </a:r>
            <a:r>
              <a:rPr lang="en-GB" dirty="0" err="1"/>
              <a:t>UnitsInStock</a:t>
            </a:r>
            <a:r>
              <a:rPr lang="en-GB" dirty="0"/>
              <a:t>), </a:t>
            </a:r>
            <a:r>
              <a:rPr lang="en-GB" dirty="0" err="1"/>
              <a:t>usando</a:t>
            </a:r>
            <a:r>
              <a:rPr lang="en-GB" dirty="0"/>
              <a:t> la </a:t>
            </a:r>
            <a:r>
              <a:rPr lang="en-GB" dirty="0" err="1"/>
              <a:t>función</a:t>
            </a:r>
            <a:r>
              <a:rPr lang="en-GB" dirty="0"/>
              <a:t> </a:t>
            </a:r>
            <a:r>
              <a:rPr lang="en-GB" dirty="0" err="1"/>
              <a:t>creada</a:t>
            </a:r>
            <a:r>
              <a:rPr lang="en-GB" dirty="0"/>
              <a:t>, </a:t>
            </a:r>
            <a:r>
              <a:rPr lang="en-GB" dirty="0" err="1"/>
              <a:t>sobre</a:t>
            </a:r>
            <a:r>
              <a:rPr lang="en-GB" dirty="0"/>
              <a:t> la </a:t>
            </a:r>
            <a:r>
              <a:rPr lang="en-GB" dirty="0" err="1"/>
              <a:t>tabla</a:t>
            </a:r>
            <a:r>
              <a:rPr lang="en-GB" dirty="0"/>
              <a:t> Products.</a:t>
            </a:r>
          </a:p>
          <a:p>
            <a:endParaRPr lang="en-GB" dirty="0"/>
          </a:p>
          <a:p>
            <a:r>
              <a:rPr lang="en-GB" dirty="0" err="1"/>
              <a:t>Crear</a:t>
            </a:r>
            <a:r>
              <a:rPr lang="en-GB" dirty="0"/>
              <a:t> </a:t>
            </a:r>
            <a:r>
              <a:rPr lang="en-GB" dirty="0" err="1"/>
              <a:t>una</a:t>
            </a:r>
            <a:r>
              <a:rPr lang="en-GB" dirty="0"/>
              <a:t> </a:t>
            </a:r>
            <a:r>
              <a:rPr lang="en-GB" dirty="0" err="1"/>
              <a:t>función</a:t>
            </a:r>
            <a:r>
              <a:rPr lang="en-GB" dirty="0"/>
              <a:t> </a:t>
            </a:r>
            <a:r>
              <a:rPr lang="en-GB" dirty="0" err="1"/>
              <a:t>medir_longitud</a:t>
            </a:r>
            <a:r>
              <a:rPr lang="en-GB" dirty="0"/>
              <a:t> que </a:t>
            </a:r>
            <a:r>
              <a:rPr lang="en-GB" dirty="0" err="1"/>
              <a:t>reciba</a:t>
            </a:r>
            <a:r>
              <a:rPr lang="en-GB" dirty="0"/>
              <a:t> </a:t>
            </a:r>
            <a:r>
              <a:rPr lang="en-GB" dirty="0" err="1"/>
              <a:t>una</a:t>
            </a:r>
            <a:r>
              <a:rPr lang="en-GB" dirty="0"/>
              <a:t> </a:t>
            </a:r>
            <a:r>
              <a:rPr lang="en-GB" dirty="0" err="1"/>
              <a:t>cadena</a:t>
            </a:r>
            <a:r>
              <a:rPr lang="en-GB" dirty="0"/>
              <a:t> de </a:t>
            </a:r>
            <a:r>
              <a:rPr lang="en-GB" dirty="0" err="1"/>
              <a:t>caracteres</a:t>
            </a:r>
            <a:r>
              <a:rPr lang="en-GB" dirty="0"/>
              <a:t> y </a:t>
            </a:r>
            <a:r>
              <a:rPr lang="en-GB" dirty="0" err="1"/>
              <a:t>devuela</a:t>
            </a:r>
            <a:r>
              <a:rPr lang="en-GB" dirty="0"/>
              <a:t> </a:t>
            </a:r>
            <a:r>
              <a:rPr lang="en-GB" dirty="0" err="1"/>
              <a:t>su</a:t>
            </a:r>
            <a:r>
              <a:rPr lang="en-GB" dirty="0"/>
              <a:t> </a:t>
            </a:r>
            <a:r>
              <a:rPr lang="en-GB" dirty="0" err="1"/>
              <a:t>longitud</a:t>
            </a:r>
            <a:r>
              <a:rPr lang="en-GB" dirty="0"/>
              <a:t>. </a:t>
            </a:r>
            <a:r>
              <a:rPr lang="en-GB" dirty="0" err="1"/>
              <a:t>Usarla</a:t>
            </a:r>
            <a:r>
              <a:rPr lang="en-GB" dirty="0"/>
              <a:t> para </a:t>
            </a:r>
            <a:r>
              <a:rPr lang="en-GB" dirty="0" err="1"/>
              <a:t>imprimir</a:t>
            </a:r>
            <a:r>
              <a:rPr lang="en-GB" dirty="0"/>
              <a:t> el </a:t>
            </a:r>
            <a:r>
              <a:rPr lang="en-GB" dirty="0" err="1"/>
              <a:t>nombre</a:t>
            </a:r>
            <a:r>
              <a:rPr lang="en-GB" dirty="0"/>
              <a:t> de </a:t>
            </a:r>
            <a:r>
              <a:rPr lang="en-GB" dirty="0" err="1"/>
              <a:t>todos</a:t>
            </a:r>
            <a:r>
              <a:rPr lang="en-GB" dirty="0"/>
              <a:t> </a:t>
            </a:r>
            <a:r>
              <a:rPr lang="en-GB" dirty="0" err="1"/>
              <a:t>los</a:t>
            </a:r>
            <a:r>
              <a:rPr lang="en-GB" dirty="0"/>
              <a:t> </a:t>
            </a:r>
            <a:r>
              <a:rPr lang="en-GB" dirty="0" err="1"/>
              <a:t>empleados</a:t>
            </a:r>
            <a:r>
              <a:rPr lang="en-GB" dirty="0"/>
              <a:t> junto con la </a:t>
            </a:r>
            <a:r>
              <a:rPr lang="en-GB" dirty="0" err="1"/>
              <a:t>longitud</a:t>
            </a:r>
            <a:r>
              <a:rPr lang="en-GB" dirty="0"/>
              <a:t> de sus </a:t>
            </a:r>
            <a:r>
              <a:rPr lang="en-GB" dirty="0" err="1"/>
              <a:t>nombres</a:t>
            </a:r>
            <a:r>
              <a:rPr lang="en-GB" dirty="0"/>
              <a:t>.</a:t>
            </a:r>
          </a:p>
          <a:p>
            <a:endParaRPr lang="en-GB" dirty="0"/>
          </a:p>
          <a:p>
            <a:r>
              <a:rPr lang="en-GB" dirty="0" err="1"/>
              <a:t>Crear</a:t>
            </a:r>
            <a:r>
              <a:rPr lang="en-GB" dirty="0"/>
              <a:t> </a:t>
            </a:r>
            <a:r>
              <a:rPr lang="en-GB" dirty="0" err="1"/>
              <a:t>una</a:t>
            </a:r>
            <a:r>
              <a:rPr lang="en-GB" dirty="0"/>
              <a:t> </a:t>
            </a:r>
            <a:r>
              <a:rPr lang="en-GB" dirty="0" err="1"/>
              <a:t>función</a:t>
            </a:r>
            <a:r>
              <a:rPr lang="en-GB" dirty="0"/>
              <a:t> </a:t>
            </a:r>
            <a:r>
              <a:rPr lang="en-GB" dirty="0" err="1"/>
              <a:t>concatenar</a:t>
            </a:r>
            <a:r>
              <a:rPr lang="en-GB" dirty="0"/>
              <a:t> que </a:t>
            </a:r>
            <a:r>
              <a:rPr lang="en-GB" dirty="0" err="1"/>
              <a:t>reciba</a:t>
            </a:r>
            <a:r>
              <a:rPr lang="en-GB" dirty="0"/>
              <a:t> dos </a:t>
            </a:r>
            <a:r>
              <a:rPr lang="en-GB" dirty="0" err="1"/>
              <a:t>cadenas</a:t>
            </a:r>
            <a:r>
              <a:rPr lang="en-GB" dirty="0"/>
              <a:t> y las </a:t>
            </a:r>
            <a:r>
              <a:rPr lang="en-GB" dirty="0" err="1"/>
              <a:t>devuelva</a:t>
            </a:r>
            <a:r>
              <a:rPr lang="en-GB" dirty="0"/>
              <a:t> </a:t>
            </a:r>
            <a:r>
              <a:rPr lang="en-GB" dirty="0" err="1"/>
              <a:t>concatenadas</a:t>
            </a:r>
            <a:r>
              <a:rPr lang="en-GB" dirty="0"/>
              <a:t> </a:t>
            </a:r>
            <a:r>
              <a:rPr lang="en-GB" dirty="0" err="1"/>
              <a:t>separadas</a:t>
            </a:r>
            <a:r>
              <a:rPr lang="en-GB" dirty="0"/>
              <a:t> </a:t>
            </a:r>
            <a:r>
              <a:rPr lang="en-GB" dirty="0" err="1"/>
              <a:t>por</a:t>
            </a:r>
            <a:r>
              <a:rPr lang="en-GB" dirty="0"/>
              <a:t> un </a:t>
            </a:r>
            <a:r>
              <a:rPr lang="en-GB" dirty="0" err="1"/>
              <a:t>guión</a:t>
            </a:r>
            <a:r>
              <a:rPr lang="en-GB" dirty="0"/>
              <a:t> </a:t>
            </a:r>
            <a:r>
              <a:rPr lang="en-GB" dirty="0" err="1"/>
              <a:t>bajo</a:t>
            </a:r>
            <a:r>
              <a:rPr lang="en-GB" dirty="0"/>
              <a:t>. </a:t>
            </a:r>
            <a:r>
              <a:rPr lang="en-GB" dirty="0" err="1"/>
              <a:t>Por</a:t>
            </a:r>
            <a:r>
              <a:rPr lang="en-GB" dirty="0"/>
              <a:t> </a:t>
            </a:r>
            <a:r>
              <a:rPr lang="en-GB" dirty="0" err="1"/>
              <a:t>ejemplo</a:t>
            </a:r>
            <a:r>
              <a:rPr lang="en-GB" dirty="0"/>
              <a:t>, </a:t>
            </a:r>
            <a:r>
              <a:rPr lang="en-GB" dirty="0" err="1"/>
              <a:t>si</a:t>
            </a:r>
            <a:r>
              <a:rPr lang="en-GB" dirty="0"/>
              <a:t> se </a:t>
            </a:r>
            <a:r>
              <a:rPr lang="en-GB" dirty="0" err="1"/>
              <a:t>reciben</a:t>
            </a:r>
            <a:r>
              <a:rPr lang="en-GB" dirty="0"/>
              <a:t> ‘Juan’ y ‘</a:t>
            </a:r>
            <a:r>
              <a:rPr lang="en-GB" dirty="0" err="1"/>
              <a:t>Palomo</a:t>
            </a:r>
            <a:r>
              <a:rPr lang="en-GB" dirty="0"/>
              <a:t>’, </a:t>
            </a:r>
            <a:r>
              <a:rPr lang="en-GB" dirty="0" err="1"/>
              <a:t>devolvería</a:t>
            </a:r>
            <a:r>
              <a:rPr lang="en-GB" dirty="0"/>
              <a:t> ‘</a:t>
            </a:r>
            <a:r>
              <a:rPr lang="en-GB" dirty="0" err="1"/>
              <a:t>Juan_Palomo</a:t>
            </a:r>
            <a:r>
              <a:rPr lang="en-GB" dirty="0"/>
              <a:t>’. </a:t>
            </a:r>
            <a:r>
              <a:rPr lang="en-GB" dirty="0" err="1"/>
              <a:t>Usarla</a:t>
            </a:r>
            <a:r>
              <a:rPr lang="en-GB" dirty="0"/>
              <a:t> para </a:t>
            </a:r>
            <a:r>
              <a:rPr lang="en-GB" dirty="0" err="1"/>
              <a:t>imprimir</a:t>
            </a:r>
            <a:r>
              <a:rPr lang="en-GB" dirty="0"/>
              <a:t> el ID de </a:t>
            </a:r>
            <a:r>
              <a:rPr lang="en-GB" dirty="0" err="1"/>
              <a:t>empleado</a:t>
            </a:r>
            <a:r>
              <a:rPr lang="en-GB" dirty="0"/>
              <a:t>, y </a:t>
            </a:r>
            <a:r>
              <a:rPr lang="en-GB" dirty="0" err="1"/>
              <a:t>concatenar</a:t>
            </a:r>
            <a:r>
              <a:rPr lang="en-GB" dirty="0"/>
              <a:t> el </a:t>
            </a:r>
            <a:r>
              <a:rPr lang="en-GB" dirty="0" err="1"/>
              <a:t>nombre</a:t>
            </a:r>
            <a:r>
              <a:rPr lang="en-GB" dirty="0"/>
              <a:t> y </a:t>
            </a:r>
            <a:r>
              <a:rPr lang="en-GB" dirty="0" err="1"/>
              <a:t>apellidos</a:t>
            </a:r>
            <a:r>
              <a:rPr lang="en-GB" dirty="0"/>
              <a:t> </a:t>
            </a:r>
            <a:r>
              <a:rPr lang="en-GB" dirty="0" err="1"/>
              <a:t>usando</a:t>
            </a:r>
            <a:r>
              <a:rPr lang="en-GB" dirty="0"/>
              <a:t> </a:t>
            </a:r>
            <a:r>
              <a:rPr lang="en-GB" dirty="0" err="1"/>
              <a:t>esta</a:t>
            </a:r>
            <a:r>
              <a:rPr lang="en-GB" dirty="0"/>
              <a:t> </a:t>
            </a:r>
            <a:r>
              <a:rPr lang="en-GB" dirty="0" err="1"/>
              <a:t>función</a:t>
            </a:r>
            <a:r>
              <a:rPr lang="en-GB" dirty="0"/>
              <a:t>.</a:t>
            </a:r>
          </a:p>
        </p:txBody>
      </p:sp>
    </p:spTree>
    <p:extLst>
      <p:ext uri="{BB962C8B-B14F-4D97-AF65-F5344CB8AC3E}">
        <p14:creationId xmlns:p14="http://schemas.microsoft.com/office/powerpoint/2010/main" val="502875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PARÁMETROS Y VARIABLES</a:t>
            </a:r>
          </a:p>
        </p:txBody>
      </p:sp>
      <p:pic>
        <p:nvPicPr>
          <p:cNvPr id="5" name="Imagen 4">
            <a:extLst>
              <a:ext uri="{FF2B5EF4-FFF2-40B4-BE49-F238E27FC236}">
                <a16:creationId xmlns:a16="http://schemas.microsoft.com/office/drawing/2014/main" id="{4564C3EF-673C-3B46-9AF9-7CB3B1E28560}"/>
              </a:ext>
            </a:extLst>
          </p:cNvPr>
          <p:cNvPicPr>
            <a:picLocks noChangeAspect="1"/>
          </p:cNvPicPr>
          <p:nvPr/>
        </p:nvPicPr>
        <p:blipFill>
          <a:blip r:embed="rId3"/>
          <a:stretch>
            <a:fillRect/>
          </a:stretch>
        </p:blipFill>
        <p:spPr>
          <a:xfrm>
            <a:off x="777459" y="1346479"/>
            <a:ext cx="10601011" cy="671966"/>
          </a:xfrm>
          <a:prstGeom prst="rect">
            <a:avLst/>
          </a:prstGeom>
        </p:spPr>
      </p:pic>
      <p:pic>
        <p:nvPicPr>
          <p:cNvPr id="6" name="Imagen 5">
            <a:extLst>
              <a:ext uri="{FF2B5EF4-FFF2-40B4-BE49-F238E27FC236}">
                <a16:creationId xmlns:a16="http://schemas.microsoft.com/office/drawing/2014/main" id="{47641F0B-8513-614E-B177-9A707AC0FB95}"/>
              </a:ext>
            </a:extLst>
          </p:cNvPr>
          <p:cNvPicPr>
            <a:picLocks noChangeAspect="1"/>
          </p:cNvPicPr>
          <p:nvPr/>
        </p:nvPicPr>
        <p:blipFill>
          <a:blip r:embed="rId4"/>
          <a:stretch>
            <a:fillRect/>
          </a:stretch>
        </p:blipFill>
        <p:spPr>
          <a:xfrm>
            <a:off x="599225" y="2050906"/>
            <a:ext cx="10993549" cy="2756188"/>
          </a:xfrm>
          <a:prstGeom prst="rect">
            <a:avLst/>
          </a:prstGeom>
        </p:spPr>
      </p:pic>
    </p:spTree>
    <p:extLst>
      <p:ext uri="{BB962C8B-B14F-4D97-AF65-F5344CB8AC3E}">
        <p14:creationId xmlns:p14="http://schemas.microsoft.com/office/powerpoint/2010/main" val="415966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PARÁMETROS Y VARIABLES</a:t>
            </a:r>
          </a:p>
        </p:txBody>
      </p:sp>
      <p:pic>
        <p:nvPicPr>
          <p:cNvPr id="3" name="Imagen 2">
            <a:extLst>
              <a:ext uri="{FF2B5EF4-FFF2-40B4-BE49-F238E27FC236}">
                <a16:creationId xmlns:a16="http://schemas.microsoft.com/office/drawing/2014/main" id="{5E48EE56-EEB0-1C49-B38F-955D56DA75A8}"/>
              </a:ext>
            </a:extLst>
          </p:cNvPr>
          <p:cNvPicPr>
            <a:picLocks noChangeAspect="1"/>
          </p:cNvPicPr>
          <p:nvPr/>
        </p:nvPicPr>
        <p:blipFill>
          <a:blip r:embed="rId2"/>
          <a:stretch>
            <a:fillRect/>
          </a:stretch>
        </p:blipFill>
        <p:spPr>
          <a:xfrm>
            <a:off x="722914" y="1518182"/>
            <a:ext cx="10741152" cy="1524289"/>
          </a:xfrm>
          <a:prstGeom prst="rect">
            <a:avLst/>
          </a:prstGeom>
        </p:spPr>
      </p:pic>
      <p:pic>
        <p:nvPicPr>
          <p:cNvPr id="8" name="Imagen 7">
            <a:extLst>
              <a:ext uri="{FF2B5EF4-FFF2-40B4-BE49-F238E27FC236}">
                <a16:creationId xmlns:a16="http://schemas.microsoft.com/office/drawing/2014/main" id="{7B89303C-8747-BC42-ABBE-08DC4C825F75}"/>
              </a:ext>
            </a:extLst>
          </p:cNvPr>
          <p:cNvPicPr>
            <a:picLocks noChangeAspect="1"/>
          </p:cNvPicPr>
          <p:nvPr/>
        </p:nvPicPr>
        <p:blipFill>
          <a:blip r:embed="rId3"/>
          <a:stretch>
            <a:fillRect/>
          </a:stretch>
        </p:blipFill>
        <p:spPr>
          <a:xfrm>
            <a:off x="6409175" y="3131783"/>
            <a:ext cx="5334000" cy="3492500"/>
          </a:xfrm>
          <a:prstGeom prst="rect">
            <a:avLst/>
          </a:prstGeom>
        </p:spPr>
      </p:pic>
      <p:sp>
        <p:nvSpPr>
          <p:cNvPr id="4" name="CuadroTexto 3"/>
          <p:cNvSpPr txBox="1"/>
          <p:nvPr/>
        </p:nvSpPr>
        <p:spPr>
          <a:xfrm>
            <a:off x="947057" y="3624943"/>
            <a:ext cx="5170714" cy="1200329"/>
          </a:xfrm>
          <a:prstGeom prst="rect">
            <a:avLst/>
          </a:prstGeom>
          <a:noFill/>
        </p:spPr>
        <p:txBody>
          <a:bodyPr wrap="square" rtlCol="0">
            <a:spAutoFit/>
          </a:bodyPr>
          <a:lstStyle/>
          <a:p>
            <a:r>
              <a:rPr lang="en-US"/>
              <a:t>DELIMITER $$; DROP PROCEDURE IF EXISTS proc_entrada $$; CREATE PROCEDURE proc_entrada (IN p INT) BEGIN SET p = 5; END $$; DELIMITER ;</a:t>
            </a:r>
            <a:endParaRPr lang="es-ES"/>
          </a:p>
        </p:txBody>
      </p:sp>
    </p:spTree>
    <p:extLst>
      <p:ext uri="{BB962C8B-B14F-4D97-AF65-F5344CB8AC3E}">
        <p14:creationId xmlns:p14="http://schemas.microsoft.com/office/powerpoint/2010/main" val="344006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PARÁMETROS Y VARIABLES</a:t>
            </a:r>
          </a:p>
        </p:txBody>
      </p:sp>
      <p:pic>
        <p:nvPicPr>
          <p:cNvPr id="4" name="Imagen 3">
            <a:extLst>
              <a:ext uri="{FF2B5EF4-FFF2-40B4-BE49-F238E27FC236}">
                <a16:creationId xmlns:a16="http://schemas.microsoft.com/office/drawing/2014/main" id="{D2C56BB5-DC8D-3948-98C0-8739F25800E7}"/>
              </a:ext>
            </a:extLst>
          </p:cNvPr>
          <p:cNvPicPr>
            <a:picLocks noChangeAspect="1"/>
          </p:cNvPicPr>
          <p:nvPr/>
        </p:nvPicPr>
        <p:blipFill>
          <a:blip r:embed="rId2"/>
          <a:stretch>
            <a:fillRect/>
          </a:stretch>
        </p:blipFill>
        <p:spPr>
          <a:xfrm>
            <a:off x="715822" y="1716547"/>
            <a:ext cx="10755336" cy="783501"/>
          </a:xfrm>
          <a:prstGeom prst="rect">
            <a:avLst/>
          </a:prstGeom>
        </p:spPr>
      </p:pic>
      <p:pic>
        <p:nvPicPr>
          <p:cNvPr id="6" name="Imagen 5">
            <a:extLst>
              <a:ext uri="{FF2B5EF4-FFF2-40B4-BE49-F238E27FC236}">
                <a16:creationId xmlns:a16="http://schemas.microsoft.com/office/drawing/2014/main" id="{3AC46C14-E94D-A049-A471-B9B55CF280D8}"/>
              </a:ext>
            </a:extLst>
          </p:cNvPr>
          <p:cNvPicPr>
            <a:picLocks noChangeAspect="1"/>
          </p:cNvPicPr>
          <p:nvPr/>
        </p:nvPicPr>
        <p:blipFill>
          <a:blip r:embed="rId3"/>
          <a:stretch>
            <a:fillRect/>
          </a:stretch>
        </p:blipFill>
        <p:spPr>
          <a:xfrm>
            <a:off x="3410965" y="2870116"/>
            <a:ext cx="5334000" cy="3492500"/>
          </a:xfrm>
          <a:prstGeom prst="rect">
            <a:avLst/>
          </a:prstGeom>
        </p:spPr>
      </p:pic>
    </p:spTree>
    <p:extLst>
      <p:ext uri="{BB962C8B-B14F-4D97-AF65-F5344CB8AC3E}">
        <p14:creationId xmlns:p14="http://schemas.microsoft.com/office/powerpoint/2010/main" val="3412043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introducción</a:t>
            </a:r>
          </a:p>
        </p:txBody>
      </p:sp>
      <p:pic>
        <p:nvPicPr>
          <p:cNvPr id="3" name="Imagen 2">
            <a:extLst>
              <a:ext uri="{FF2B5EF4-FFF2-40B4-BE49-F238E27FC236}">
                <a16:creationId xmlns:a16="http://schemas.microsoft.com/office/drawing/2014/main" id="{41732A88-2057-4F4F-8EBB-D23C0CC66C8E}"/>
              </a:ext>
            </a:extLst>
          </p:cNvPr>
          <p:cNvPicPr>
            <a:picLocks noChangeAspect="1"/>
          </p:cNvPicPr>
          <p:nvPr/>
        </p:nvPicPr>
        <p:blipFill>
          <a:blip r:embed="rId2"/>
          <a:stretch>
            <a:fillRect/>
          </a:stretch>
        </p:blipFill>
        <p:spPr>
          <a:xfrm>
            <a:off x="891951" y="1404444"/>
            <a:ext cx="10403078" cy="5034120"/>
          </a:xfrm>
          <a:prstGeom prst="rect">
            <a:avLst/>
          </a:prstGeom>
        </p:spPr>
      </p:pic>
    </p:spTree>
    <p:extLst>
      <p:ext uri="{BB962C8B-B14F-4D97-AF65-F5344CB8AC3E}">
        <p14:creationId xmlns:p14="http://schemas.microsoft.com/office/powerpoint/2010/main" val="2680484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PARÁMETROS Y VARIABLES</a:t>
            </a:r>
          </a:p>
        </p:txBody>
      </p:sp>
      <p:pic>
        <p:nvPicPr>
          <p:cNvPr id="7" name="Imagen 6">
            <a:extLst>
              <a:ext uri="{FF2B5EF4-FFF2-40B4-BE49-F238E27FC236}">
                <a16:creationId xmlns:a16="http://schemas.microsoft.com/office/drawing/2014/main" id="{981F80D1-15DA-FF44-BF81-1858850A77A2}"/>
              </a:ext>
            </a:extLst>
          </p:cNvPr>
          <p:cNvPicPr>
            <a:picLocks noChangeAspect="1"/>
          </p:cNvPicPr>
          <p:nvPr/>
        </p:nvPicPr>
        <p:blipFill>
          <a:blip r:embed="rId2"/>
          <a:stretch>
            <a:fillRect/>
          </a:stretch>
        </p:blipFill>
        <p:spPr>
          <a:xfrm>
            <a:off x="727934" y="1487267"/>
            <a:ext cx="11464066" cy="835131"/>
          </a:xfrm>
          <a:prstGeom prst="rect">
            <a:avLst/>
          </a:prstGeom>
        </p:spPr>
      </p:pic>
      <p:pic>
        <p:nvPicPr>
          <p:cNvPr id="5" name="Imagen 4">
            <a:extLst>
              <a:ext uri="{FF2B5EF4-FFF2-40B4-BE49-F238E27FC236}">
                <a16:creationId xmlns:a16="http://schemas.microsoft.com/office/drawing/2014/main" id="{D5BE5FE0-F6B1-D84F-87DB-7824F30BE498}"/>
              </a:ext>
            </a:extLst>
          </p:cNvPr>
          <p:cNvPicPr>
            <a:picLocks noChangeAspect="1"/>
          </p:cNvPicPr>
          <p:nvPr/>
        </p:nvPicPr>
        <p:blipFill>
          <a:blip r:embed="rId3"/>
          <a:stretch>
            <a:fillRect/>
          </a:stretch>
        </p:blipFill>
        <p:spPr>
          <a:xfrm>
            <a:off x="3426490" y="2322398"/>
            <a:ext cx="5334000" cy="3492500"/>
          </a:xfrm>
          <a:prstGeom prst="rect">
            <a:avLst/>
          </a:prstGeom>
        </p:spPr>
      </p:pic>
    </p:spTree>
    <p:extLst>
      <p:ext uri="{BB962C8B-B14F-4D97-AF65-F5344CB8AC3E}">
        <p14:creationId xmlns:p14="http://schemas.microsoft.com/office/powerpoint/2010/main" val="3572044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PARÁMETROS Y VARIABLES - EJEMPLOS</a:t>
            </a:r>
          </a:p>
        </p:txBody>
      </p:sp>
      <p:pic>
        <p:nvPicPr>
          <p:cNvPr id="3" name="Imagen 2">
            <a:extLst>
              <a:ext uri="{FF2B5EF4-FFF2-40B4-BE49-F238E27FC236}">
                <a16:creationId xmlns:a16="http://schemas.microsoft.com/office/drawing/2014/main" id="{329D074E-7C3C-5443-BE72-F26A883E2E82}"/>
              </a:ext>
            </a:extLst>
          </p:cNvPr>
          <p:cNvPicPr>
            <a:picLocks noChangeAspect="1"/>
          </p:cNvPicPr>
          <p:nvPr/>
        </p:nvPicPr>
        <p:blipFill>
          <a:blip r:embed="rId2"/>
          <a:stretch>
            <a:fillRect/>
          </a:stretch>
        </p:blipFill>
        <p:spPr>
          <a:xfrm>
            <a:off x="3410965" y="2050743"/>
            <a:ext cx="5334000" cy="3784600"/>
          </a:xfrm>
          <a:prstGeom prst="rect">
            <a:avLst/>
          </a:prstGeom>
        </p:spPr>
      </p:pic>
    </p:spTree>
    <p:extLst>
      <p:ext uri="{BB962C8B-B14F-4D97-AF65-F5344CB8AC3E}">
        <p14:creationId xmlns:p14="http://schemas.microsoft.com/office/powerpoint/2010/main" val="59122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PARÁMETROS Y VARIABLES - EJEMPLOS</a:t>
            </a:r>
          </a:p>
        </p:txBody>
      </p:sp>
      <p:pic>
        <p:nvPicPr>
          <p:cNvPr id="4" name="Imagen 3">
            <a:extLst>
              <a:ext uri="{FF2B5EF4-FFF2-40B4-BE49-F238E27FC236}">
                <a16:creationId xmlns:a16="http://schemas.microsoft.com/office/drawing/2014/main" id="{D83FEAA7-D5B2-8A47-870D-7B311FF20D19}"/>
              </a:ext>
            </a:extLst>
          </p:cNvPr>
          <p:cNvPicPr>
            <a:picLocks noChangeAspect="1"/>
          </p:cNvPicPr>
          <p:nvPr/>
        </p:nvPicPr>
        <p:blipFill>
          <a:blip r:embed="rId2"/>
          <a:stretch>
            <a:fillRect/>
          </a:stretch>
        </p:blipFill>
        <p:spPr>
          <a:xfrm>
            <a:off x="3426490" y="1742409"/>
            <a:ext cx="5334000" cy="4559300"/>
          </a:xfrm>
          <a:prstGeom prst="rect">
            <a:avLst/>
          </a:prstGeom>
        </p:spPr>
      </p:pic>
    </p:spTree>
    <p:extLst>
      <p:ext uri="{BB962C8B-B14F-4D97-AF65-F5344CB8AC3E}">
        <p14:creationId xmlns:p14="http://schemas.microsoft.com/office/powerpoint/2010/main" val="894461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smtClean="0">
                <a:solidFill>
                  <a:schemeClr val="accent1"/>
                </a:solidFill>
              </a:rPr>
              <a:t>parámetros </a:t>
            </a:r>
            <a:r>
              <a:rPr lang="en-US" sz="3600">
                <a:solidFill>
                  <a:schemeClr val="accent1"/>
                </a:solidFill>
              </a:rPr>
              <a:t>- EJERCICIOS</a:t>
            </a:r>
          </a:p>
        </p:txBody>
      </p:sp>
      <p:sp>
        <p:nvSpPr>
          <p:cNvPr id="3" name="CuadroTexto 2">
            <a:extLst>
              <a:ext uri="{FF2B5EF4-FFF2-40B4-BE49-F238E27FC236}">
                <a16:creationId xmlns:a16="http://schemas.microsoft.com/office/drawing/2014/main" id="{BB4B012F-878F-3E47-9EF2-F9E63FF6E6C6}"/>
              </a:ext>
            </a:extLst>
          </p:cNvPr>
          <p:cNvSpPr txBox="1"/>
          <p:nvPr/>
        </p:nvSpPr>
        <p:spPr>
          <a:xfrm>
            <a:off x="1198880" y="1869440"/>
            <a:ext cx="9994984" cy="2031325"/>
          </a:xfrm>
          <a:prstGeom prst="rect">
            <a:avLst/>
          </a:prstGeom>
          <a:noFill/>
        </p:spPr>
        <p:txBody>
          <a:bodyPr wrap="square" rtlCol="0">
            <a:spAutoFit/>
          </a:bodyPr>
          <a:lstStyle/>
          <a:p>
            <a:pPr marL="342900" indent="-342900">
              <a:buAutoNum type="arabicPeriod"/>
            </a:pPr>
            <a:r>
              <a:rPr lang="en-GB" smtClean="0"/>
              <a:t>Crear una rutina que reciba un número y lo eleve al cuadrado.</a:t>
            </a:r>
          </a:p>
          <a:p>
            <a:pPr marL="342900" indent="-342900">
              <a:buAutoNum type="arabicPeriod"/>
            </a:pPr>
            <a:r>
              <a:rPr lang="en-GB" smtClean="0"/>
              <a:t>Crear una rutina que reciba dos números, y eleve el primero al segundo (potencia). </a:t>
            </a:r>
          </a:p>
          <a:p>
            <a:pPr marL="342900" indent="-342900">
              <a:buAutoNum type="arabicPeriod"/>
            </a:pPr>
            <a:r>
              <a:rPr lang="en-GB" smtClean="0"/>
              <a:t>Crear una rutina que reciba dos cadenas y las concatene con un guion bajo.</a:t>
            </a:r>
          </a:p>
          <a:p>
            <a:pPr marL="342900" indent="-342900">
              <a:buAutoNum type="arabicPeriod"/>
            </a:pPr>
            <a:r>
              <a:rPr lang="en-GB" smtClean="0"/>
              <a:t>Crear una rutina que reciba una cadena y le quite los espacios del principio y el final.</a:t>
            </a:r>
          </a:p>
          <a:p>
            <a:pPr marL="342900" indent="-342900">
              <a:buAutoNum type="arabicPeriod"/>
            </a:pPr>
            <a:r>
              <a:rPr lang="en-GB" smtClean="0"/>
              <a:t>Crear una rutina que reciba una cadena y genere una segunda con el mismo contenido pero en mayúsculas.</a:t>
            </a:r>
            <a:endParaRPr lang="en-GB"/>
          </a:p>
          <a:p>
            <a:pPr marL="342900" indent="-342900">
              <a:buAutoNum type="arabicPeriod"/>
            </a:pPr>
            <a:endParaRPr lang="en-GB"/>
          </a:p>
        </p:txBody>
      </p:sp>
    </p:spTree>
    <p:extLst>
      <p:ext uri="{BB962C8B-B14F-4D97-AF65-F5344CB8AC3E}">
        <p14:creationId xmlns:p14="http://schemas.microsoft.com/office/powerpoint/2010/main" val="4002087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CONDICIONALES IF-THEN-ELSE</a:t>
            </a:r>
          </a:p>
        </p:txBody>
      </p:sp>
      <p:pic>
        <p:nvPicPr>
          <p:cNvPr id="3" name="Imagen 2">
            <a:extLst>
              <a:ext uri="{FF2B5EF4-FFF2-40B4-BE49-F238E27FC236}">
                <a16:creationId xmlns:a16="http://schemas.microsoft.com/office/drawing/2014/main" id="{CD35A32F-737D-B944-B493-C78B30EE5EA6}"/>
              </a:ext>
            </a:extLst>
          </p:cNvPr>
          <p:cNvPicPr>
            <a:picLocks noChangeAspect="1"/>
          </p:cNvPicPr>
          <p:nvPr/>
        </p:nvPicPr>
        <p:blipFill>
          <a:blip r:embed="rId2"/>
          <a:stretch>
            <a:fillRect/>
          </a:stretch>
        </p:blipFill>
        <p:spPr>
          <a:xfrm>
            <a:off x="963354" y="1518182"/>
            <a:ext cx="10229222" cy="4913097"/>
          </a:xfrm>
          <a:prstGeom prst="rect">
            <a:avLst/>
          </a:prstGeom>
        </p:spPr>
      </p:pic>
    </p:spTree>
    <p:extLst>
      <p:ext uri="{BB962C8B-B14F-4D97-AF65-F5344CB8AC3E}">
        <p14:creationId xmlns:p14="http://schemas.microsoft.com/office/powerpoint/2010/main" val="838243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CONDICIONALES IF-THEN-ELSE</a:t>
            </a:r>
          </a:p>
        </p:txBody>
      </p:sp>
      <p:pic>
        <p:nvPicPr>
          <p:cNvPr id="4" name="Imagen 3">
            <a:extLst>
              <a:ext uri="{FF2B5EF4-FFF2-40B4-BE49-F238E27FC236}">
                <a16:creationId xmlns:a16="http://schemas.microsoft.com/office/drawing/2014/main" id="{B64C2BE5-D405-2148-8F93-5059DD3CE3CA}"/>
              </a:ext>
            </a:extLst>
          </p:cNvPr>
          <p:cNvPicPr>
            <a:picLocks noChangeAspect="1"/>
          </p:cNvPicPr>
          <p:nvPr/>
        </p:nvPicPr>
        <p:blipFill>
          <a:blip r:embed="rId2"/>
          <a:stretch>
            <a:fillRect/>
          </a:stretch>
        </p:blipFill>
        <p:spPr>
          <a:xfrm>
            <a:off x="5579140" y="1447800"/>
            <a:ext cx="5486400" cy="5410200"/>
          </a:xfrm>
          <a:prstGeom prst="rect">
            <a:avLst/>
          </a:prstGeom>
        </p:spPr>
      </p:pic>
      <p:sp>
        <p:nvSpPr>
          <p:cNvPr id="3" name="CuadroTexto 2"/>
          <p:cNvSpPr txBox="1"/>
          <p:nvPr/>
        </p:nvSpPr>
        <p:spPr>
          <a:xfrm>
            <a:off x="837555" y="1340844"/>
            <a:ext cx="4629795" cy="2585323"/>
          </a:xfrm>
          <a:prstGeom prst="rect">
            <a:avLst/>
          </a:prstGeom>
          <a:noFill/>
        </p:spPr>
        <p:txBody>
          <a:bodyPr wrap="square" rtlCol="0">
            <a:spAutoFit/>
          </a:bodyPr>
          <a:lstStyle/>
          <a:p>
            <a:r>
              <a:rPr lang="es-ES"/>
              <a:t>DELIMITER $$; DROP PROCEDURE IF EXISTS es_mayor $$; CREATE PROCEDURE es_mayor (IN a INT, IN b INT, OUT mensaje VARCHAR(30)) BEGIN IF a&gt;b THEN SET mensaje="El primero es mayor"; ELSEIF a&lt;b THEN SET mensaje="El segundo es mayor"; ELSE SET mensaje="Son iguales"; END IF; END $$; DELIMITER ; SET @x=3; SET @y=13; SET @res=""; CALL es_mayor(@x, @y, @res);</a:t>
            </a:r>
          </a:p>
        </p:txBody>
      </p:sp>
    </p:spTree>
    <p:extLst>
      <p:ext uri="{BB962C8B-B14F-4D97-AF65-F5344CB8AC3E}">
        <p14:creationId xmlns:p14="http://schemas.microsoft.com/office/powerpoint/2010/main" val="865188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CONDICIONALES CASE</a:t>
            </a:r>
          </a:p>
        </p:txBody>
      </p:sp>
      <p:pic>
        <p:nvPicPr>
          <p:cNvPr id="3" name="Imagen 2">
            <a:extLst>
              <a:ext uri="{FF2B5EF4-FFF2-40B4-BE49-F238E27FC236}">
                <a16:creationId xmlns:a16="http://schemas.microsoft.com/office/drawing/2014/main" id="{28D82699-10E8-F040-84ED-D54BCFF3931C}"/>
              </a:ext>
            </a:extLst>
          </p:cNvPr>
          <p:cNvPicPr>
            <a:picLocks noChangeAspect="1"/>
          </p:cNvPicPr>
          <p:nvPr/>
        </p:nvPicPr>
        <p:blipFill>
          <a:blip r:embed="rId2"/>
          <a:stretch>
            <a:fillRect/>
          </a:stretch>
        </p:blipFill>
        <p:spPr>
          <a:xfrm>
            <a:off x="751077" y="1646532"/>
            <a:ext cx="10653776" cy="4487567"/>
          </a:xfrm>
          <a:prstGeom prst="rect">
            <a:avLst/>
          </a:prstGeom>
        </p:spPr>
      </p:pic>
    </p:spTree>
    <p:extLst>
      <p:ext uri="{BB962C8B-B14F-4D97-AF65-F5344CB8AC3E}">
        <p14:creationId xmlns:p14="http://schemas.microsoft.com/office/powerpoint/2010/main" val="1954061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110">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112">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7" name="Rectangle 116">
            <a:extLst>
              <a:ext uri="{FF2B5EF4-FFF2-40B4-BE49-F238E27FC236}">
                <a16:creationId xmlns:a16="http://schemas.microsoft.com/office/drawing/2014/main" id="{B5D795CF-5F70-4821-BB11-0B2B8FCCD4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73B1AC31-0B6C-4781-BA06-16BE17F8AF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9"/>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4579243" y="1419225"/>
            <a:ext cx="6798608" cy="2085869"/>
          </a:xfrm>
        </p:spPr>
        <p:txBody>
          <a:bodyPr vert="horz" lIns="91440" tIns="45720" rIns="91440" bIns="45720" rtlCol="0" anchor="b">
            <a:normAutofit/>
          </a:bodyPr>
          <a:lstStyle/>
          <a:p>
            <a:r>
              <a:rPr lang="en-US" sz="3600">
                <a:solidFill>
                  <a:srgbClr val="FFFFFF"/>
                </a:solidFill>
              </a:rPr>
              <a:t>CONDICIONALES CASE</a:t>
            </a:r>
          </a:p>
        </p:txBody>
      </p:sp>
      <p:pic>
        <p:nvPicPr>
          <p:cNvPr id="4" name="Imagen 3">
            <a:extLst>
              <a:ext uri="{FF2B5EF4-FFF2-40B4-BE49-F238E27FC236}">
                <a16:creationId xmlns:a16="http://schemas.microsoft.com/office/drawing/2014/main" id="{E2AA25D2-8B17-2746-B036-E28CAAB0B675}"/>
              </a:ext>
            </a:extLst>
          </p:cNvPr>
          <p:cNvPicPr>
            <a:picLocks noChangeAspect="1"/>
          </p:cNvPicPr>
          <p:nvPr/>
        </p:nvPicPr>
        <p:blipFill>
          <a:blip r:embed="rId2"/>
          <a:stretch>
            <a:fillRect/>
          </a:stretch>
        </p:blipFill>
        <p:spPr>
          <a:xfrm>
            <a:off x="482600" y="723899"/>
            <a:ext cx="3505488" cy="5676902"/>
          </a:xfrm>
          <a:prstGeom prst="rect">
            <a:avLst/>
          </a:prstGeom>
        </p:spPr>
      </p:pic>
    </p:spTree>
    <p:extLst>
      <p:ext uri="{BB962C8B-B14F-4D97-AF65-F5344CB8AC3E}">
        <p14:creationId xmlns:p14="http://schemas.microsoft.com/office/powerpoint/2010/main" val="3189061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CONDICIONALES - EJERCICIOS</a:t>
            </a:r>
          </a:p>
        </p:txBody>
      </p:sp>
      <p:sp>
        <p:nvSpPr>
          <p:cNvPr id="3" name="CuadroTexto 2">
            <a:extLst>
              <a:ext uri="{FF2B5EF4-FFF2-40B4-BE49-F238E27FC236}">
                <a16:creationId xmlns:a16="http://schemas.microsoft.com/office/drawing/2014/main" id="{BB4B012F-878F-3E47-9EF2-F9E63FF6E6C6}"/>
              </a:ext>
            </a:extLst>
          </p:cNvPr>
          <p:cNvSpPr txBox="1"/>
          <p:nvPr/>
        </p:nvSpPr>
        <p:spPr>
          <a:xfrm>
            <a:off x="1198880" y="1869440"/>
            <a:ext cx="9994984" cy="2308324"/>
          </a:xfrm>
          <a:prstGeom prst="rect">
            <a:avLst/>
          </a:prstGeom>
          <a:noFill/>
        </p:spPr>
        <p:txBody>
          <a:bodyPr wrap="square" rtlCol="0">
            <a:spAutoFit/>
          </a:bodyPr>
          <a:lstStyle/>
          <a:p>
            <a:pPr marL="342900" indent="-342900">
              <a:buAutoNum type="arabicPeriod"/>
            </a:pPr>
            <a:r>
              <a:rPr lang="en-GB"/>
              <a:t>Crear una </a:t>
            </a:r>
            <a:r>
              <a:rPr lang="en-GB" u="sng"/>
              <a:t>función</a:t>
            </a:r>
            <a:r>
              <a:rPr lang="en-GB"/>
              <a:t> que devuelva 1 o 0 si un número a es divisible por un numero b (siendo estos enteros).  (Busca información en google sobre cómo hacer el módulo)</a:t>
            </a:r>
          </a:p>
          <a:p>
            <a:pPr marL="342900" indent="-342900">
              <a:buAutoNum type="arabicPeriod"/>
            </a:pPr>
            <a:r>
              <a:rPr lang="en-GB"/>
              <a:t>Crear un </a:t>
            </a:r>
            <a:r>
              <a:rPr lang="en-GB" u="sng"/>
              <a:t>procedimiento</a:t>
            </a:r>
            <a:r>
              <a:rPr lang="en-GB"/>
              <a:t> que reciba un entero entre 1 y 12, y muestre por pantalla el mes del año. En caso de no ser el número de un mes, mostrar ‘Eres </a:t>
            </a:r>
            <a:r>
              <a:rPr lang="en-GB" smtClean="0"/>
              <a:t>un poco despistado, </a:t>
            </a:r>
            <a:r>
              <a:rPr lang="en-GB"/>
              <a:t>introduce un mes’.</a:t>
            </a:r>
          </a:p>
          <a:p>
            <a:pPr marL="342900" indent="-342900">
              <a:buAutoNum type="arabicPeriod"/>
            </a:pPr>
            <a:r>
              <a:rPr lang="en-GB"/>
              <a:t>Crear un </a:t>
            </a:r>
            <a:r>
              <a:rPr lang="en-GB" u="sng"/>
              <a:t>procedimiento</a:t>
            </a:r>
            <a:r>
              <a:rPr lang="en-GB"/>
              <a:t> que reciba una cadena de tamaño 50 (puede usar una inferior si quiere) e imprima por pantalla si es un palíndromo (no elimine espacios ni nada, solo compruebe que se lee igual al derecho que al revés). (Busca información sobre cómo invertir una cadena) </a:t>
            </a:r>
          </a:p>
          <a:p>
            <a:pPr marL="342900" indent="-342900">
              <a:buAutoNum type="arabicPeriod"/>
            </a:pPr>
            <a:endParaRPr lang="en-GB"/>
          </a:p>
        </p:txBody>
      </p:sp>
    </p:spTree>
    <p:extLst>
      <p:ext uri="{BB962C8B-B14F-4D97-AF65-F5344CB8AC3E}">
        <p14:creationId xmlns:p14="http://schemas.microsoft.com/office/powerpoint/2010/main" val="4200050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iterativos</a:t>
            </a:r>
          </a:p>
        </p:txBody>
      </p:sp>
      <p:pic>
        <p:nvPicPr>
          <p:cNvPr id="5" name="Imagen 4">
            <a:extLst>
              <a:ext uri="{FF2B5EF4-FFF2-40B4-BE49-F238E27FC236}">
                <a16:creationId xmlns:a16="http://schemas.microsoft.com/office/drawing/2014/main" id="{1B106911-54F2-2844-94EC-945884B8E954}"/>
              </a:ext>
            </a:extLst>
          </p:cNvPr>
          <p:cNvPicPr>
            <a:picLocks noChangeAspect="1"/>
          </p:cNvPicPr>
          <p:nvPr/>
        </p:nvPicPr>
        <p:blipFill>
          <a:blip r:embed="rId2"/>
          <a:stretch>
            <a:fillRect/>
          </a:stretch>
        </p:blipFill>
        <p:spPr>
          <a:xfrm>
            <a:off x="1815076" y="2260600"/>
            <a:ext cx="2933700" cy="2336800"/>
          </a:xfrm>
          <a:prstGeom prst="rect">
            <a:avLst/>
          </a:prstGeom>
        </p:spPr>
      </p:pic>
      <p:pic>
        <p:nvPicPr>
          <p:cNvPr id="8" name="Imagen 7">
            <a:extLst>
              <a:ext uri="{FF2B5EF4-FFF2-40B4-BE49-F238E27FC236}">
                <a16:creationId xmlns:a16="http://schemas.microsoft.com/office/drawing/2014/main" id="{AFBAC23E-8489-CD43-A5C2-CCE7F597E144}"/>
              </a:ext>
            </a:extLst>
          </p:cNvPr>
          <p:cNvPicPr>
            <a:picLocks noChangeAspect="1"/>
          </p:cNvPicPr>
          <p:nvPr/>
        </p:nvPicPr>
        <p:blipFill>
          <a:blip r:embed="rId3"/>
          <a:stretch>
            <a:fillRect/>
          </a:stretch>
        </p:blipFill>
        <p:spPr>
          <a:xfrm>
            <a:off x="6363207" y="1346479"/>
            <a:ext cx="3530600" cy="4546600"/>
          </a:xfrm>
          <a:prstGeom prst="rect">
            <a:avLst/>
          </a:prstGeom>
        </p:spPr>
      </p:pic>
      <p:sp>
        <p:nvSpPr>
          <p:cNvPr id="7" name="Elipse 6">
            <a:extLst>
              <a:ext uri="{FF2B5EF4-FFF2-40B4-BE49-F238E27FC236}">
                <a16:creationId xmlns:a16="http://schemas.microsoft.com/office/drawing/2014/main" id="{631F319C-41E1-6C47-8B9F-0280783D696E}"/>
              </a:ext>
            </a:extLst>
          </p:cNvPr>
          <p:cNvSpPr/>
          <p:nvPr/>
        </p:nvSpPr>
        <p:spPr>
          <a:xfrm>
            <a:off x="7439247" y="3919359"/>
            <a:ext cx="1674877" cy="36652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31696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introducción</a:t>
            </a:r>
          </a:p>
        </p:txBody>
      </p:sp>
      <p:pic>
        <p:nvPicPr>
          <p:cNvPr id="4" name="Imagen 3">
            <a:extLst>
              <a:ext uri="{FF2B5EF4-FFF2-40B4-BE49-F238E27FC236}">
                <a16:creationId xmlns:a16="http://schemas.microsoft.com/office/drawing/2014/main" id="{F4D8A369-651E-E342-ABEC-E839931A97EA}"/>
              </a:ext>
            </a:extLst>
          </p:cNvPr>
          <p:cNvPicPr>
            <a:picLocks noChangeAspect="1"/>
          </p:cNvPicPr>
          <p:nvPr/>
        </p:nvPicPr>
        <p:blipFill>
          <a:blip r:embed="rId2"/>
          <a:stretch>
            <a:fillRect/>
          </a:stretch>
        </p:blipFill>
        <p:spPr>
          <a:xfrm>
            <a:off x="446534" y="1407439"/>
            <a:ext cx="11442700" cy="2844800"/>
          </a:xfrm>
          <a:prstGeom prst="rect">
            <a:avLst/>
          </a:prstGeom>
        </p:spPr>
      </p:pic>
      <p:pic>
        <p:nvPicPr>
          <p:cNvPr id="5" name="Imagen 4">
            <a:extLst>
              <a:ext uri="{FF2B5EF4-FFF2-40B4-BE49-F238E27FC236}">
                <a16:creationId xmlns:a16="http://schemas.microsoft.com/office/drawing/2014/main" id="{00D9B16B-BC31-3247-81E9-42362A1ECD97}"/>
              </a:ext>
            </a:extLst>
          </p:cNvPr>
          <p:cNvPicPr>
            <a:picLocks noChangeAspect="1"/>
          </p:cNvPicPr>
          <p:nvPr/>
        </p:nvPicPr>
        <p:blipFill>
          <a:blip r:embed="rId3"/>
          <a:stretch>
            <a:fillRect/>
          </a:stretch>
        </p:blipFill>
        <p:spPr>
          <a:xfrm>
            <a:off x="375918" y="4196182"/>
            <a:ext cx="11290300" cy="2273300"/>
          </a:xfrm>
          <a:prstGeom prst="rect">
            <a:avLst/>
          </a:prstGeom>
        </p:spPr>
      </p:pic>
    </p:spTree>
    <p:extLst>
      <p:ext uri="{BB962C8B-B14F-4D97-AF65-F5344CB8AC3E}">
        <p14:creationId xmlns:p14="http://schemas.microsoft.com/office/powerpoint/2010/main" val="1114237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iterativos</a:t>
            </a:r>
          </a:p>
        </p:txBody>
      </p:sp>
      <p:pic>
        <p:nvPicPr>
          <p:cNvPr id="3" name="Imagen 2">
            <a:extLst>
              <a:ext uri="{FF2B5EF4-FFF2-40B4-BE49-F238E27FC236}">
                <a16:creationId xmlns:a16="http://schemas.microsoft.com/office/drawing/2014/main" id="{7444D619-C982-6748-B1D5-8BE549EC3AC2}"/>
              </a:ext>
            </a:extLst>
          </p:cNvPr>
          <p:cNvPicPr>
            <a:picLocks noChangeAspect="1"/>
          </p:cNvPicPr>
          <p:nvPr/>
        </p:nvPicPr>
        <p:blipFill>
          <a:blip r:embed="rId2"/>
          <a:stretch>
            <a:fillRect/>
          </a:stretch>
        </p:blipFill>
        <p:spPr>
          <a:xfrm>
            <a:off x="1318288" y="1475330"/>
            <a:ext cx="3530600" cy="2286000"/>
          </a:xfrm>
          <a:prstGeom prst="rect">
            <a:avLst/>
          </a:prstGeom>
        </p:spPr>
      </p:pic>
      <p:pic>
        <p:nvPicPr>
          <p:cNvPr id="6" name="Imagen 5">
            <a:extLst>
              <a:ext uri="{FF2B5EF4-FFF2-40B4-BE49-F238E27FC236}">
                <a16:creationId xmlns:a16="http://schemas.microsoft.com/office/drawing/2014/main" id="{F05F3E97-4641-1146-A80D-37ECE7AA5A05}"/>
              </a:ext>
            </a:extLst>
          </p:cNvPr>
          <p:cNvPicPr>
            <a:picLocks noChangeAspect="1"/>
          </p:cNvPicPr>
          <p:nvPr/>
        </p:nvPicPr>
        <p:blipFill>
          <a:blip r:embed="rId3"/>
          <a:stretch>
            <a:fillRect/>
          </a:stretch>
        </p:blipFill>
        <p:spPr>
          <a:xfrm>
            <a:off x="6167176" y="1396944"/>
            <a:ext cx="4419600" cy="4622800"/>
          </a:xfrm>
          <a:prstGeom prst="rect">
            <a:avLst/>
          </a:prstGeom>
        </p:spPr>
      </p:pic>
      <p:sp>
        <p:nvSpPr>
          <p:cNvPr id="4" name="CuadroTexto 3"/>
          <p:cNvSpPr txBox="1"/>
          <p:nvPr/>
        </p:nvSpPr>
        <p:spPr>
          <a:xfrm>
            <a:off x="394501" y="4121401"/>
            <a:ext cx="5378175" cy="2031325"/>
          </a:xfrm>
          <a:prstGeom prst="rect">
            <a:avLst/>
          </a:prstGeom>
          <a:noFill/>
        </p:spPr>
        <p:txBody>
          <a:bodyPr wrap="square" rtlCol="0">
            <a:spAutoFit/>
          </a:bodyPr>
          <a:lstStyle/>
          <a:p>
            <a:r>
              <a:rPr lang="es-ES"/>
              <a:t>DELIMITER $$;DROP PROCEDURE IF EXISTS repetir_hasta$$;CREATE PROCEDURE repetir_hasta()BEGIN	DECLARE i INT;    SET i=0;    REPEAT		IF MOD(i,2)!=0 THEN			SELECT CONCAT(i, ' es impar');		END IF;        SET i = i + 1;	UNTIL i&gt;=10    END REPEAT;END$$;DELIMITER ;call repetir_hasta();</a:t>
            </a:r>
          </a:p>
        </p:txBody>
      </p:sp>
    </p:spTree>
    <p:extLst>
      <p:ext uri="{BB962C8B-B14F-4D97-AF65-F5344CB8AC3E}">
        <p14:creationId xmlns:p14="http://schemas.microsoft.com/office/powerpoint/2010/main" val="1670165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iterativos</a:t>
            </a:r>
          </a:p>
        </p:txBody>
      </p:sp>
      <p:pic>
        <p:nvPicPr>
          <p:cNvPr id="5" name="Imagen 4">
            <a:extLst>
              <a:ext uri="{FF2B5EF4-FFF2-40B4-BE49-F238E27FC236}">
                <a16:creationId xmlns:a16="http://schemas.microsoft.com/office/drawing/2014/main" id="{BCCE8944-C4F0-4246-A0C7-8E7B77786118}"/>
              </a:ext>
            </a:extLst>
          </p:cNvPr>
          <p:cNvPicPr>
            <a:picLocks noChangeAspect="1"/>
          </p:cNvPicPr>
          <p:nvPr/>
        </p:nvPicPr>
        <p:blipFill>
          <a:blip r:embed="rId2"/>
          <a:stretch>
            <a:fillRect/>
          </a:stretch>
        </p:blipFill>
        <p:spPr>
          <a:xfrm>
            <a:off x="964945" y="2717744"/>
            <a:ext cx="4495800" cy="1981200"/>
          </a:xfrm>
          <a:prstGeom prst="rect">
            <a:avLst/>
          </a:prstGeom>
        </p:spPr>
      </p:pic>
      <p:pic>
        <p:nvPicPr>
          <p:cNvPr id="6" name="Imagen 5">
            <a:extLst>
              <a:ext uri="{FF2B5EF4-FFF2-40B4-BE49-F238E27FC236}">
                <a16:creationId xmlns:a16="http://schemas.microsoft.com/office/drawing/2014/main" id="{CE0FC467-1E8D-0642-A7BB-80D7E6D7B0F6}"/>
              </a:ext>
            </a:extLst>
          </p:cNvPr>
          <p:cNvPicPr>
            <a:picLocks noChangeAspect="1"/>
          </p:cNvPicPr>
          <p:nvPr/>
        </p:nvPicPr>
        <p:blipFill>
          <a:blip r:embed="rId3"/>
          <a:stretch>
            <a:fillRect/>
          </a:stretch>
        </p:blipFill>
        <p:spPr>
          <a:xfrm>
            <a:off x="6470522" y="1651000"/>
            <a:ext cx="4229100" cy="4279900"/>
          </a:xfrm>
          <a:prstGeom prst="rect">
            <a:avLst/>
          </a:prstGeom>
        </p:spPr>
      </p:pic>
    </p:spTree>
    <p:extLst>
      <p:ext uri="{BB962C8B-B14F-4D97-AF65-F5344CB8AC3E}">
        <p14:creationId xmlns:p14="http://schemas.microsoft.com/office/powerpoint/2010/main" val="1324311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ITERATIVOS - EJERCICIOS</a:t>
            </a:r>
          </a:p>
        </p:txBody>
      </p:sp>
      <p:pic>
        <p:nvPicPr>
          <p:cNvPr id="4" name="Imagen 3">
            <a:extLst>
              <a:ext uri="{FF2B5EF4-FFF2-40B4-BE49-F238E27FC236}">
                <a16:creationId xmlns:a16="http://schemas.microsoft.com/office/drawing/2014/main" id="{4D9505BD-5D91-2E4C-859F-13FDB1A2D4B8}"/>
              </a:ext>
            </a:extLst>
          </p:cNvPr>
          <p:cNvPicPr>
            <a:picLocks noChangeAspect="1"/>
          </p:cNvPicPr>
          <p:nvPr/>
        </p:nvPicPr>
        <p:blipFill>
          <a:blip r:embed="rId2"/>
          <a:stretch>
            <a:fillRect/>
          </a:stretch>
        </p:blipFill>
        <p:spPr>
          <a:xfrm>
            <a:off x="876300" y="2292350"/>
            <a:ext cx="10439400" cy="2273300"/>
          </a:xfrm>
          <a:prstGeom prst="rect">
            <a:avLst/>
          </a:prstGeom>
        </p:spPr>
      </p:pic>
      <p:cxnSp>
        <p:nvCxnSpPr>
          <p:cNvPr id="6" name="Conector recto 5">
            <a:extLst>
              <a:ext uri="{FF2B5EF4-FFF2-40B4-BE49-F238E27FC236}">
                <a16:creationId xmlns:a16="http://schemas.microsoft.com/office/drawing/2014/main" id="{CC3E00D9-B8E8-9147-84EE-AD3127F89405}"/>
              </a:ext>
            </a:extLst>
          </p:cNvPr>
          <p:cNvCxnSpPr/>
          <p:nvPr/>
        </p:nvCxnSpPr>
        <p:spPr>
          <a:xfrm>
            <a:off x="2572378" y="2461846"/>
            <a:ext cx="4019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27A34547-B7C0-C84A-A1C0-8A50A20E7BF1}"/>
              </a:ext>
            </a:extLst>
          </p:cNvPr>
          <p:cNvSpPr txBox="1"/>
          <p:nvPr/>
        </p:nvSpPr>
        <p:spPr>
          <a:xfrm>
            <a:off x="2298194" y="1994411"/>
            <a:ext cx="1057597" cy="338554"/>
          </a:xfrm>
          <a:prstGeom prst="rect">
            <a:avLst/>
          </a:prstGeom>
          <a:noFill/>
        </p:spPr>
        <p:txBody>
          <a:bodyPr wrap="none" rtlCol="0">
            <a:spAutoFit/>
          </a:bodyPr>
          <a:lstStyle/>
          <a:p>
            <a:r>
              <a:rPr lang="en-GB" sz="1600">
                <a:solidFill>
                  <a:schemeClr val="accent4">
                    <a:lumMod val="75000"/>
                  </a:schemeClr>
                </a:solidFill>
              </a:rPr>
              <a:t>northwind</a:t>
            </a:r>
          </a:p>
        </p:txBody>
      </p:sp>
      <p:cxnSp>
        <p:nvCxnSpPr>
          <p:cNvPr id="5" name="Conector recto 4"/>
          <p:cNvCxnSpPr/>
          <p:nvPr/>
        </p:nvCxnSpPr>
        <p:spPr>
          <a:xfrm>
            <a:off x="977462" y="3615559"/>
            <a:ext cx="10195035" cy="67266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768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110">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112">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7" name="Rectangle 116">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EDFFB89B-39F3-5C46-A756-61AF5B15130C}"/>
              </a:ext>
            </a:extLst>
          </p:cNvPr>
          <p:cNvPicPr>
            <a:picLocks noChangeAspect="1"/>
          </p:cNvPicPr>
          <p:nvPr/>
        </p:nvPicPr>
        <p:blipFill>
          <a:blip r:embed="rId2"/>
          <a:stretch>
            <a:fillRect/>
          </a:stretch>
        </p:blipFill>
        <p:spPr>
          <a:xfrm>
            <a:off x="-28" y="1328929"/>
            <a:ext cx="8042176" cy="4584040"/>
          </a:xfrm>
          <a:prstGeom prst="rect">
            <a:avLst/>
          </a:prstGeom>
        </p:spPr>
      </p:pic>
      <p:sp>
        <p:nvSpPr>
          <p:cNvPr id="119" name="Rectangle 118">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ejercicio</a:t>
            </a:r>
          </a:p>
        </p:txBody>
      </p:sp>
    </p:spTree>
    <p:extLst>
      <p:ext uri="{BB962C8B-B14F-4D97-AF65-F5344CB8AC3E}">
        <p14:creationId xmlns:p14="http://schemas.microsoft.com/office/powerpoint/2010/main" val="559294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Gestión de rutinas</a:t>
            </a:r>
          </a:p>
        </p:txBody>
      </p:sp>
      <p:pic>
        <p:nvPicPr>
          <p:cNvPr id="3" name="Imagen 2">
            <a:extLst>
              <a:ext uri="{FF2B5EF4-FFF2-40B4-BE49-F238E27FC236}">
                <a16:creationId xmlns:a16="http://schemas.microsoft.com/office/drawing/2014/main" id="{EEAB8F28-5CEF-AC4D-BA1D-14B622EDE2D2}"/>
              </a:ext>
            </a:extLst>
          </p:cNvPr>
          <p:cNvPicPr>
            <a:picLocks noChangeAspect="1"/>
          </p:cNvPicPr>
          <p:nvPr/>
        </p:nvPicPr>
        <p:blipFill>
          <a:blip r:embed="rId2"/>
          <a:stretch>
            <a:fillRect/>
          </a:stretch>
        </p:blipFill>
        <p:spPr>
          <a:xfrm>
            <a:off x="482600" y="1346479"/>
            <a:ext cx="11214100" cy="5092700"/>
          </a:xfrm>
          <a:prstGeom prst="rect">
            <a:avLst/>
          </a:prstGeom>
        </p:spPr>
      </p:pic>
    </p:spTree>
    <p:extLst>
      <p:ext uri="{BB962C8B-B14F-4D97-AF65-F5344CB8AC3E}">
        <p14:creationId xmlns:p14="http://schemas.microsoft.com/office/powerpoint/2010/main" val="2419633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Select into</a:t>
            </a:r>
          </a:p>
        </p:txBody>
      </p:sp>
      <p:sp>
        <p:nvSpPr>
          <p:cNvPr id="4" name="CuadroTexto 3">
            <a:extLst>
              <a:ext uri="{FF2B5EF4-FFF2-40B4-BE49-F238E27FC236}">
                <a16:creationId xmlns:a16="http://schemas.microsoft.com/office/drawing/2014/main" id="{DC7FDEEB-8C22-5140-AE65-4ECDAE0E52E5}"/>
              </a:ext>
            </a:extLst>
          </p:cNvPr>
          <p:cNvSpPr txBox="1"/>
          <p:nvPr/>
        </p:nvSpPr>
        <p:spPr>
          <a:xfrm>
            <a:off x="1293041" y="1535501"/>
            <a:ext cx="9600898" cy="369332"/>
          </a:xfrm>
          <a:prstGeom prst="rect">
            <a:avLst/>
          </a:prstGeom>
          <a:noFill/>
        </p:spPr>
        <p:txBody>
          <a:bodyPr wrap="none" rtlCol="0">
            <a:spAutoFit/>
          </a:bodyPr>
          <a:lstStyle/>
          <a:p>
            <a:r>
              <a:rPr lang="en-GB"/>
              <a:t>Crear una función que reciba un ID de empleado y devuelva su apellido. Darle el nombre getApellido.</a:t>
            </a:r>
          </a:p>
        </p:txBody>
      </p:sp>
    </p:spTree>
    <p:extLst>
      <p:ext uri="{BB962C8B-B14F-4D97-AF65-F5344CB8AC3E}">
        <p14:creationId xmlns:p14="http://schemas.microsoft.com/office/powerpoint/2010/main" val="2921465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Select into</a:t>
            </a:r>
          </a:p>
        </p:txBody>
      </p:sp>
      <p:sp>
        <p:nvSpPr>
          <p:cNvPr id="4" name="CuadroTexto 3">
            <a:extLst>
              <a:ext uri="{FF2B5EF4-FFF2-40B4-BE49-F238E27FC236}">
                <a16:creationId xmlns:a16="http://schemas.microsoft.com/office/drawing/2014/main" id="{DC7FDEEB-8C22-5140-AE65-4ECDAE0E52E5}"/>
              </a:ext>
            </a:extLst>
          </p:cNvPr>
          <p:cNvSpPr txBox="1"/>
          <p:nvPr/>
        </p:nvSpPr>
        <p:spPr>
          <a:xfrm>
            <a:off x="1293041" y="1535501"/>
            <a:ext cx="10386369" cy="369332"/>
          </a:xfrm>
          <a:prstGeom prst="rect">
            <a:avLst/>
          </a:prstGeom>
          <a:noFill/>
        </p:spPr>
        <p:txBody>
          <a:bodyPr wrap="none" rtlCol="0">
            <a:spAutoFit/>
          </a:bodyPr>
          <a:lstStyle/>
          <a:p>
            <a:r>
              <a:rPr lang="en-GB"/>
              <a:t>Crear una función que reciba un ID de empleado y devuelva su apellido. Darle el nombre getApellidoFuncion.</a:t>
            </a:r>
          </a:p>
        </p:txBody>
      </p:sp>
      <p:sp>
        <p:nvSpPr>
          <p:cNvPr id="5" name="CuadroTexto 4">
            <a:extLst>
              <a:ext uri="{FF2B5EF4-FFF2-40B4-BE49-F238E27FC236}">
                <a16:creationId xmlns:a16="http://schemas.microsoft.com/office/drawing/2014/main" id="{4A5C9C79-7116-734B-B9B6-F551C6C71D63}"/>
              </a:ext>
            </a:extLst>
          </p:cNvPr>
          <p:cNvSpPr txBox="1"/>
          <p:nvPr/>
        </p:nvSpPr>
        <p:spPr>
          <a:xfrm>
            <a:off x="1614980" y="2076536"/>
            <a:ext cx="8925970" cy="4247317"/>
          </a:xfrm>
          <a:prstGeom prst="rect">
            <a:avLst/>
          </a:prstGeom>
          <a:noFill/>
        </p:spPr>
        <p:txBody>
          <a:bodyPr wrap="none" rtlCol="0">
            <a:spAutoFit/>
          </a:bodyPr>
          <a:lstStyle/>
          <a:p>
            <a:r>
              <a:rPr lang="en-GB"/>
              <a:t>DELIMITER $$;</a:t>
            </a:r>
          </a:p>
          <a:p>
            <a:r>
              <a:rPr lang="en-GB"/>
              <a:t>DROP FUNCTION IF EXISTS getApellidoFuncion $$;</a:t>
            </a:r>
          </a:p>
          <a:p>
            <a:r>
              <a:rPr lang="en-GB"/>
              <a:t>CREATE FUNCTION getApellidoFuncion</a:t>
            </a:r>
          </a:p>
          <a:p>
            <a:r>
              <a:rPr lang="en-GB"/>
              <a:t>(id_empleado INT)</a:t>
            </a:r>
          </a:p>
          <a:p>
            <a:r>
              <a:rPr lang="en-GB"/>
              <a:t>RETURNS VARCHAR(30)</a:t>
            </a:r>
          </a:p>
          <a:p>
            <a:r>
              <a:rPr lang="en-GB"/>
              <a:t>DETERMINISTIC</a:t>
            </a:r>
          </a:p>
          <a:p>
            <a:r>
              <a:rPr lang="en-GB"/>
              <a:t>BEGIN</a:t>
            </a:r>
          </a:p>
          <a:p>
            <a:r>
              <a:rPr lang="en-GB"/>
              <a:t>	DECLARE apellido VARCHAR(30);</a:t>
            </a:r>
          </a:p>
          <a:p>
            <a:r>
              <a:rPr lang="en-GB"/>
              <a:t>	SET apellido = '';</a:t>
            </a:r>
          </a:p>
          <a:p>
            <a:r>
              <a:rPr lang="en-GB"/>
              <a:t>	SELECT LastName INTO apellido FROM Employees WHERE EmployeeID=id_empleado;</a:t>
            </a:r>
          </a:p>
          <a:p>
            <a:r>
              <a:rPr lang="en-GB"/>
              <a:t>    RETURN(apellido);</a:t>
            </a:r>
          </a:p>
          <a:p>
            <a:r>
              <a:rPr lang="en-GB"/>
              <a:t>END $$;</a:t>
            </a:r>
          </a:p>
          <a:p>
            <a:r>
              <a:rPr lang="en-GB"/>
              <a:t>DELIMITER ;</a:t>
            </a:r>
          </a:p>
          <a:p>
            <a:endParaRPr lang="en-GB"/>
          </a:p>
          <a:p>
            <a:r>
              <a:rPr lang="en-GB"/>
              <a:t>SELECT getApellidoFuncion(6);</a:t>
            </a:r>
          </a:p>
        </p:txBody>
      </p:sp>
      <p:sp>
        <p:nvSpPr>
          <p:cNvPr id="6" name="CuadroTexto 5">
            <a:extLst>
              <a:ext uri="{FF2B5EF4-FFF2-40B4-BE49-F238E27FC236}">
                <a16:creationId xmlns:a16="http://schemas.microsoft.com/office/drawing/2014/main" id="{80D3B918-B9E6-5D40-AC4A-6AF248FEA17A}"/>
              </a:ext>
            </a:extLst>
          </p:cNvPr>
          <p:cNvSpPr txBox="1"/>
          <p:nvPr/>
        </p:nvSpPr>
        <p:spPr>
          <a:xfrm>
            <a:off x="1614980" y="6353981"/>
            <a:ext cx="8509765" cy="369332"/>
          </a:xfrm>
          <a:prstGeom prst="rect">
            <a:avLst/>
          </a:prstGeom>
          <a:noFill/>
        </p:spPr>
        <p:txBody>
          <a:bodyPr wrap="none" rtlCol="0">
            <a:spAutoFit/>
          </a:bodyPr>
          <a:lstStyle/>
          <a:p>
            <a:r>
              <a:rPr lang="en-GB">
                <a:solidFill>
                  <a:srgbClr val="C00000"/>
                </a:solidFill>
              </a:rPr>
              <a:t>Dentro de una función no puede usarse un SELECT sin el INTO (en un procedimiento SI)</a:t>
            </a:r>
          </a:p>
        </p:txBody>
      </p:sp>
    </p:spTree>
    <p:extLst>
      <p:ext uri="{BB962C8B-B14F-4D97-AF65-F5344CB8AC3E}">
        <p14:creationId xmlns:p14="http://schemas.microsoft.com/office/powerpoint/2010/main" val="3972276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Select into</a:t>
            </a:r>
          </a:p>
        </p:txBody>
      </p:sp>
      <p:sp>
        <p:nvSpPr>
          <p:cNvPr id="4" name="CuadroTexto 3">
            <a:extLst>
              <a:ext uri="{FF2B5EF4-FFF2-40B4-BE49-F238E27FC236}">
                <a16:creationId xmlns:a16="http://schemas.microsoft.com/office/drawing/2014/main" id="{DC7FDEEB-8C22-5140-AE65-4ECDAE0E52E5}"/>
              </a:ext>
            </a:extLst>
          </p:cNvPr>
          <p:cNvSpPr txBox="1"/>
          <p:nvPr/>
        </p:nvSpPr>
        <p:spPr>
          <a:xfrm>
            <a:off x="850914" y="1346479"/>
            <a:ext cx="10723826" cy="4308872"/>
          </a:xfrm>
          <a:prstGeom prst="rect">
            <a:avLst/>
          </a:prstGeom>
          <a:noFill/>
        </p:spPr>
        <p:txBody>
          <a:bodyPr wrap="square" rtlCol="0">
            <a:spAutoFit/>
          </a:bodyPr>
          <a:lstStyle/>
          <a:p>
            <a:r>
              <a:rPr lang="en-GB" sz="1400"/>
              <a:t>- </a:t>
            </a:r>
            <a:r>
              <a:rPr lang="en-GB" sz="1400" smtClean="0"/>
              <a:t>  Crear </a:t>
            </a:r>
            <a:r>
              <a:rPr lang="en-GB" sz="1400"/>
              <a:t>una función que reciba un ID de empleado y devuelva su nombre y apellidos concatenados y </a:t>
            </a:r>
            <a:r>
              <a:rPr lang="en-GB" sz="1400" smtClean="0"/>
              <a:t>separados por </a:t>
            </a:r>
            <a:r>
              <a:rPr lang="en-GB" sz="1400"/>
              <a:t>un espacio en blanco. Darle el nombre getNombreCompleto</a:t>
            </a:r>
            <a:r>
              <a:rPr lang="en-GB" sz="1400" smtClean="0"/>
              <a:t>.</a:t>
            </a:r>
            <a:endParaRPr lang="en-GB" sz="1400"/>
          </a:p>
          <a:p>
            <a:pPr marL="285750" indent="-285750">
              <a:buFontTx/>
              <a:buChar char="-"/>
            </a:pPr>
            <a:r>
              <a:rPr lang="en-GB" sz="1400" smtClean="0"/>
              <a:t>Repetir </a:t>
            </a:r>
            <a:r>
              <a:rPr lang="en-GB" sz="1400"/>
              <a:t>el ejercicio anterior concatenando la edad, que deberá ser calculada en base a la fecha de nacimiento. Darle el nombre getNombreCompletoEdad</a:t>
            </a:r>
            <a:r>
              <a:rPr lang="en-GB" sz="1400" smtClean="0"/>
              <a:t>.</a:t>
            </a:r>
            <a:endParaRPr lang="en-GB" sz="1400"/>
          </a:p>
          <a:p>
            <a:pPr marL="285750" indent="-285750">
              <a:buFontTx/>
              <a:buChar char="-"/>
            </a:pPr>
            <a:r>
              <a:rPr lang="en-GB" sz="1400" smtClean="0"/>
              <a:t>Modificar los ejercicios anteriores para que sea un método que devuelva en variables de salida los datos requeridos.</a:t>
            </a:r>
          </a:p>
          <a:p>
            <a:pPr marL="285750" indent="-285750">
              <a:buFontTx/>
              <a:buChar char="-"/>
            </a:pPr>
            <a:r>
              <a:rPr lang="en-GB" sz="1400" smtClean="0"/>
              <a:t>Crear una rutina que reciba un ID de pedido, y devuelva en una variable de salida el empleado que lo atendió.</a:t>
            </a:r>
          </a:p>
          <a:p>
            <a:pPr marL="285750" indent="-285750">
              <a:buFontTx/>
              <a:buChar char="-"/>
            </a:pPr>
            <a:r>
              <a:rPr lang="en-GB" sz="1400" smtClean="0"/>
              <a:t>Repetir el anterior, pero devolviendo el cliente.</a:t>
            </a:r>
          </a:p>
          <a:p>
            <a:pPr marL="285750" indent="-285750">
              <a:buFontTx/>
              <a:buChar char="-"/>
            </a:pPr>
            <a:r>
              <a:rPr lang="en-GB" sz="1400" smtClean="0"/>
              <a:t>Crear una rutina que devuelva en una variable de salida la cantidad de pedidos del empleado número 3.</a:t>
            </a:r>
            <a:endParaRPr lang="en-GB" sz="1400"/>
          </a:p>
          <a:p>
            <a:pPr marL="285750" indent="-285750">
              <a:buFontTx/>
              <a:buChar char="-"/>
            </a:pPr>
            <a:r>
              <a:rPr lang="en-GB" sz="1400"/>
              <a:t>Crear una rutina que reciba dos nombres de </a:t>
            </a:r>
            <a:r>
              <a:rPr lang="en-GB" sz="1400" smtClean="0"/>
              <a:t>empleados </a:t>
            </a:r>
            <a:r>
              <a:rPr lang="en-GB" sz="1400"/>
              <a:t>y devuelva el nombre del que ha atendido mayor cantidad de pedidos</a:t>
            </a:r>
            <a:r>
              <a:rPr lang="en-GB" sz="1400" smtClean="0"/>
              <a:t>.</a:t>
            </a:r>
          </a:p>
          <a:p>
            <a:pPr marL="285750" indent="-285750">
              <a:buFontTx/>
              <a:buChar char="-"/>
            </a:pPr>
            <a:r>
              <a:rPr lang="en-GB" sz="1400" smtClean="0"/>
              <a:t>¿Se puede modificar el ejercicio anterior para que el ID de empleado se reciba como un argumento de entrada?</a:t>
            </a:r>
          </a:p>
          <a:p>
            <a:pPr marL="285750" indent="-285750">
              <a:buFontTx/>
              <a:buChar char="-"/>
            </a:pPr>
            <a:r>
              <a:rPr lang="en-GB" sz="1400" smtClean="0"/>
              <a:t>Crear una rutina que devuelva en una variable el valor máximo de precio de producto.</a:t>
            </a:r>
          </a:p>
          <a:p>
            <a:pPr marL="285750" indent="-285750">
              <a:buFontTx/>
              <a:buChar char="-"/>
            </a:pPr>
            <a:r>
              <a:rPr lang="en-GB" sz="1400" smtClean="0"/>
              <a:t>Crear una rutina que devuelva la cantidad de pedidos en una variable.</a:t>
            </a:r>
          </a:p>
          <a:p>
            <a:pPr marL="285750" indent="-285750">
              <a:buFontTx/>
              <a:buChar char="-"/>
            </a:pPr>
            <a:r>
              <a:rPr lang="en-GB" sz="1400" smtClean="0"/>
              <a:t>Repetir el anterior pero solo teniendo en cuenta aquellos pedidos que tienen descuento.</a:t>
            </a:r>
          </a:p>
          <a:p>
            <a:pPr marL="285750" indent="-285750">
              <a:buFontTx/>
              <a:buChar char="-"/>
            </a:pPr>
            <a:r>
              <a:rPr lang="en-GB" sz="1400" smtClean="0"/>
              <a:t>Crear una rutina que devuelva el id de empleado que tiene más pedidos.</a:t>
            </a:r>
          </a:p>
          <a:p>
            <a:pPr marL="285750" indent="-285750">
              <a:buFontTx/>
              <a:buChar char="-"/>
            </a:pPr>
            <a:r>
              <a:rPr lang="en-GB" sz="1400" smtClean="0"/>
              <a:t>Crear una rutina que reciba un nombre de contacto y devuelva el ID de cliente.</a:t>
            </a:r>
          </a:p>
          <a:p>
            <a:pPr marL="285750" indent="-285750">
              <a:buFontTx/>
              <a:buChar char="-"/>
            </a:pPr>
            <a:r>
              <a:rPr lang="en-GB" sz="1400" smtClean="0"/>
              <a:t>Crear una rutina que reciba un ID de envío (ShipperID) y devuelva la cantidad de pedidos enviados con ese transportista.</a:t>
            </a:r>
          </a:p>
          <a:p>
            <a:pPr marL="285750" indent="-285750">
              <a:buFontTx/>
              <a:buChar char="-"/>
            </a:pPr>
            <a:r>
              <a:rPr lang="en-GB" sz="1400" smtClean="0"/>
              <a:t>Crear una rutina que reciba dos ID de categoría, y devuelva la suma de la cantidad de productos que tienen ambas.</a:t>
            </a:r>
          </a:p>
          <a:p>
            <a:pPr marL="285750" indent="-285750">
              <a:buFontTx/>
              <a:buChar char="-"/>
            </a:pPr>
            <a:r>
              <a:rPr lang="en-GB" sz="1400" smtClean="0"/>
              <a:t>Crear una rutina que reciba tres ID de categorías y devuelva sus descripciones concatenadas y separadas por punto y coma.</a:t>
            </a:r>
            <a:endParaRPr lang="en-GB"/>
          </a:p>
          <a:p>
            <a:pPr marL="285750" indent="-285750">
              <a:buFontTx/>
              <a:buChar char="-"/>
            </a:pPr>
            <a:endParaRPr lang="en-GB"/>
          </a:p>
        </p:txBody>
      </p:sp>
    </p:spTree>
    <p:extLst>
      <p:ext uri="{BB962C8B-B14F-4D97-AF65-F5344CB8AC3E}">
        <p14:creationId xmlns:p14="http://schemas.microsoft.com/office/powerpoint/2010/main" val="2964393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cursores</a:t>
            </a:r>
          </a:p>
        </p:txBody>
      </p:sp>
      <p:sp>
        <p:nvSpPr>
          <p:cNvPr id="4" name="CuadroTexto 3">
            <a:extLst>
              <a:ext uri="{FF2B5EF4-FFF2-40B4-BE49-F238E27FC236}">
                <a16:creationId xmlns:a16="http://schemas.microsoft.com/office/drawing/2014/main" id="{DC7FDEEB-8C22-5140-AE65-4ECDAE0E52E5}"/>
              </a:ext>
            </a:extLst>
          </p:cNvPr>
          <p:cNvSpPr txBox="1"/>
          <p:nvPr/>
        </p:nvSpPr>
        <p:spPr>
          <a:xfrm>
            <a:off x="850914" y="1381708"/>
            <a:ext cx="10723826" cy="369332"/>
          </a:xfrm>
          <a:prstGeom prst="rect">
            <a:avLst/>
          </a:prstGeom>
          <a:noFill/>
        </p:spPr>
        <p:txBody>
          <a:bodyPr wrap="square" rtlCol="0">
            <a:spAutoFit/>
          </a:bodyPr>
          <a:lstStyle/>
          <a:p>
            <a:r>
              <a:rPr lang="en-GB">
                <a:solidFill>
                  <a:schemeClr val="accent4"/>
                </a:solidFill>
              </a:rPr>
              <a:t>¿Qué pasa si un SELECT (INTO) devuelve varios resultados (filas)?</a:t>
            </a:r>
          </a:p>
        </p:txBody>
      </p:sp>
      <p:pic>
        <p:nvPicPr>
          <p:cNvPr id="5" name="Imagen 4">
            <a:extLst>
              <a:ext uri="{FF2B5EF4-FFF2-40B4-BE49-F238E27FC236}">
                <a16:creationId xmlns:a16="http://schemas.microsoft.com/office/drawing/2014/main" id="{D2D787FF-146E-F347-98F0-75558CD23A2E}"/>
              </a:ext>
            </a:extLst>
          </p:cNvPr>
          <p:cNvPicPr>
            <a:picLocks noChangeAspect="1"/>
          </p:cNvPicPr>
          <p:nvPr/>
        </p:nvPicPr>
        <p:blipFill>
          <a:blip r:embed="rId2"/>
          <a:stretch>
            <a:fillRect/>
          </a:stretch>
        </p:blipFill>
        <p:spPr>
          <a:xfrm>
            <a:off x="567677" y="1727671"/>
            <a:ext cx="11290300" cy="990600"/>
          </a:xfrm>
          <a:prstGeom prst="rect">
            <a:avLst/>
          </a:prstGeom>
        </p:spPr>
      </p:pic>
      <p:pic>
        <p:nvPicPr>
          <p:cNvPr id="6" name="Imagen 5">
            <a:extLst>
              <a:ext uri="{FF2B5EF4-FFF2-40B4-BE49-F238E27FC236}">
                <a16:creationId xmlns:a16="http://schemas.microsoft.com/office/drawing/2014/main" id="{8F727805-2E01-E646-8AF4-53759D951A2D}"/>
              </a:ext>
            </a:extLst>
          </p:cNvPr>
          <p:cNvPicPr>
            <a:picLocks noChangeAspect="1"/>
          </p:cNvPicPr>
          <p:nvPr/>
        </p:nvPicPr>
        <p:blipFill>
          <a:blip r:embed="rId3"/>
          <a:stretch>
            <a:fillRect/>
          </a:stretch>
        </p:blipFill>
        <p:spPr>
          <a:xfrm>
            <a:off x="586112" y="2561508"/>
            <a:ext cx="11290300" cy="469900"/>
          </a:xfrm>
          <a:prstGeom prst="rect">
            <a:avLst/>
          </a:prstGeom>
        </p:spPr>
      </p:pic>
      <p:pic>
        <p:nvPicPr>
          <p:cNvPr id="7" name="Imagen 6">
            <a:extLst>
              <a:ext uri="{FF2B5EF4-FFF2-40B4-BE49-F238E27FC236}">
                <a16:creationId xmlns:a16="http://schemas.microsoft.com/office/drawing/2014/main" id="{6DE6E42C-78DC-3042-8F14-54CB9218299A}"/>
              </a:ext>
            </a:extLst>
          </p:cNvPr>
          <p:cNvPicPr>
            <a:picLocks noChangeAspect="1"/>
          </p:cNvPicPr>
          <p:nvPr/>
        </p:nvPicPr>
        <p:blipFill>
          <a:blip r:embed="rId4"/>
          <a:stretch>
            <a:fillRect/>
          </a:stretch>
        </p:blipFill>
        <p:spPr>
          <a:xfrm>
            <a:off x="850914" y="2999613"/>
            <a:ext cx="9666986" cy="3569012"/>
          </a:xfrm>
          <a:prstGeom prst="rect">
            <a:avLst/>
          </a:prstGeom>
        </p:spPr>
      </p:pic>
    </p:spTree>
    <p:extLst>
      <p:ext uri="{BB962C8B-B14F-4D97-AF65-F5344CB8AC3E}">
        <p14:creationId xmlns:p14="http://schemas.microsoft.com/office/powerpoint/2010/main" val="3993965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125">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127">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32" name="Rectangle 131">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B7A5C071-1D4B-4F4C-A799-5D92B730D911}"/>
              </a:ext>
            </a:extLst>
          </p:cNvPr>
          <p:cNvPicPr>
            <a:picLocks noChangeAspect="1"/>
          </p:cNvPicPr>
          <p:nvPr/>
        </p:nvPicPr>
        <p:blipFill>
          <a:blip r:embed="rId2"/>
          <a:stretch>
            <a:fillRect/>
          </a:stretch>
        </p:blipFill>
        <p:spPr>
          <a:xfrm>
            <a:off x="458215" y="1219200"/>
            <a:ext cx="7571751" cy="4902709"/>
          </a:xfrm>
          <a:prstGeom prst="rect">
            <a:avLst/>
          </a:prstGeom>
        </p:spPr>
      </p:pic>
      <p:sp>
        <p:nvSpPr>
          <p:cNvPr id="134" name="Rectangle 133">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cursores</a:t>
            </a:r>
          </a:p>
        </p:txBody>
      </p:sp>
      <p:pic>
        <p:nvPicPr>
          <p:cNvPr id="8" name="Imagen 7">
            <a:extLst>
              <a:ext uri="{FF2B5EF4-FFF2-40B4-BE49-F238E27FC236}">
                <a16:creationId xmlns:a16="http://schemas.microsoft.com/office/drawing/2014/main" id="{7CCCAB27-060C-9049-BD35-826C03425779}"/>
              </a:ext>
            </a:extLst>
          </p:cNvPr>
          <p:cNvPicPr>
            <a:picLocks noChangeAspect="1"/>
          </p:cNvPicPr>
          <p:nvPr/>
        </p:nvPicPr>
        <p:blipFill>
          <a:blip r:embed="rId3"/>
          <a:stretch>
            <a:fillRect/>
          </a:stretch>
        </p:blipFill>
        <p:spPr>
          <a:xfrm>
            <a:off x="716963" y="6438774"/>
            <a:ext cx="10795000" cy="279400"/>
          </a:xfrm>
          <a:prstGeom prst="rect">
            <a:avLst/>
          </a:prstGeom>
        </p:spPr>
      </p:pic>
    </p:spTree>
    <p:extLst>
      <p:ext uri="{BB962C8B-B14F-4D97-AF65-F5344CB8AC3E}">
        <p14:creationId xmlns:p14="http://schemas.microsoft.com/office/powerpoint/2010/main" val="1160831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introducción</a:t>
            </a:r>
          </a:p>
        </p:txBody>
      </p:sp>
      <p:pic>
        <p:nvPicPr>
          <p:cNvPr id="3" name="Imagen 2">
            <a:extLst>
              <a:ext uri="{FF2B5EF4-FFF2-40B4-BE49-F238E27FC236}">
                <a16:creationId xmlns:a16="http://schemas.microsoft.com/office/drawing/2014/main" id="{A0088991-4326-C546-9B37-7F0EBA57BCA9}"/>
              </a:ext>
            </a:extLst>
          </p:cNvPr>
          <p:cNvPicPr>
            <a:picLocks noChangeAspect="1"/>
          </p:cNvPicPr>
          <p:nvPr/>
        </p:nvPicPr>
        <p:blipFill>
          <a:blip r:embed="rId2"/>
          <a:stretch>
            <a:fillRect/>
          </a:stretch>
        </p:blipFill>
        <p:spPr>
          <a:xfrm>
            <a:off x="450850" y="1352550"/>
            <a:ext cx="11290300" cy="4152900"/>
          </a:xfrm>
          <a:prstGeom prst="rect">
            <a:avLst/>
          </a:prstGeom>
        </p:spPr>
      </p:pic>
    </p:spTree>
    <p:extLst>
      <p:ext uri="{BB962C8B-B14F-4D97-AF65-F5344CB8AC3E}">
        <p14:creationId xmlns:p14="http://schemas.microsoft.com/office/powerpoint/2010/main" val="20131407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98" name="Rectangle 97">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356FE4BF-34E9-5845-A28E-8109E8314CE1}"/>
              </a:ext>
            </a:extLst>
          </p:cNvPr>
          <p:cNvPicPr>
            <a:picLocks noChangeAspect="1"/>
          </p:cNvPicPr>
          <p:nvPr/>
        </p:nvPicPr>
        <p:blipFill>
          <a:blip r:embed="rId2"/>
          <a:stretch>
            <a:fillRect/>
          </a:stretch>
        </p:blipFill>
        <p:spPr>
          <a:xfrm>
            <a:off x="409448" y="723899"/>
            <a:ext cx="7762558" cy="5666666"/>
          </a:xfrm>
          <a:prstGeom prst="rect">
            <a:avLst/>
          </a:prstGeom>
        </p:spPr>
      </p:pic>
      <p:sp>
        <p:nvSpPr>
          <p:cNvPr id="100" name="Rectangle 99">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cursores</a:t>
            </a:r>
          </a:p>
        </p:txBody>
      </p:sp>
      <p:pic>
        <p:nvPicPr>
          <p:cNvPr id="5" name="Imagen 4">
            <a:extLst>
              <a:ext uri="{FF2B5EF4-FFF2-40B4-BE49-F238E27FC236}">
                <a16:creationId xmlns:a16="http://schemas.microsoft.com/office/drawing/2014/main" id="{9CDA4D33-95DE-A74B-87AD-5B3642745A8F}"/>
              </a:ext>
            </a:extLst>
          </p:cNvPr>
          <p:cNvPicPr>
            <a:picLocks noChangeAspect="1"/>
          </p:cNvPicPr>
          <p:nvPr/>
        </p:nvPicPr>
        <p:blipFill>
          <a:blip r:embed="rId3"/>
          <a:stretch>
            <a:fillRect/>
          </a:stretch>
        </p:blipFill>
        <p:spPr>
          <a:xfrm>
            <a:off x="0" y="6443505"/>
            <a:ext cx="12192000" cy="465090"/>
          </a:xfrm>
          <a:prstGeom prst="rect">
            <a:avLst/>
          </a:prstGeom>
        </p:spPr>
      </p:pic>
    </p:spTree>
    <p:extLst>
      <p:ext uri="{BB962C8B-B14F-4D97-AF65-F5344CB8AC3E}">
        <p14:creationId xmlns:p14="http://schemas.microsoft.com/office/powerpoint/2010/main" val="4163871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98" name="Rectangle 97">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cursores</a:t>
            </a:r>
          </a:p>
        </p:txBody>
      </p:sp>
      <p:sp>
        <p:nvSpPr>
          <p:cNvPr id="3" name="CuadroTexto 2">
            <a:extLst>
              <a:ext uri="{FF2B5EF4-FFF2-40B4-BE49-F238E27FC236}">
                <a16:creationId xmlns:a16="http://schemas.microsoft.com/office/drawing/2014/main" id="{D60783E4-3621-664D-9D98-C8E036DB5F18}"/>
              </a:ext>
            </a:extLst>
          </p:cNvPr>
          <p:cNvSpPr txBox="1"/>
          <p:nvPr/>
        </p:nvSpPr>
        <p:spPr>
          <a:xfrm>
            <a:off x="855451" y="602577"/>
            <a:ext cx="7014934" cy="5909310"/>
          </a:xfrm>
          <a:prstGeom prst="rect">
            <a:avLst/>
          </a:prstGeom>
          <a:noFill/>
        </p:spPr>
        <p:txBody>
          <a:bodyPr wrap="none" rtlCol="0">
            <a:spAutoFit/>
          </a:bodyPr>
          <a:lstStyle/>
          <a:p>
            <a:r>
              <a:rPr lang="en-GB" sz="1400" dirty="0"/>
              <a:t># </a:t>
            </a:r>
            <a:r>
              <a:rPr lang="en-GB" sz="1400" dirty="0" err="1"/>
              <a:t>Función</a:t>
            </a:r>
            <a:r>
              <a:rPr lang="en-GB" sz="1400" dirty="0"/>
              <a:t> que </a:t>
            </a:r>
            <a:r>
              <a:rPr lang="en-GB" sz="1400" dirty="0" err="1"/>
              <a:t>devuelva</a:t>
            </a:r>
            <a:r>
              <a:rPr lang="en-GB" sz="1400" dirty="0"/>
              <a:t> </a:t>
            </a:r>
            <a:r>
              <a:rPr lang="en-GB" sz="1400" dirty="0" err="1"/>
              <a:t>todos</a:t>
            </a:r>
            <a:r>
              <a:rPr lang="en-GB" sz="1400" dirty="0"/>
              <a:t> </a:t>
            </a:r>
            <a:r>
              <a:rPr lang="en-GB" sz="1400" dirty="0" err="1"/>
              <a:t>los</a:t>
            </a:r>
            <a:r>
              <a:rPr lang="en-GB" sz="1400" dirty="0"/>
              <a:t> </a:t>
            </a:r>
            <a:r>
              <a:rPr lang="en-GB" sz="1400" dirty="0" err="1"/>
              <a:t>apellidos</a:t>
            </a:r>
            <a:r>
              <a:rPr lang="en-GB" sz="1400" dirty="0"/>
              <a:t> </a:t>
            </a:r>
            <a:r>
              <a:rPr lang="en-GB" sz="1400" dirty="0" err="1"/>
              <a:t>concatenados</a:t>
            </a:r>
            <a:r>
              <a:rPr lang="en-GB" sz="1400" dirty="0"/>
              <a:t> y </a:t>
            </a:r>
            <a:r>
              <a:rPr lang="en-GB" sz="1400" dirty="0" err="1"/>
              <a:t>separados</a:t>
            </a:r>
            <a:r>
              <a:rPr lang="en-GB" sz="1400" dirty="0"/>
              <a:t> </a:t>
            </a:r>
            <a:r>
              <a:rPr lang="en-GB" sz="1400" dirty="0" err="1"/>
              <a:t>por</a:t>
            </a:r>
            <a:r>
              <a:rPr lang="en-GB" sz="1400" dirty="0"/>
              <a:t> </a:t>
            </a:r>
            <a:r>
              <a:rPr lang="en-GB" sz="1400" dirty="0" err="1"/>
              <a:t>espacios</a:t>
            </a:r>
            <a:r>
              <a:rPr lang="en-GB" sz="1400" dirty="0"/>
              <a:t> </a:t>
            </a:r>
            <a:r>
              <a:rPr lang="en-GB" sz="1400" dirty="0" err="1"/>
              <a:t>en</a:t>
            </a:r>
            <a:r>
              <a:rPr lang="en-GB" sz="1400" dirty="0"/>
              <a:t> </a:t>
            </a:r>
            <a:r>
              <a:rPr lang="en-GB" sz="1400" dirty="0" err="1"/>
              <a:t>blanco</a:t>
            </a:r>
            <a:r>
              <a:rPr lang="en-GB" sz="1400" dirty="0"/>
              <a:t>.</a:t>
            </a:r>
          </a:p>
          <a:p>
            <a:r>
              <a:rPr lang="en-GB" sz="1400" dirty="0"/>
              <a:t>DELIMITER $$;</a:t>
            </a:r>
          </a:p>
          <a:p>
            <a:r>
              <a:rPr lang="en-GB" sz="1400" dirty="0"/>
              <a:t>DROP FUNCTION IF EXISTS </a:t>
            </a:r>
            <a:r>
              <a:rPr lang="en-GB" sz="1400" dirty="0" err="1"/>
              <a:t>getApellidos</a:t>
            </a:r>
            <a:r>
              <a:rPr lang="en-GB" sz="1400" dirty="0"/>
              <a:t> $$;</a:t>
            </a:r>
          </a:p>
          <a:p>
            <a:r>
              <a:rPr lang="en-GB" sz="1400" dirty="0"/>
              <a:t>CREATE FUNCTION </a:t>
            </a:r>
            <a:r>
              <a:rPr lang="en-GB" sz="1400" dirty="0" err="1"/>
              <a:t>getApellidos</a:t>
            </a:r>
            <a:endParaRPr lang="en-GB" sz="1400" dirty="0"/>
          </a:p>
          <a:p>
            <a:r>
              <a:rPr lang="en-GB" sz="1400" dirty="0"/>
              <a:t>()</a:t>
            </a:r>
          </a:p>
          <a:p>
            <a:r>
              <a:rPr lang="en-GB" sz="1400" dirty="0"/>
              <a:t>RETURNS VARCHAR(1000)</a:t>
            </a:r>
          </a:p>
          <a:p>
            <a:r>
              <a:rPr lang="en-GB" sz="1400" dirty="0"/>
              <a:t>DETERMINISTIC</a:t>
            </a:r>
          </a:p>
          <a:p>
            <a:r>
              <a:rPr lang="en-GB" sz="1400" dirty="0"/>
              <a:t>BEGIN</a:t>
            </a:r>
          </a:p>
          <a:p>
            <a:r>
              <a:rPr lang="en-GB" sz="1400" dirty="0"/>
              <a:t>	DECLARE </a:t>
            </a:r>
            <a:r>
              <a:rPr lang="en-GB" sz="1400" dirty="0" err="1"/>
              <a:t>lista</a:t>
            </a:r>
            <a:r>
              <a:rPr lang="en-GB" sz="1400" dirty="0"/>
              <a:t> VARCHAR(1000) DEFAULT '';</a:t>
            </a:r>
          </a:p>
          <a:p>
            <a:r>
              <a:rPr lang="en-GB" sz="1400" dirty="0"/>
              <a:t>	DECLARE </a:t>
            </a:r>
            <a:r>
              <a:rPr lang="en-GB" sz="1400" dirty="0" err="1"/>
              <a:t>last_name</a:t>
            </a:r>
            <a:r>
              <a:rPr lang="en-GB" sz="1400" dirty="0"/>
              <a:t> VARCHAR(30);</a:t>
            </a:r>
          </a:p>
          <a:p>
            <a:r>
              <a:rPr lang="en-GB" sz="1400" dirty="0"/>
              <a:t>    DECLARE fin BOOL </a:t>
            </a:r>
            <a:r>
              <a:rPr lang="en-GB" sz="1400"/>
              <a:t>default </a:t>
            </a:r>
            <a:r>
              <a:rPr lang="en-GB" sz="1400" smtClean="0"/>
              <a:t>FALSE;</a:t>
            </a:r>
            <a:endParaRPr lang="en-GB" sz="1400" dirty="0"/>
          </a:p>
          <a:p>
            <a:r>
              <a:rPr lang="en-GB" sz="1400" dirty="0"/>
              <a:t>	DECLARE c1 CURSOR FOR SELECT </a:t>
            </a:r>
            <a:r>
              <a:rPr lang="en-GB" sz="1400" dirty="0" err="1"/>
              <a:t>LastName</a:t>
            </a:r>
            <a:r>
              <a:rPr lang="en-GB" sz="1400" dirty="0"/>
              <a:t> FROM Employees;</a:t>
            </a:r>
          </a:p>
          <a:p>
            <a:r>
              <a:rPr lang="en-GB" sz="1400" dirty="0"/>
              <a:t>    DECLARE CONTINUE HANDLER FOR NOT FOUND SET </a:t>
            </a:r>
            <a:r>
              <a:rPr lang="en-GB" sz="1400" dirty="0" smtClean="0"/>
              <a:t>fin=TRUE;</a:t>
            </a:r>
            <a:endParaRPr lang="en-GB" sz="1400" dirty="0"/>
          </a:p>
          <a:p>
            <a:r>
              <a:rPr lang="en-GB" sz="1400" dirty="0"/>
              <a:t>    OPEN c1;</a:t>
            </a:r>
          </a:p>
          <a:p>
            <a:r>
              <a:rPr lang="en-GB" sz="1400" dirty="0"/>
              <a:t>    </a:t>
            </a:r>
            <a:r>
              <a:rPr lang="en-GB" sz="1400" dirty="0" err="1"/>
              <a:t>etiqueta</a:t>
            </a:r>
            <a:r>
              <a:rPr lang="en-GB" sz="1400" dirty="0"/>
              <a:t>: LOOP</a:t>
            </a:r>
          </a:p>
          <a:p>
            <a:r>
              <a:rPr lang="en-GB" sz="1400" dirty="0"/>
              <a:t>		FETCH c1 INTO </a:t>
            </a:r>
            <a:r>
              <a:rPr lang="en-GB" sz="1400" dirty="0" err="1"/>
              <a:t>last_name</a:t>
            </a:r>
            <a:r>
              <a:rPr lang="en-GB" sz="1400" dirty="0"/>
              <a:t>;</a:t>
            </a:r>
          </a:p>
          <a:p>
            <a:r>
              <a:rPr lang="en-GB" sz="1400" dirty="0"/>
              <a:t>        IF fin THEN</a:t>
            </a:r>
          </a:p>
          <a:p>
            <a:r>
              <a:rPr lang="en-GB" sz="1400" dirty="0"/>
              <a:t>			LEAVE </a:t>
            </a:r>
            <a:r>
              <a:rPr lang="en-GB" sz="1400" dirty="0" err="1"/>
              <a:t>etiqueta</a:t>
            </a:r>
            <a:r>
              <a:rPr lang="en-GB" sz="1400" dirty="0"/>
              <a:t>;</a:t>
            </a:r>
          </a:p>
          <a:p>
            <a:r>
              <a:rPr lang="en-GB" sz="1400" dirty="0"/>
              <a:t>		END IF;</a:t>
            </a:r>
          </a:p>
          <a:p>
            <a:r>
              <a:rPr lang="en-GB" sz="1400" dirty="0"/>
              <a:t>        SET </a:t>
            </a:r>
            <a:r>
              <a:rPr lang="en-GB" sz="1400" dirty="0" err="1"/>
              <a:t>lista</a:t>
            </a:r>
            <a:r>
              <a:rPr lang="en-GB" sz="1400" dirty="0"/>
              <a:t> = CONCAT(</a:t>
            </a:r>
            <a:r>
              <a:rPr lang="en-GB" sz="1400" dirty="0" err="1"/>
              <a:t>lista</a:t>
            </a:r>
            <a:r>
              <a:rPr lang="en-GB" sz="1400" dirty="0"/>
              <a:t>,' ',</a:t>
            </a:r>
            <a:r>
              <a:rPr lang="en-GB" sz="1400" dirty="0" err="1"/>
              <a:t>last_name</a:t>
            </a:r>
            <a:r>
              <a:rPr lang="en-GB" sz="1400" dirty="0"/>
              <a:t>);</a:t>
            </a:r>
          </a:p>
          <a:p>
            <a:r>
              <a:rPr lang="en-GB" sz="1400" dirty="0"/>
              <a:t>    END LOOP </a:t>
            </a:r>
            <a:r>
              <a:rPr lang="en-GB" sz="1400" dirty="0" err="1"/>
              <a:t>etiqueta</a:t>
            </a:r>
            <a:r>
              <a:rPr lang="en-GB" sz="1400" dirty="0"/>
              <a:t>;</a:t>
            </a:r>
          </a:p>
          <a:p>
            <a:r>
              <a:rPr lang="en-GB" sz="1400" dirty="0"/>
              <a:t>    CLOSE c1;</a:t>
            </a:r>
          </a:p>
          <a:p>
            <a:r>
              <a:rPr lang="en-GB" sz="1400" dirty="0"/>
              <a:t>	RETURN(</a:t>
            </a:r>
            <a:r>
              <a:rPr lang="en-GB" sz="1400" dirty="0" err="1"/>
              <a:t>lista</a:t>
            </a:r>
            <a:r>
              <a:rPr lang="en-GB" sz="1400" dirty="0"/>
              <a:t>);</a:t>
            </a:r>
          </a:p>
          <a:p>
            <a:r>
              <a:rPr lang="en-GB" sz="1400" dirty="0"/>
              <a:t>END $$;</a:t>
            </a:r>
          </a:p>
          <a:p>
            <a:r>
              <a:rPr lang="en-GB" sz="1400" dirty="0"/>
              <a:t>DELIMITER ;</a:t>
            </a:r>
          </a:p>
          <a:p>
            <a:endParaRPr lang="en-GB" sz="1400" dirty="0"/>
          </a:p>
          <a:p>
            <a:r>
              <a:rPr lang="en-GB" sz="1400" dirty="0"/>
              <a:t>SELECT </a:t>
            </a:r>
            <a:r>
              <a:rPr lang="en-GB" sz="1400" dirty="0" err="1"/>
              <a:t>getApellidos</a:t>
            </a:r>
            <a:r>
              <a:rPr lang="en-GB" sz="1400" dirty="0"/>
              <a:t>();</a:t>
            </a:r>
          </a:p>
        </p:txBody>
      </p:sp>
    </p:spTree>
    <p:extLst>
      <p:ext uri="{BB962C8B-B14F-4D97-AF65-F5344CB8AC3E}">
        <p14:creationId xmlns:p14="http://schemas.microsoft.com/office/powerpoint/2010/main" val="22136759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EJERCICIOS</a:t>
            </a:r>
          </a:p>
        </p:txBody>
      </p:sp>
      <p:sp>
        <p:nvSpPr>
          <p:cNvPr id="3" name="CuadroTexto 2">
            <a:extLst>
              <a:ext uri="{FF2B5EF4-FFF2-40B4-BE49-F238E27FC236}">
                <a16:creationId xmlns:a16="http://schemas.microsoft.com/office/drawing/2014/main" id="{8E5142B0-1B03-1343-AAA4-697A547FFDAA}"/>
              </a:ext>
            </a:extLst>
          </p:cNvPr>
          <p:cNvSpPr txBox="1"/>
          <p:nvPr/>
        </p:nvSpPr>
        <p:spPr>
          <a:xfrm>
            <a:off x="884255" y="1443168"/>
            <a:ext cx="8579143" cy="923330"/>
          </a:xfrm>
          <a:prstGeom prst="rect">
            <a:avLst/>
          </a:prstGeom>
          <a:noFill/>
        </p:spPr>
        <p:txBody>
          <a:bodyPr wrap="none" rtlCol="0">
            <a:spAutoFit/>
          </a:bodyPr>
          <a:lstStyle/>
          <a:p>
            <a:pPr marL="285750" indent="-285750">
              <a:buFontTx/>
              <a:buChar char="-"/>
            </a:pPr>
            <a:r>
              <a:rPr lang="en-GB"/>
              <a:t>Repetir la función anterior sustituyendo el LOOP por una instrucción REPEAT UNTIL.</a:t>
            </a:r>
          </a:p>
          <a:p>
            <a:pPr marL="285750" indent="-285750">
              <a:buFontTx/>
              <a:buChar char="-"/>
            </a:pPr>
            <a:r>
              <a:rPr lang="en-GB"/>
              <a:t>Repetir la función anterior sustituyendo el LOOP por una instrucción WHILE.</a:t>
            </a:r>
          </a:p>
          <a:p>
            <a:pPr marL="285750" indent="-285750">
              <a:buFontTx/>
              <a:buChar char="-"/>
            </a:pPr>
            <a:endParaRPr lang="en-GB"/>
          </a:p>
        </p:txBody>
      </p:sp>
    </p:spTree>
    <p:extLst>
      <p:ext uri="{BB962C8B-B14F-4D97-AF65-F5344CB8AC3E}">
        <p14:creationId xmlns:p14="http://schemas.microsoft.com/office/powerpoint/2010/main" val="35981400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125">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127">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32" name="Rectangle 131">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smtClean="0">
                <a:solidFill>
                  <a:srgbClr val="FFFFFF"/>
                </a:solidFill>
              </a:rPr>
              <a:t>TRIGGERS</a:t>
            </a:r>
            <a:endParaRPr lang="en-US" sz="3600" dirty="0">
              <a:solidFill>
                <a:srgbClr val="FFFFFF"/>
              </a:solidFill>
            </a:endParaRPr>
          </a:p>
        </p:txBody>
      </p:sp>
      <p:sp>
        <p:nvSpPr>
          <p:cNvPr id="12" name="CuadroTexto 11">
            <a:extLst>
              <a:ext uri="{FF2B5EF4-FFF2-40B4-BE49-F238E27FC236}">
                <a16:creationId xmlns:a16="http://schemas.microsoft.com/office/drawing/2014/main" id="{1F08B243-74C9-184F-B4F3-0F3EA361690B}"/>
              </a:ext>
            </a:extLst>
          </p:cNvPr>
          <p:cNvSpPr txBox="1"/>
          <p:nvPr/>
        </p:nvSpPr>
        <p:spPr>
          <a:xfrm>
            <a:off x="482601" y="671691"/>
            <a:ext cx="7482125" cy="6186309"/>
          </a:xfrm>
          <a:prstGeom prst="rect">
            <a:avLst/>
          </a:prstGeom>
          <a:noFill/>
        </p:spPr>
        <p:txBody>
          <a:bodyPr wrap="square" rtlCol="0">
            <a:spAutoFit/>
          </a:bodyPr>
          <a:lstStyle/>
          <a:p>
            <a:r>
              <a:rPr lang="es-ES" dirty="0"/>
              <a:t>En </a:t>
            </a:r>
            <a:r>
              <a:rPr lang="es-ES" dirty="0" err="1"/>
              <a:t>MySQL</a:t>
            </a:r>
            <a:r>
              <a:rPr lang="es-ES" dirty="0"/>
              <a:t>, un disparador es un programa almacenado que se invoca automáticamente en respuesta a un evento como insertar, actualizar o eliminar que ocurre en la tabla asociada. Por ejemplo, puede definir un </a:t>
            </a:r>
            <a:r>
              <a:rPr lang="es-ES" dirty="0" smtClean="0"/>
              <a:t>TRIGGER </a:t>
            </a:r>
            <a:r>
              <a:rPr lang="es-ES" dirty="0"/>
              <a:t>que se invoca automáticamente </a:t>
            </a:r>
            <a:r>
              <a:rPr lang="es-ES" dirty="0" smtClean="0"/>
              <a:t>antes (o después) </a:t>
            </a:r>
            <a:r>
              <a:rPr lang="es-ES" dirty="0"/>
              <a:t>de que se inserte una nueva fila en una tabla.</a:t>
            </a:r>
          </a:p>
          <a:p>
            <a:endParaRPr lang="es-ES" dirty="0"/>
          </a:p>
          <a:p>
            <a:r>
              <a:rPr lang="es-ES" dirty="0" err="1"/>
              <a:t>MySQL</a:t>
            </a:r>
            <a:r>
              <a:rPr lang="es-ES" dirty="0"/>
              <a:t> admite disparadores que se invocan en respuesta al evento INSERT, UPDATE o DELETE.</a:t>
            </a:r>
          </a:p>
          <a:p>
            <a:endParaRPr lang="es-ES" dirty="0"/>
          </a:p>
          <a:p>
            <a:r>
              <a:rPr lang="es-ES" dirty="0"/>
              <a:t>El estándar SQL define dos tipos de disparadores: disparadores a nivel de fila y disparadores a nivel de declaración.</a:t>
            </a:r>
          </a:p>
          <a:p>
            <a:endParaRPr lang="es-ES" dirty="0"/>
          </a:p>
          <a:p>
            <a:r>
              <a:rPr lang="es-ES" dirty="0"/>
              <a:t>Se activa un disparador de nivel de fila para cada fila que se inserta, actualiza o elimina. Por ejemplo, si una tabla tiene 100 filas insertadas, actualizadas o eliminadas, el activador se invoca automáticamente 100 veces para las 100 filas afectadas</a:t>
            </a:r>
            <a:r>
              <a:rPr lang="es-ES" dirty="0" smtClean="0"/>
              <a:t>.</a:t>
            </a:r>
          </a:p>
          <a:p>
            <a:endParaRPr lang="es-ES" dirty="0"/>
          </a:p>
          <a:p>
            <a:r>
              <a:rPr lang="es-ES" dirty="0"/>
              <a:t>Un desencadenador a nivel de declaración se ejecuta una vez para cada transacción, independientemente de cuántas filas se inserten, actualicen o eliminen</a:t>
            </a:r>
            <a:r>
              <a:rPr lang="es-ES" dirty="0" smtClean="0"/>
              <a:t>.</a:t>
            </a:r>
          </a:p>
          <a:p>
            <a:endParaRPr lang="es-ES" dirty="0"/>
          </a:p>
          <a:p>
            <a:r>
              <a:rPr lang="es-ES" u="sng" dirty="0" err="1"/>
              <a:t>MySQL</a:t>
            </a:r>
            <a:r>
              <a:rPr lang="es-ES" u="sng" dirty="0"/>
              <a:t> solo admite activadores de nivel de fila. </a:t>
            </a:r>
            <a:endParaRPr lang="en-GB" u="sng" dirty="0"/>
          </a:p>
        </p:txBody>
      </p:sp>
    </p:spTree>
    <p:extLst>
      <p:ext uri="{BB962C8B-B14F-4D97-AF65-F5344CB8AC3E}">
        <p14:creationId xmlns:p14="http://schemas.microsoft.com/office/powerpoint/2010/main" val="10767941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125">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127">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32" name="Rectangle 131">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smtClean="0">
                <a:solidFill>
                  <a:srgbClr val="FFFFFF"/>
                </a:solidFill>
              </a:rPr>
              <a:t>TRIGGERS</a:t>
            </a:r>
            <a:endParaRPr lang="en-US" sz="3600" dirty="0">
              <a:solidFill>
                <a:srgbClr val="FFFFFF"/>
              </a:solidFill>
            </a:endParaRPr>
          </a:p>
        </p:txBody>
      </p:sp>
      <p:pic>
        <p:nvPicPr>
          <p:cNvPr id="1026" name="Picture 2" descr="https://sp.mysqltutorial.org/wp-content/uploads/2019/09/MySQL-Trigg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21" y="1419225"/>
            <a:ext cx="7401854" cy="4019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128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125">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127">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32" name="Rectangle 131">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smtClean="0">
                <a:solidFill>
                  <a:srgbClr val="FFFFFF"/>
                </a:solidFill>
              </a:rPr>
              <a:t>CREATE TRIGGER</a:t>
            </a:r>
            <a:endParaRPr lang="en-US" sz="3600" dirty="0">
              <a:solidFill>
                <a:srgbClr val="FFFFFF"/>
              </a:solidFill>
            </a:endParaRPr>
          </a:p>
        </p:txBody>
      </p:sp>
      <p:sp>
        <p:nvSpPr>
          <p:cNvPr id="12" name="CuadroTexto 11">
            <a:extLst>
              <a:ext uri="{FF2B5EF4-FFF2-40B4-BE49-F238E27FC236}">
                <a16:creationId xmlns:a16="http://schemas.microsoft.com/office/drawing/2014/main" id="{1F08B243-74C9-184F-B4F3-0F3EA361690B}"/>
              </a:ext>
            </a:extLst>
          </p:cNvPr>
          <p:cNvSpPr txBox="1"/>
          <p:nvPr/>
        </p:nvSpPr>
        <p:spPr>
          <a:xfrm>
            <a:off x="482601" y="671691"/>
            <a:ext cx="7482125" cy="369332"/>
          </a:xfrm>
          <a:prstGeom prst="rect">
            <a:avLst/>
          </a:prstGeom>
          <a:noFill/>
        </p:spPr>
        <p:txBody>
          <a:bodyPr wrap="square" rtlCol="0">
            <a:spAutoFit/>
          </a:bodyPr>
          <a:lstStyle/>
          <a:p>
            <a:endParaRPr lang="en-GB" u="sng" dirty="0"/>
          </a:p>
        </p:txBody>
      </p:sp>
      <p:pic>
        <p:nvPicPr>
          <p:cNvPr id="3" name="Imagen 2"/>
          <p:cNvPicPr>
            <a:picLocks noChangeAspect="1"/>
          </p:cNvPicPr>
          <p:nvPr/>
        </p:nvPicPr>
        <p:blipFill>
          <a:blip r:embed="rId2"/>
          <a:stretch>
            <a:fillRect/>
          </a:stretch>
        </p:blipFill>
        <p:spPr>
          <a:xfrm>
            <a:off x="1376852" y="756962"/>
            <a:ext cx="5693622" cy="1814451"/>
          </a:xfrm>
          <a:prstGeom prst="rect">
            <a:avLst/>
          </a:prstGeom>
        </p:spPr>
      </p:pic>
      <p:sp>
        <p:nvSpPr>
          <p:cNvPr id="14" name="CuadroTexto 13">
            <a:extLst>
              <a:ext uri="{FF2B5EF4-FFF2-40B4-BE49-F238E27FC236}">
                <a16:creationId xmlns:a16="http://schemas.microsoft.com/office/drawing/2014/main" id="{1F08B243-74C9-184F-B4F3-0F3EA361690B}"/>
              </a:ext>
            </a:extLst>
          </p:cNvPr>
          <p:cNvSpPr txBox="1"/>
          <p:nvPr/>
        </p:nvSpPr>
        <p:spPr>
          <a:xfrm>
            <a:off x="504246" y="2571413"/>
            <a:ext cx="7482125" cy="4001095"/>
          </a:xfrm>
          <a:prstGeom prst="rect">
            <a:avLst/>
          </a:prstGeom>
          <a:noFill/>
        </p:spPr>
        <p:txBody>
          <a:bodyPr wrap="square" rtlCol="0">
            <a:spAutoFit/>
          </a:bodyPr>
          <a:lstStyle/>
          <a:p>
            <a:r>
              <a:rPr lang="es-ES" sz="1600" dirty="0"/>
              <a:t>Primero, especifique el nombre del disparador que desea crear después de las palabras clave CREATE TRIGGER. Tenga en cuenta que el nombre del disparador debe ser exclusivo dentro de una base de datos</a:t>
            </a:r>
            <a:r>
              <a:rPr lang="es-ES" sz="1600" dirty="0" smtClean="0"/>
              <a:t>.</a:t>
            </a:r>
          </a:p>
          <a:p>
            <a:endParaRPr lang="es-ES" sz="1600" dirty="0"/>
          </a:p>
          <a:p>
            <a:r>
              <a:rPr lang="es-ES" sz="1600" dirty="0"/>
              <a:t>A continuación, especifique el tiempo de acción del disparador, que puede ser ANTES o DESPUÉS, lo que indica que el disparador se invoca antes o después de que se modifique cada fila</a:t>
            </a:r>
            <a:r>
              <a:rPr lang="es-ES" sz="1600" dirty="0" smtClean="0"/>
              <a:t>.</a:t>
            </a:r>
          </a:p>
          <a:p>
            <a:endParaRPr lang="es-ES" sz="1600" dirty="0"/>
          </a:p>
          <a:p>
            <a:r>
              <a:rPr lang="es-ES" sz="1600" dirty="0"/>
              <a:t>Luego, especifique la operación que activa el disparador, que puede ser INSERT, UPDATE o DELETE.</a:t>
            </a:r>
          </a:p>
          <a:p>
            <a:r>
              <a:rPr lang="es-ES" sz="1600" dirty="0"/>
              <a:t>Después de eso, especifique el nombre de la tabla a la que pertenece el disparador después de la palabra clave ON</a:t>
            </a:r>
            <a:r>
              <a:rPr lang="es-ES" sz="1600" dirty="0" smtClean="0"/>
              <a:t>.</a:t>
            </a:r>
          </a:p>
          <a:p>
            <a:endParaRPr lang="es-ES" sz="1600" dirty="0"/>
          </a:p>
          <a:p>
            <a:r>
              <a:rPr lang="es-ES" sz="1600" dirty="0"/>
              <a:t>Finalmente, especifique la instrucción que se ejecutará cuando se active el disparador. Si desea ejecutar varias instrucciones, utilice la instrucción compuesta BEGIN END</a:t>
            </a:r>
            <a:r>
              <a:rPr lang="es-ES" sz="1600" dirty="0" smtClean="0"/>
              <a:t>.</a:t>
            </a:r>
          </a:p>
          <a:p>
            <a:endParaRPr lang="es-ES" sz="1400" dirty="0"/>
          </a:p>
        </p:txBody>
      </p:sp>
    </p:spTree>
    <p:extLst>
      <p:ext uri="{BB962C8B-B14F-4D97-AF65-F5344CB8AC3E}">
        <p14:creationId xmlns:p14="http://schemas.microsoft.com/office/powerpoint/2010/main" val="18622259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125">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127">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32" name="Rectangle 131">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smtClean="0">
                <a:solidFill>
                  <a:srgbClr val="FFFFFF"/>
                </a:solidFill>
              </a:rPr>
              <a:t>CREATE TRIGGER</a:t>
            </a:r>
            <a:endParaRPr lang="en-US" sz="3600" dirty="0">
              <a:solidFill>
                <a:srgbClr val="FFFFFF"/>
              </a:solidFill>
            </a:endParaRPr>
          </a:p>
        </p:txBody>
      </p:sp>
      <p:sp>
        <p:nvSpPr>
          <p:cNvPr id="12" name="CuadroTexto 11">
            <a:extLst>
              <a:ext uri="{FF2B5EF4-FFF2-40B4-BE49-F238E27FC236}">
                <a16:creationId xmlns:a16="http://schemas.microsoft.com/office/drawing/2014/main" id="{1F08B243-74C9-184F-B4F3-0F3EA361690B}"/>
              </a:ext>
            </a:extLst>
          </p:cNvPr>
          <p:cNvSpPr txBox="1"/>
          <p:nvPr/>
        </p:nvSpPr>
        <p:spPr>
          <a:xfrm>
            <a:off x="482601" y="671691"/>
            <a:ext cx="7482125" cy="369332"/>
          </a:xfrm>
          <a:prstGeom prst="rect">
            <a:avLst/>
          </a:prstGeom>
          <a:noFill/>
        </p:spPr>
        <p:txBody>
          <a:bodyPr wrap="square" rtlCol="0">
            <a:spAutoFit/>
          </a:bodyPr>
          <a:lstStyle/>
          <a:p>
            <a:endParaRPr lang="en-GB" u="sng" dirty="0"/>
          </a:p>
        </p:txBody>
      </p:sp>
      <p:sp>
        <p:nvSpPr>
          <p:cNvPr id="14" name="CuadroTexto 13">
            <a:extLst>
              <a:ext uri="{FF2B5EF4-FFF2-40B4-BE49-F238E27FC236}">
                <a16:creationId xmlns:a16="http://schemas.microsoft.com/office/drawing/2014/main" id="{1F08B243-74C9-184F-B4F3-0F3EA361690B}"/>
              </a:ext>
            </a:extLst>
          </p:cNvPr>
          <p:cNvSpPr txBox="1"/>
          <p:nvPr/>
        </p:nvSpPr>
        <p:spPr>
          <a:xfrm>
            <a:off x="463025" y="946983"/>
            <a:ext cx="7482125" cy="2800767"/>
          </a:xfrm>
          <a:prstGeom prst="rect">
            <a:avLst/>
          </a:prstGeom>
          <a:noFill/>
        </p:spPr>
        <p:txBody>
          <a:bodyPr wrap="square" rtlCol="0">
            <a:spAutoFit/>
          </a:bodyPr>
          <a:lstStyle/>
          <a:p>
            <a:r>
              <a:rPr lang="es-ES" sz="1600" dirty="0"/>
              <a:t>El cuerpo del disparador puede acceder a los valores de la columna afectada por la declaración DML.</a:t>
            </a:r>
            <a:endParaRPr lang="en-GB" sz="1600" u="sng" dirty="0"/>
          </a:p>
          <a:p>
            <a:endParaRPr lang="es-ES" sz="1600" dirty="0" smtClean="0"/>
          </a:p>
          <a:p>
            <a:r>
              <a:rPr lang="es-ES" sz="1600" dirty="0" smtClean="0"/>
              <a:t>Para </a:t>
            </a:r>
            <a:r>
              <a:rPr lang="es-ES" sz="1600" dirty="0"/>
              <a:t>distinguir entre el valor de las columnas ANTES y DESPUÉS de que se haya </a:t>
            </a:r>
            <a:r>
              <a:rPr lang="es-ES" sz="1600" dirty="0" smtClean="0"/>
              <a:t>ejecutado </a:t>
            </a:r>
            <a:r>
              <a:rPr lang="es-ES" sz="1600" dirty="0"/>
              <a:t>el </a:t>
            </a:r>
            <a:r>
              <a:rPr lang="es-ES" sz="1600" dirty="0" smtClean="0"/>
              <a:t>DML, </a:t>
            </a:r>
            <a:r>
              <a:rPr lang="es-ES" sz="1600" dirty="0"/>
              <a:t>utilice los modificadores </a:t>
            </a:r>
            <a:r>
              <a:rPr lang="es-ES" sz="1600" dirty="0" smtClean="0"/>
              <a:t>NEW </a:t>
            </a:r>
            <a:r>
              <a:rPr lang="es-ES" sz="1600" dirty="0"/>
              <a:t>y </a:t>
            </a:r>
            <a:r>
              <a:rPr lang="es-ES" sz="1600" dirty="0" smtClean="0"/>
              <a:t>OLD.</a:t>
            </a:r>
            <a:endParaRPr lang="es-ES" sz="1600" dirty="0"/>
          </a:p>
          <a:p>
            <a:endParaRPr lang="es-ES" sz="1600" dirty="0"/>
          </a:p>
          <a:p>
            <a:r>
              <a:rPr lang="es-ES" sz="1600" dirty="0"/>
              <a:t>Por ejemplo, </a:t>
            </a:r>
            <a:r>
              <a:rPr lang="es-ES" sz="1600"/>
              <a:t>si </a:t>
            </a:r>
            <a:r>
              <a:rPr lang="es-ES" sz="1600" smtClean="0"/>
              <a:t>manipula una columna llamada description, </a:t>
            </a:r>
            <a:r>
              <a:rPr lang="es-ES" sz="1600" dirty="0"/>
              <a:t>en el cuerpo </a:t>
            </a:r>
            <a:r>
              <a:rPr lang="es-ES" sz="1600"/>
              <a:t>del </a:t>
            </a:r>
            <a:r>
              <a:rPr lang="es-ES" sz="1600" smtClean="0"/>
              <a:t>disparador </a:t>
            </a:r>
            <a:r>
              <a:rPr lang="es-ES" sz="1600"/>
              <a:t>puede </a:t>
            </a:r>
            <a:r>
              <a:rPr lang="es-ES" sz="1600" smtClean="0"/>
              <a:t>accederse </a:t>
            </a:r>
            <a:r>
              <a:rPr lang="es-ES" sz="1600" dirty="0"/>
              <a:t>al </a:t>
            </a:r>
            <a:r>
              <a:rPr lang="es-ES" sz="1600"/>
              <a:t>valor </a:t>
            </a:r>
            <a:r>
              <a:rPr lang="es-ES" sz="1600" smtClean="0"/>
              <a:t>antiguo de la columna mediante </a:t>
            </a:r>
            <a:r>
              <a:rPr lang="es-ES" sz="1600" dirty="0" err="1"/>
              <a:t>OLD.description</a:t>
            </a:r>
            <a:r>
              <a:rPr lang="es-ES" sz="1600" dirty="0"/>
              <a:t> y el nuevo valor </a:t>
            </a:r>
            <a:r>
              <a:rPr lang="es-ES" sz="1600" dirty="0" err="1"/>
              <a:t>NEW.description</a:t>
            </a:r>
            <a:r>
              <a:rPr lang="es-ES" sz="1600" dirty="0"/>
              <a:t>.</a:t>
            </a:r>
          </a:p>
          <a:p>
            <a:endParaRPr lang="es-ES" sz="1600" dirty="0"/>
          </a:p>
          <a:p>
            <a:r>
              <a:rPr lang="es-ES" sz="1600" dirty="0"/>
              <a:t>La siguiente tabla ilustra la disponibilidad de los </a:t>
            </a:r>
            <a:r>
              <a:rPr lang="es-ES" sz="1600" dirty="0" smtClean="0"/>
              <a:t>modificadores.</a:t>
            </a:r>
            <a:endParaRPr lang="es-ES" sz="1400" dirty="0"/>
          </a:p>
        </p:txBody>
      </p:sp>
      <p:pic>
        <p:nvPicPr>
          <p:cNvPr id="4" name="Imagen 3"/>
          <p:cNvPicPr>
            <a:picLocks noChangeAspect="1"/>
          </p:cNvPicPr>
          <p:nvPr/>
        </p:nvPicPr>
        <p:blipFill>
          <a:blip r:embed="rId2"/>
          <a:stretch>
            <a:fillRect/>
          </a:stretch>
        </p:blipFill>
        <p:spPr>
          <a:xfrm>
            <a:off x="731867" y="4130459"/>
            <a:ext cx="7019925" cy="1933575"/>
          </a:xfrm>
          <a:prstGeom prst="rect">
            <a:avLst/>
          </a:prstGeom>
        </p:spPr>
      </p:pic>
    </p:spTree>
    <p:extLst>
      <p:ext uri="{BB962C8B-B14F-4D97-AF65-F5344CB8AC3E}">
        <p14:creationId xmlns:p14="http://schemas.microsoft.com/office/powerpoint/2010/main" val="40248406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125">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127">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32" name="Rectangle 131">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3024188"/>
          </a:xfrm>
        </p:spPr>
        <p:txBody>
          <a:bodyPr vert="horz" lIns="91440" tIns="45720" rIns="91440" bIns="45720" rtlCol="0" anchor="b">
            <a:normAutofit/>
          </a:bodyPr>
          <a:lstStyle/>
          <a:p>
            <a:r>
              <a:rPr lang="en-US" sz="3600" dirty="0" smtClean="0">
                <a:solidFill>
                  <a:srgbClr val="FFFFFF"/>
                </a:solidFill>
              </a:rPr>
              <a:t>CREATE TRIGGER – EJEMPLO</a:t>
            </a:r>
            <a:br>
              <a:rPr lang="en-US" sz="3600" dirty="0" smtClean="0">
                <a:solidFill>
                  <a:srgbClr val="FFFFFF"/>
                </a:solidFill>
              </a:rPr>
            </a:br>
            <a:r>
              <a:rPr lang="en-US" sz="3600" dirty="0" smtClean="0">
                <a:solidFill>
                  <a:srgbClr val="FFFFFF"/>
                </a:solidFill>
              </a:rPr>
              <a:t>BEFORE UPDATE</a:t>
            </a:r>
            <a:endParaRPr lang="en-US" sz="3600" dirty="0">
              <a:solidFill>
                <a:srgbClr val="FFFFFF"/>
              </a:solidFill>
            </a:endParaRPr>
          </a:p>
        </p:txBody>
      </p:sp>
      <p:sp>
        <p:nvSpPr>
          <p:cNvPr id="12" name="CuadroTexto 11">
            <a:extLst>
              <a:ext uri="{FF2B5EF4-FFF2-40B4-BE49-F238E27FC236}">
                <a16:creationId xmlns:a16="http://schemas.microsoft.com/office/drawing/2014/main" id="{1F08B243-74C9-184F-B4F3-0F3EA361690B}"/>
              </a:ext>
            </a:extLst>
          </p:cNvPr>
          <p:cNvSpPr txBox="1"/>
          <p:nvPr/>
        </p:nvSpPr>
        <p:spPr>
          <a:xfrm>
            <a:off x="482601" y="671691"/>
            <a:ext cx="7482125" cy="369332"/>
          </a:xfrm>
          <a:prstGeom prst="rect">
            <a:avLst/>
          </a:prstGeom>
          <a:noFill/>
        </p:spPr>
        <p:txBody>
          <a:bodyPr wrap="square" rtlCol="0">
            <a:spAutoFit/>
          </a:bodyPr>
          <a:lstStyle/>
          <a:p>
            <a:endParaRPr lang="en-GB" u="sng" dirty="0"/>
          </a:p>
        </p:txBody>
      </p:sp>
      <p:sp>
        <p:nvSpPr>
          <p:cNvPr id="14" name="CuadroTexto 13">
            <a:extLst>
              <a:ext uri="{FF2B5EF4-FFF2-40B4-BE49-F238E27FC236}">
                <a16:creationId xmlns:a16="http://schemas.microsoft.com/office/drawing/2014/main" id="{1F08B243-74C9-184F-B4F3-0F3EA361690B}"/>
              </a:ext>
            </a:extLst>
          </p:cNvPr>
          <p:cNvSpPr txBox="1"/>
          <p:nvPr/>
        </p:nvSpPr>
        <p:spPr>
          <a:xfrm>
            <a:off x="463025" y="946983"/>
            <a:ext cx="7482125" cy="5724644"/>
          </a:xfrm>
          <a:prstGeom prst="rect">
            <a:avLst/>
          </a:prstGeom>
          <a:noFill/>
        </p:spPr>
        <p:txBody>
          <a:bodyPr wrap="square" rtlCol="0">
            <a:spAutoFit/>
          </a:bodyPr>
          <a:lstStyle/>
          <a:p>
            <a:r>
              <a:rPr lang="es-ES" sz="1600" dirty="0"/>
              <a:t>CREATE TABLE </a:t>
            </a:r>
            <a:r>
              <a:rPr lang="es-ES" sz="1600" dirty="0" err="1"/>
              <a:t>employees_audit</a:t>
            </a:r>
            <a:r>
              <a:rPr lang="es-ES" sz="1600" dirty="0"/>
              <a:t> (    </a:t>
            </a:r>
            <a:endParaRPr lang="es-ES" sz="1600" dirty="0" smtClean="0"/>
          </a:p>
          <a:p>
            <a:r>
              <a:rPr lang="es-ES" sz="1600" dirty="0" smtClean="0"/>
              <a:t>id </a:t>
            </a:r>
            <a:r>
              <a:rPr lang="es-ES" sz="1600" dirty="0"/>
              <a:t>INT AUTO_INCREMENT PRIMARY KEY,    </a:t>
            </a:r>
            <a:endParaRPr lang="es-ES" sz="1600" dirty="0" smtClean="0"/>
          </a:p>
          <a:p>
            <a:r>
              <a:rPr lang="es-ES" sz="1600" dirty="0" err="1" smtClean="0"/>
              <a:t>lastname</a:t>
            </a:r>
            <a:r>
              <a:rPr lang="es-ES" sz="1600" dirty="0" smtClean="0"/>
              <a:t> </a:t>
            </a:r>
            <a:r>
              <a:rPr lang="es-ES" sz="1600" dirty="0"/>
              <a:t>VARCHAR(50) NOT NULL,    </a:t>
            </a:r>
            <a:endParaRPr lang="es-ES" sz="1600" dirty="0" smtClean="0"/>
          </a:p>
          <a:p>
            <a:r>
              <a:rPr lang="es-ES" sz="1600" dirty="0" err="1" smtClean="0"/>
              <a:t>changedat</a:t>
            </a:r>
            <a:r>
              <a:rPr lang="es-ES" sz="1600" dirty="0" smtClean="0"/>
              <a:t> </a:t>
            </a:r>
            <a:r>
              <a:rPr lang="es-ES" sz="1600" dirty="0"/>
              <a:t>DATETIME DEFAULT NULL,    </a:t>
            </a:r>
            <a:endParaRPr lang="es-ES" sz="1600" dirty="0" smtClean="0"/>
          </a:p>
          <a:p>
            <a:r>
              <a:rPr lang="es-ES" sz="1600" dirty="0" err="1" smtClean="0"/>
              <a:t>action</a:t>
            </a:r>
            <a:r>
              <a:rPr lang="es-ES" sz="1600" dirty="0" smtClean="0"/>
              <a:t> </a:t>
            </a:r>
            <a:r>
              <a:rPr lang="es-ES" sz="1600" dirty="0"/>
              <a:t>VARCHAR(50) DEFAULT NULL</a:t>
            </a:r>
            <a:r>
              <a:rPr lang="es-ES" sz="1600" dirty="0" smtClean="0"/>
              <a:t>);</a:t>
            </a:r>
          </a:p>
          <a:p>
            <a:endParaRPr lang="es-ES" sz="1600" dirty="0"/>
          </a:p>
          <a:p>
            <a:r>
              <a:rPr lang="es-ES" sz="1600" dirty="0" smtClean="0"/>
              <a:t>CREATE </a:t>
            </a:r>
            <a:r>
              <a:rPr lang="es-ES" sz="1600" dirty="0"/>
              <a:t>TRIGGER </a:t>
            </a:r>
            <a:r>
              <a:rPr lang="es-ES" sz="1600" dirty="0" err="1"/>
              <a:t>before_employee_update</a:t>
            </a:r>
            <a:r>
              <a:rPr lang="es-ES" sz="1600" dirty="0"/>
              <a:t>     </a:t>
            </a:r>
            <a:endParaRPr lang="es-ES" sz="1600" dirty="0" smtClean="0"/>
          </a:p>
          <a:p>
            <a:r>
              <a:rPr lang="es-ES" sz="1600" dirty="0" smtClean="0"/>
              <a:t>BEFORE </a:t>
            </a:r>
            <a:r>
              <a:rPr lang="es-ES" sz="1600" dirty="0"/>
              <a:t>UPDATE ON </a:t>
            </a:r>
            <a:r>
              <a:rPr lang="es-ES" sz="1600" dirty="0" err="1"/>
              <a:t>employees</a:t>
            </a:r>
            <a:r>
              <a:rPr lang="es-ES" sz="1600" dirty="0"/>
              <a:t>    FOR EACH ROW 	</a:t>
            </a:r>
            <a:endParaRPr lang="es-ES" sz="1600" dirty="0" smtClean="0"/>
          </a:p>
          <a:p>
            <a:r>
              <a:rPr lang="es-ES" sz="1600" dirty="0" smtClean="0"/>
              <a:t>INSERT </a:t>
            </a:r>
            <a:r>
              <a:rPr lang="es-ES" sz="1600" dirty="0"/>
              <a:t>INTO </a:t>
            </a:r>
            <a:r>
              <a:rPr lang="es-ES" sz="1600" dirty="0" err="1"/>
              <a:t>employees_audit</a:t>
            </a:r>
            <a:r>
              <a:rPr lang="es-ES" sz="1600" dirty="0"/>
              <a:t>	</a:t>
            </a:r>
            <a:endParaRPr lang="es-ES" sz="1600" dirty="0" smtClean="0"/>
          </a:p>
          <a:p>
            <a:r>
              <a:rPr lang="es-ES" sz="1600" dirty="0" smtClean="0"/>
              <a:t>SET </a:t>
            </a:r>
            <a:r>
              <a:rPr lang="es-ES" sz="1600" dirty="0" err="1"/>
              <a:t>action</a:t>
            </a:r>
            <a:r>
              <a:rPr lang="es-ES" sz="1600" dirty="0"/>
              <a:t> = '</a:t>
            </a:r>
            <a:r>
              <a:rPr lang="es-ES" sz="1600" dirty="0" err="1"/>
              <a:t>update</a:t>
            </a:r>
            <a:r>
              <a:rPr lang="es-ES" sz="1600" dirty="0"/>
              <a:t>',     </a:t>
            </a:r>
            <a:endParaRPr lang="es-ES" sz="1600" dirty="0" smtClean="0"/>
          </a:p>
          <a:p>
            <a:r>
              <a:rPr lang="es-ES" sz="1600" smtClean="0"/>
              <a:t>id </a:t>
            </a:r>
            <a:r>
              <a:rPr lang="es-ES" sz="1600" dirty="0"/>
              <a:t>= </a:t>
            </a:r>
            <a:r>
              <a:rPr lang="es-ES" sz="1600" dirty="0" err="1"/>
              <a:t>OLD.EmployeeID</a:t>
            </a:r>
            <a:r>
              <a:rPr lang="es-ES" sz="1600" dirty="0"/>
              <a:t>,     </a:t>
            </a:r>
            <a:endParaRPr lang="es-ES" sz="1600" dirty="0" smtClean="0"/>
          </a:p>
          <a:p>
            <a:r>
              <a:rPr lang="es-ES" sz="1600" dirty="0" err="1" smtClean="0"/>
              <a:t>LastName</a:t>
            </a:r>
            <a:r>
              <a:rPr lang="es-ES" sz="1600" dirty="0" smtClean="0"/>
              <a:t> </a:t>
            </a:r>
            <a:r>
              <a:rPr lang="es-ES" sz="1600" dirty="0"/>
              <a:t>= </a:t>
            </a:r>
            <a:r>
              <a:rPr lang="es-ES" sz="1600" dirty="0" err="1"/>
              <a:t>OLD.LastName</a:t>
            </a:r>
            <a:r>
              <a:rPr lang="es-ES" sz="1600" dirty="0"/>
              <a:t>,     </a:t>
            </a:r>
            <a:endParaRPr lang="es-ES" sz="1600" dirty="0" smtClean="0"/>
          </a:p>
          <a:p>
            <a:r>
              <a:rPr lang="es-ES" sz="1600" dirty="0" err="1" smtClean="0"/>
              <a:t>changedat</a:t>
            </a:r>
            <a:r>
              <a:rPr lang="es-ES" sz="1600" dirty="0" smtClean="0"/>
              <a:t> </a:t>
            </a:r>
            <a:r>
              <a:rPr lang="es-ES" sz="1600" dirty="0"/>
              <a:t>= NOW</a:t>
            </a:r>
            <a:r>
              <a:rPr lang="es-ES" sz="1600" dirty="0" smtClean="0"/>
              <a:t>();</a:t>
            </a:r>
          </a:p>
          <a:p>
            <a:endParaRPr lang="es-ES" sz="1600"/>
          </a:p>
          <a:p>
            <a:r>
              <a:rPr lang="es-ES" sz="1600" smtClean="0"/>
              <a:t>UPDATE </a:t>
            </a:r>
            <a:r>
              <a:rPr lang="es-ES" sz="1600" dirty="0" err="1"/>
              <a:t>employees</a:t>
            </a:r>
            <a:r>
              <a:rPr lang="es-ES" sz="1600" dirty="0"/>
              <a:t> SET </a:t>
            </a:r>
            <a:r>
              <a:rPr lang="es-ES" sz="1600" err="1"/>
              <a:t>LastName</a:t>
            </a:r>
            <a:r>
              <a:rPr lang="es-ES" sz="1600" smtClean="0"/>
              <a:t>=‘Munoz' </a:t>
            </a:r>
            <a:r>
              <a:rPr lang="es-ES" sz="1600" dirty="0"/>
              <a:t>WHERE </a:t>
            </a:r>
            <a:r>
              <a:rPr lang="es-ES" sz="1600" dirty="0" err="1"/>
              <a:t>EmployeeID</a:t>
            </a:r>
            <a:r>
              <a:rPr lang="es-ES" sz="1600" dirty="0"/>
              <a:t>=1</a:t>
            </a:r>
            <a:r>
              <a:rPr lang="es-ES" sz="1600" dirty="0" smtClean="0"/>
              <a:t>;</a:t>
            </a:r>
          </a:p>
          <a:p>
            <a:endParaRPr lang="en-US" sz="1400" dirty="0"/>
          </a:p>
          <a:p>
            <a:r>
              <a:rPr lang="es-ES" sz="1400" b="1" dirty="0"/>
              <a:t>SHOW</a:t>
            </a:r>
            <a:r>
              <a:rPr lang="es-ES" sz="1400" dirty="0"/>
              <a:t> </a:t>
            </a:r>
            <a:r>
              <a:rPr lang="es-ES" sz="1400" b="1" dirty="0"/>
              <a:t>TRIGGERS</a:t>
            </a:r>
            <a:r>
              <a:rPr lang="es-ES" sz="1400" dirty="0" smtClean="0"/>
              <a:t>;</a:t>
            </a:r>
          </a:p>
          <a:p>
            <a:endParaRPr lang="es-ES" sz="1400" dirty="0"/>
          </a:p>
          <a:p>
            <a:r>
              <a:rPr lang="es-ES" sz="1400" dirty="0" smtClean="0"/>
              <a:t>Prueba a actualizar una fila en la tabla de empleados y mira que pasa en la nueva tabla.</a:t>
            </a:r>
          </a:p>
          <a:p>
            <a:endParaRPr lang="es-ES" sz="1400" dirty="0"/>
          </a:p>
          <a:p>
            <a:r>
              <a:rPr lang="es-ES" sz="1400" dirty="0" smtClean="0"/>
              <a:t>Prueba a cambiar el cuerpo del </a:t>
            </a:r>
            <a:r>
              <a:rPr lang="es-ES" sz="1400" dirty="0" err="1" smtClean="0"/>
              <a:t>trigger</a:t>
            </a:r>
            <a:r>
              <a:rPr lang="es-ES" sz="1400" dirty="0" smtClean="0"/>
              <a:t> para usar un INSERT INTO VALUES en lugar del INSERT INTO SET.</a:t>
            </a:r>
          </a:p>
          <a:p>
            <a:endParaRPr lang="es-ES" sz="1400" dirty="0"/>
          </a:p>
          <a:p>
            <a:r>
              <a:rPr lang="es-ES" sz="1400" dirty="0" smtClean="0"/>
              <a:t>¿Sería posible almacenar el nombre del usuario que alteró la tabla? ¿Sería bueno hacerlo?</a:t>
            </a:r>
            <a:endParaRPr lang="es-ES" sz="1400" dirty="0"/>
          </a:p>
        </p:txBody>
      </p:sp>
    </p:spTree>
    <p:extLst>
      <p:ext uri="{BB962C8B-B14F-4D97-AF65-F5344CB8AC3E}">
        <p14:creationId xmlns:p14="http://schemas.microsoft.com/office/powerpoint/2010/main" val="14233742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125">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127">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32" name="Rectangle 131">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3024188"/>
          </a:xfrm>
        </p:spPr>
        <p:txBody>
          <a:bodyPr vert="horz" lIns="91440" tIns="45720" rIns="91440" bIns="45720" rtlCol="0" anchor="b">
            <a:normAutofit/>
          </a:bodyPr>
          <a:lstStyle/>
          <a:p>
            <a:r>
              <a:rPr lang="en-US" sz="3600" dirty="0" smtClean="0">
                <a:solidFill>
                  <a:srgbClr val="FFFFFF"/>
                </a:solidFill>
              </a:rPr>
              <a:t>CREATE TRIGGER – EJEMPLO</a:t>
            </a:r>
            <a:br>
              <a:rPr lang="en-US" sz="3600" dirty="0" smtClean="0">
                <a:solidFill>
                  <a:srgbClr val="FFFFFF"/>
                </a:solidFill>
              </a:rPr>
            </a:br>
            <a:r>
              <a:rPr lang="en-US" sz="3600" dirty="0" smtClean="0">
                <a:solidFill>
                  <a:srgbClr val="FFFFFF"/>
                </a:solidFill>
              </a:rPr>
              <a:t>AFTER UPDATE</a:t>
            </a:r>
            <a:endParaRPr lang="en-US" sz="3600" dirty="0">
              <a:solidFill>
                <a:srgbClr val="FFFFFF"/>
              </a:solidFill>
            </a:endParaRPr>
          </a:p>
        </p:txBody>
      </p:sp>
      <p:sp>
        <p:nvSpPr>
          <p:cNvPr id="12" name="CuadroTexto 11">
            <a:extLst>
              <a:ext uri="{FF2B5EF4-FFF2-40B4-BE49-F238E27FC236}">
                <a16:creationId xmlns:a16="http://schemas.microsoft.com/office/drawing/2014/main" id="{1F08B243-74C9-184F-B4F3-0F3EA361690B}"/>
              </a:ext>
            </a:extLst>
          </p:cNvPr>
          <p:cNvSpPr txBox="1"/>
          <p:nvPr/>
        </p:nvSpPr>
        <p:spPr>
          <a:xfrm>
            <a:off x="482601" y="671691"/>
            <a:ext cx="7482125" cy="369332"/>
          </a:xfrm>
          <a:prstGeom prst="rect">
            <a:avLst/>
          </a:prstGeom>
          <a:noFill/>
        </p:spPr>
        <p:txBody>
          <a:bodyPr wrap="square" rtlCol="0">
            <a:spAutoFit/>
          </a:bodyPr>
          <a:lstStyle/>
          <a:p>
            <a:endParaRPr lang="en-GB" u="sng" dirty="0"/>
          </a:p>
        </p:txBody>
      </p:sp>
      <p:sp>
        <p:nvSpPr>
          <p:cNvPr id="14" name="CuadroTexto 13">
            <a:extLst>
              <a:ext uri="{FF2B5EF4-FFF2-40B4-BE49-F238E27FC236}">
                <a16:creationId xmlns:a16="http://schemas.microsoft.com/office/drawing/2014/main" id="{1F08B243-74C9-184F-B4F3-0F3EA361690B}"/>
              </a:ext>
            </a:extLst>
          </p:cNvPr>
          <p:cNvSpPr txBox="1"/>
          <p:nvPr/>
        </p:nvSpPr>
        <p:spPr>
          <a:xfrm>
            <a:off x="463025" y="946983"/>
            <a:ext cx="7482125" cy="5539978"/>
          </a:xfrm>
          <a:prstGeom prst="rect">
            <a:avLst/>
          </a:prstGeom>
          <a:noFill/>
        </p:spPr>
        <p:txBody>
          <a:bodyPr wrap="square" rtlCol="0">
            <a:spAutoFit/>
          </a:bodyPr>
          <a:lstStyle/>
          <a:p>
            <a:r>
              <a:rPr lang="en-US" sz="1400" dirty="0"/>
              <a:t>DROP TABLE IF EXISTS Sales; </a:t>
            </a:r>
            <a:endParaRPr lang="en-US" sz="1400" dirty="0" smtClean="0"/>
          </a:p>
          <a:p>
            <a:r>
              <a:rPr lang="en-US" sz="1400" dirty="0" smtClean="0"/>
              <a:t>CREATE </a:t>
            </a:r>
            <a:r>
              <a:rPr lang="en-US" sz="1400" dirty="0"/>
              <a:t>TABLE Sales ( id INT AUTO_INCREMENT, </a:t>
            </a:r>
            <a:endParaRPr lang="en-US" sz="1400" dirty="0" smtClean="0"/>
          </a:p>
          <a:p>
            <a:r>
              <a:rPr lang="en-US" sz="1400" dirty="0" smtClean="0"/>
              <a:t>product </a:t>
            </a:r>
            <a:r>
              <a:rPr lang="en-US" sz="1400" dirty="0"/>
              <a:t>VARCHAR(100) NOT NULL, </a:t>
            </a:r>
            <a:endParaRPr lang="en-US" sz="1400" dirty="0" smtClean="0"/>
          </a:p>
          <a:p>
            <a:r>
              <a:rPr lang="en-US" sz="1400" dirty="0" smtClean="0"/>
              <a:t>quantity </a:t>
            </a:r>
            <a:r>
              <a:rPr lang="en-US" sz="1400" dirty="0"/>
              <a:t>INT NOT NULL DEFAULT 0, </a:t>
            </a:r>
            <a:endParaRPr lang="en-US" sz="1400" dirty="0" smtClean="0"/>
          </a:p>
          <a:p>
            <a:r>
              <a:rPr lang="en-US" sz="1400" dirty="0" err="1" smtClean="0"/>
              <a:t>fiscalYear</a:t>
            </a:r>
            <a:r>
              <a:rPr lang="en-US" sz="1400" dirty="0" smtClean="0"/>
              <a:t> </a:t>
            </a:r>
            <a:r>
              <a:rPr lang="en-US" sz="1400" dirty="0"/>
              <a:t>SMALLINT NOT NULL, </a:t>
            </a:r>
            <a:endParaRPr lang="en-US" sz="1400" dirty="0" smtClean="0"/>
          </a:p>
          <a:p>
            <a:r>
              <a:rPr lang="en-US" sz="1400" dirty="0" err="1" smtClean="0"/>
              <a:t>fiscalMonth</a:t>
            </a:r>
            <a:r>
              <a:rPr lang="en-US" sz="1400" dirty="0" smtClean="0"/>
              <a:t> </a:t>
            </a:r>
            <a:r>
              <a:rPr lang="en-US" sz="1400" dirty="0"/>
              <a:t>TINYINT NOT NULL, </a:t>
            </a:r>
            <a:endParaRPr lang="en-US" sz="1400" dirty="0" smtClean="0"/>
          </a:p>
          <a:p>
            <a:r>
              <a:rPr lang="en-US" sz="1400" b="1" dirty="0" smtClean="0"/>
              <a:t>CHECK</a:t>
            </a:r>
            <a:r>
              <a:rPr lang="en-US" sz="1400" dirty="0" smtClean="0"/>
              <a:t>(</a:t>
            </a:r>
            <a:r>
              <a:rPr lang="en-US" sz="1400" dirty="0" err="1" smtClean="0"/>
              <a:t>fiscalMonth</a:t>
            </a:r>
            <a:r>
              <a:rPr lang="en-US" sz="1400" dirty="0" smtClean="0"/>
              <a:t> </a:t>
            </a:r>
            <a:r>
              <a:rPr lang="en-US" sz="1400" dirty="0"/>
              <a:t>&gt;= 1 AND </a:t>
            </a:r>
            <a:r>
              <a:rPr lang="en-US" sz="1400" dirty="0" err="1"/>
              <a:t>fiscalMonth</a:t>
            </a:r>
            <a:r>
              <a:rPr lang="en-US" sz="1400" dirty="0"/>
              <a:t> &lt;= 12), </a:t>
            </a:r>
            <a:endParaRPr lang="en-US" sz="1400" dirty="0" smtClean="0"/>
          </a:p>
          <a:p>
            <a:r>
              <a:rPr lang="en-US" sz="1400" dirty="0" smtClean="0"/>
              <a:t>CHECK(</a:t>
            </a:r>
            <a:r>
              <a:rPr lang="en-US" sz="1400" dirty="0" err="1" smtClean="0"/>
              <a:t>fiscalYear</a:t>
            </a:r>
            <a:r>
              <a:rPr lang="en-US" sz="1400" dirty="0" smtClean="0"/>
              <a:t> </a:t>
            </a:r>
            <a:r>
              <a:rPr lang="en-US" sz="1400" dirty="0"/>
              <a:t>BETWEEN 2000 and 2050), </a:t>
            </a:r>
            <a:endParaRPr lang="en-US" sz="1400" dirty="0" smtClean="0"/>
          </a:p>
          <a:p>
            <a:r>
              <a:rPr lang="en-US" sz="1400" dirty="0" smtClean="0"/>
              <a:t>CHECK </a:t>
            </a:r>
            <a:r>
              <a:rPr lang="en-US" sz="1400" dirty="0"/>
              <a:t>(quantity &gt;=0), </a:t>
            </a:r>
            <a:endParaRPr lang="en-US" sz="1400" dirty="0" smtClean="0"/>
          </a:p>
          <a:p>
            <a:r>
              <a:rPr lang="en-US" sz="1400" b="1" dirty="0" smtClean="0"/>
              <a:t>UNIQUE</a:t>
            </a:r>
            <a:r>
              <a:rPr lang="en-US" sz="1400" dirty="0" smtClean="0"/>
              <a:t>(product</a:t>
            </a:r>
            <a:r>
              <a:rPr lang="en-US" sz="1400" dirty="0"/>
              <a:t>, </a:t>
            </a:r>
            <a:r>
              <a:rPr lang="en-US" sz="1400" dirty="0" err="1"/>
              <a:t>fiscalYear</a:t>
            </a:r>
            <a:r>
              <a:rPr lang="en-US" sz="1400" dirty="0"/>
              <a:t>, </a:t>
            </a:r>
            <a:r>
              <a:rPr lang="en-US" sz="1400" dirty="0" err="1"/>
              <a:t>fiscalMonth</a:t>
            </a:r>
            <a:r>
              <a:rPr lang="en-US" sz="1400" dirty="0"/>
              <a:t>), </a:t>
            </a:r>
            <a:endParaRPr lang="en-US" sz="1400" dirty="0" smtClean="0"/>
          </a:p>
          <a:p>
            <a:r>
              <a:rPr lang="en-US" sz="1400" dirty="0" smtClean="0"/>
              <a:t>PRIMARY </a:t>
            </a:r>
            <a:r>
              <a:rPr lang="en-US" sz="1400" dirty="0"/>
              <a:t>KEY(id) </a:t>
            </a:r>
            <a:r>
              <a:rPr lang="en-US" sz="1400" dirty="0" smtClean="0"/>
              <a:t>);</a:t>
            </a:r>
          </a:p>
          <a:p>
            <a:endParaRPr lang="en-US" dirty="0" smtClean="0"/>
          </a:p>
          <a:p>
            <a:r>
              <a:rPr lang="en-US" sz="1400" dirty="0"/>
              <a:t>INSERT INTO Sales(product, quantity, </a:t>
            </a:r>
            <a:r>
              <a:rPr lang="en-US" sz="1400" dirty="0" err="1"/>
              <a:t>fiscalYear</a:t>
            </a:r>
            <a:r>
              <a:rPr lang="en-US" sz="1400" dirty="0"/>
              <a:t>, </a:t>
            </a:r>
            <a:r>
              <a:rPr lang="en-US" sz="1400" dirty="0" err="1"/>
              <a:t>fiscalMonth</a:t>
            </a:r>
            <a:r>
              <a:rPr lang="en-US" sz="1400" dirty="0"/>
              <a:t>)</a:t>
            </a:r>
          </a:p>
          <a:p>
            <a:r>
              <a:rPr lang="en-US" sz="1400" dirty="0" smtClean="0"/>
              <a:t>VALUES (</a:t>
            </a:r>
            <a:r>
              <a:rPr lang="en-US" sz="1400" dirty="0"/>
              <a:t>'2001 Ferrari Enzo',140, 2021,1</a:t>
            </a:r>
            <a:r>
              <a:rPr lang="en-US" sz="1400" dirty="0" smtClean="0"/>
              <a:t>), (</a:t>
            </a:r>
            <a:r>
              <a:rPr lang="en-US" sz="1400" dirty="0"/>
              <a:t>'1998 Chrysler Plymouth Prowler', 110,2021,1),</a:t>
            </a:r>
          </a:p>
          <a:p>
            <a:r>
              <a:rPr lang="en-US" sz="1400" dirty="0"/>
              <a:t>    ('1913 Ford Model T Speedster', 120,2021,1);</a:t>
            </a:r>
          </a:p>
          <a:p>
            <a:endParaRPr lang="es-ES" sz="1400" dirty="0"/>
          </a:p>
          <a:p>
            <a:r>
              <a:rPr lang="es-ES" sz="1400" dirty="0"/>
              <a:t>DROP TABLE IF EXISTS </a:t>
            </a:r>
            <a:r>
              <a:rPr lang="es-ES" sz="1400" dirty="0" err="1"/>
              <a:t>SalesChanges</a:t>
            </a:r>
            <a:r>
              <a:rPr lang="es-ES" sz="1400" dirty="0"/>
              <a:t>;</a:t>
            </a:r>
          </a:p>
          <a:p>
            <a:endParaRPr lang="es-ES" sz="1400" dirty="0"/>
          </a:p>
          <a:p>
            <a:r>
              <a:rPr lang="es-ES" sz="1400" dirty="0"/>
              <a:t>CREATE TABLE </a:t>
            </a:r>
            <a:r>
              <a:rPr lang="es-ES" sz="1400" dirty="0" err="1"/>
              <a:t>SalesChanges</a:t>
            </a:r>
            <a:r>
              <a:rPr lang="es-ES" sz="1400" dirty="0"/>
              <a:t> (</a:t>
            </a:r>
          </a:p>
          <a:p>
            <a:r>
              <a:rPr lang="es-ES" sz="1400" dirty="0"/>
              <a:t>    id INT AUTO_INCREMENT PRIMARY KEY,</a:t>
            </a:r>
          </a:p>
          <a:p>
            <a:r>
              <a:rPr lang="es-ES" sz="1400" dirty="0"/>
              <a:t>    </a:t>
            </a:r>
            <a:r>
              <a:rPr lang="es-ES" sz="1400" dirty="0" err="1"/>
              <a:t>salesId</a:t>
            </a:r>
            <a:r>
              <a:rPr lang="es-ES" sz="1400" dirty="0"/>
              <a:t> INT,</a:t>
            </a:r>
          </a:p>
          <a:p>
            <a:r>
              <a:rPr lang="es-ES" sz="1400" dirty="0"/>
              <a:t>    </a:t>
            </a:r>
            <a:r>
              <a:rPr lang="es-ES" sz="1400" dirty="0" err="1"/>
              <a:t>beforeQuantity</a:t>
            </a:r>
            <a:r>
              <a:rPr lang="es-ES" sz="1400" dirty="0"/>
              <a:t> INT,</a:t>
            </a:r>
          </a:p>
          <a:p>
            <a:r>
              <a:rPr lang="es-ES" sz="1400" dirty="0"/>
              <a:t>    </a:t>
            </a:r>
            <a:r>
              <a:rPr lang="es-ES" sz="1400" dirty="0" err="1"/>
              <a:t>afterQuantity</a:t>
            </a:r>
            <a:r>
              <a:rPr lang="es-ES" sz="1400" dirty="0"/>
              <a:t> INT,</a:t>
            </a:r>
          </a:p>
          <a:p>
            <a:r>
              <a:rPr lang="es-ES" sz="1400" dirty="0"/>
              <a:t>    </a:t>
            </a:r>
            <a:r>
              <a:rPr lang="es-ES" sz="1400" dirty="0" err="1"/>
              <a:t>changedAt</a:t>
            </a:r>
            <a:r>
              <a:rPr lang="es-ES" sz="1400" dirty="0"/>
              <a:t> TIMESTAMP NOT NULL DEFAULT CURRENT_TIMESTAMP</a:t>
            </a:r>
          </a:p>
          <a:p>
            <a:r>
              <a:rPr lang="es-ES" sz="1400" dirty="0"/>
              <a:t>);</a:t>
            </a:r>
          </a:p>
        </p:txBody>
      </p:sp>
    </p:spTree>
    <p:extLst>
      <p:ext uri="{BB962C8B-B14F-4D97-AF65-F5344CB8AC3E}">
        <p14:creationId xmlns:p14="http://schemas.microsoft.com/office/powerpoint/2010/main" val="2150838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125">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127">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32" name="Rectangle 131">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3024188"/>
          </a:xfrm>
        </p:spPr>
        <p:txBody>
          <a:bodyPr vert="horz" lIns="91440" tIns="45720" rIns="91440" bIns="45720" rtlCol="0" anchor="b">
            <a:normAutofit/>
          </a:bodyPr>
          <a:lstStyle/>
          <a:p>
            <a:r>
              <a:rPr lang="en-US" sz="3600" dirty="0" smtClean="0">
                <a:solidFill>
                  <a:srgbClr val="FFFFFF"/>
                </a:solidFill>
              </a:rPr>
              <a:t>CREATE TRIGGER – EJEMPLO</a:t>
            </a:r>
            <a:br>
              <a:rPr lang="en-US" sz="3600" dirty="0" smtClean="0">
                <a:solidFill>
                  <a:srgbClr val="FFFFFF"/>
                </a:solidFill>
              </a:rPr>
            </a:br>
            <a:r>
              <a:rPr lang="en-US" sz="3600" dirty="0" smtClean="0">
                <a:solidFill>
                  <a:srgbClr val="FFFFFF"/>
                </a:solidFill>
              </a:rPr>
              <a:t>AFTER UPDATE</a:t>
            </a:r>
            <a:endParaRPr lang="en-US" sz="3600" dirty="0">
              <a:solidFill>
                <a:srgbClr val="FFFFFF"/>
              </a:solidFill>
            </a:endParaRPr>
          </a:p>
        </p:txBody>
      </p:sp>
      <p:sp>
        <p:nvSpPr>
          <p:cNvPr id="12" name="CuadroTexto 11">
            <a:extLst>
              <a:ext uri="{FF2B5EF4-FFF2-40B4-BE49-F238E27FC236}">
                <a16:creationId xmlns:a16="http://schemas.microsoft.com/office/drawing/2014/main" id="{1F08B243-74C9-184F-B4F3-0F3EA361690B}"/>
              </a:ext>
            </a:extLst>
          </p:cNvPr>
          <p:cNvSpPr txBox="1"/>
          <p:nvPr/>
        </p:nvSpPr>
        <p:spPr>
          <a:xfrm>
            <a:off x="482601" y="671691"/>
            <a:ext cx="7482125" cy="369332"/>
          </a:xfrm>
          <a:prstGeom prst="rect">
            <a:avLst/>
          </a:prstGeom>
          <a:noFill/>
        </p:spPr>
        <p:txBody>
          <a:bodyPr wrap="square" rtlCol="0">
            <a:spAutoFit/>
          </a:bodyPr>
          <a:lstStyle/>
          <a:p>
            <a:endParaRPr lang="en-GB" u="sng" dirty="0"/>
          </a:p>
        </p:txBody>
      </p:sp>
      <p:sp>
        <p:nvSpPr>
          <p:cNvPr id="14" name="CuadroTexto 13">
            <a:extLst>
              <a:ext uri="{FF2B5EF4-FFF2-40B4-BE49-F238E27FC236}">
                <a16:creationId xmlns:a16="http://schemas.microsoft.com/office/drawing/2014/main" id="{1F08B243-74C9-184F-B4F3-0F3EA361690B}"/>
              </a:ext>
            </a:extLst>
          </p:cNvPr>
          <p:cNvSpPr txBox="1"/>
          <p:nvPr/>
        </p:nvSpPr>
        <p:spPr>
          <a:xfrm>
            <a:off x="463025" y="946983"/>
            <a:ext cx="7482125" cy="2893100"/>
          </a:xfrm>
          <a:prstGeom prst="rect">
            <a:avLst/>
          </a:prstGeom>
          <a:noFill/>
        </p:spPr>
        <p:txBody>
          <a:bodyPr wrap="square" rtlCol="0">
            <a:spAutoFit/>
          </a:bodyPr>
          <a:lstStyle/>
          <a:p>
            <a:r>
              <a:rPr lang="es-ES" sz="1400" dirty="0"/>
              <a:t>DELIMITER $$</a:t>
            </a:r>
          </a:p>
          <a:p>
            <a:endParaRPr lang="es-ES" sz="1400" dirty="0"/>
          </a:p>
          <a:p>
            <a:r>
              <a:rPr lang="es-ES" sz="1400" dirty="0"/>
              <a:t>CREATE TRIGGER </a:t>
            </a:r>
            <a:r>
              <a:rPr lang="es-ES" sz="1400" dirty="0" err="1"/>
              <a:t>after_sales_update</a:t>
            </a:r>
            <a:endParaRPr lang="es-ES" sz="1400" dirty="0"/>
          </a:p>
          <a:p>
            <a:r>
              <a:rPr lang="es-ES" sz="1400" dirty="0"/>
              <a:t>AFTER UPDATE</a:t>
            </a:r>
          </a:p>
          <a:p>
            <a:r>
              <a:rPr lang="es-ES" sz="1400" dirty="0"/>
              <a:t>ON sales FOR EACH ROW</a:t>
            </a:r>
          </a:p>
          <a:p>
            <a:r>
              <a:rPr lang="es-ES" sz="1400" dirty="0"/>
              <a:t>BEGIN</a:t>
            </a:r>
          </a:p>
          <a:p>
            <a:r>
              <a:rPr lang="es-ES" sz="1400" dirty="0"/>
              <a:t>    IF </a:t>
            </a:r>
            <a:r>
              <a:rPr lang="es-ES" sz="1400" dirty="0" err="1"/>
              <a:t>OLD.quantity</a:t>
            </a:r>
            <a:r>
              <a:rPr lang="es-ES" sz="1400" dirty="0"/>
              <a:t> &lt;&gt; </a:t>
            </a:r>
            <a:r>
              <a:rPr lang="es-ES" sz="1400" dirty="0" err="1"/>
              <a:t>new.quantity</a:t>
            </a:r>
            <a:r>
              <a:rPr lang="es-ES" sz="1400" dirty="0"/>
              <a:t> THEN</a:t>
            </a:r>
          </a:p>
          <a:p>
            <a:r>
              <a:rPr lang="es-ES" sz="1400" dirty="0"/>
              <a:t>        INSERT INTO </a:t>
            </a:r>
            <a:r>
              <a:rPr lang="es-ES" sz="1400" dirty="0" err="1"/>
              <a:t>SalesChanges</a:t>
            </a:r>
            <a:r>
              <a:rPr lang="es-ES" sz="1400" dirty="0"/>
              <a:t>(</a:t>
            </a:r>
            <a:r>
              <a:rPr lang="es-ES" sz="1400" dirty="0" err="1"/>
              <a:t>salesId,beforeQuantity</a:t>
            </a:r>
            <a:r>
              <a:rPr lang="es-ES" sz="1400" dirty="0"/>
              <a:t>, </a:t>
            </a:r>
            <a:r>
              <a:rPr lang="es-ES" sz="1400" dirty="0" err="1"/>
              <a:t>afterQuantity</a:t>
            </a:r>
            <a:r>
              <a:rPr lang="es-ES" sz="1400" dirty="0"/>
              <a:t>)</a:t>
            </a:r>
          </a:p>
          <a:p>
            <a:r>
              <a:rPr lang="es-ES" sz="1400" dirty="0"/>
              <a:t>        VALUES(old.id, </a:t>
            </a:r>
            <a:r>
              <a:rPr lang="es-ES" sz="1400" dirty="0" err="1"/>
              <a:t>old.quantity</a:t>
            </a:r>
            <a:r>
              <a:rPr lang="es-ES" sz="1400" dirty="0"/>
              <a:t>, </a:t>
            </a:r>
            <a:r>
              <a:rPr lang="es-ES" sz="1400" dirty="0" err="1"/>
              <a:t>new.quantity</a:t>
            </a:r>
            <a:r>
              <a:rPr lang="es-ES" sz="1400" dirty="0"/>
              <a:t>);</a:t>
            </a:r>
          </a:p>
          <a:p>
            <a:r>
              <a:rPr lang="es-ES" sz="1400" dirty="0"/>
              <a:t>    END IF;</a:t>
            </a:r>
          </a:p>
          <a:p>
            <a:r>
              <a:rPr lang="es-ES" sz="1400" dirty="0"/>
              <a:t>END$$</a:t>
            </a:r>
          </a:p>
          <a:p>
            <a:endParaRPr lang="es-ES" sz="1400" dirty="0"/>
          </a:p>
          <a:p>
            <a:r>
              <a:rPr lang="es-ES" sz="1400" dirty="0"/>
              <a:t>DELIMITER ;</a:t>
            </a:r>
          </a:p>
        </p:txBody>
      </p:sp>
    </p:spTree>
    <p:extLst>
      <p:ext uri="{BB962C8B-B14F-4D97-AF65-F5344CB8AC3E}">
        <p14:creationId xmlns:p14="http://schemas.microsoft.com/office/powerpoint/2010/main" val="1053539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introducción</a:t>
            </a:r>
          </a:p>
        </p:txBody>
      </p:sp>
      <p:pic>
        <p:nvPicPr>
          <p:cNvPr id="4" name="Imagen 3">
            <a:extLst>
              <a:ext uri="{FF2B5EF4-FFF2-40B4-BE49-F238E27FC236}">
                <a16:creationId xmlns:a16="http://schemas.microsoft.com/office/drawing/2014/main" id="{DCDD93EA-3642-3D49-84B4-0F7700099B86}"/>
              </a:ext>
            </a:extLst>
          </p:cNvPr>
          <p:cNvPicPr>
            <a:picLocks noChangeAspect="1"/>
          </p:cNvPicPr>
          <p:nvPr/>
        </p:nvPicPr>
        <p:blipFill>
          <a:blip r:embed="rId2"/>
          <a:stretch>
            <a:fillRect/>
          </a:stretch>
        </p:blipFill>
        <p:spPr>
          <a:xfrm>
            <a:off x="450850" y="1320800"/>
            <a:ext cx="11290300" cy="4216400"/>
          </a:xfrm>
          <a:prstGeom prst="rect">
            <a:avLst/>
          </a:prstGeom>
        </p:spPr>
      </p:pic>
    </p:spTree>
    <p:extLst>
      <p:ext uri="{BB962C8B-B14F-4D97-AF65-F5344CB8AC3E}">
        <p14:creationId xmlns:p14="http://schemas.microsoft.com/office/powerpoint/2010/main" val="11180761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125">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127">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32" name="Rectangle 131">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3024188"/>
          </a:xfrm>
        </p:spPr>
        <p:txBody>
          <a:bodyPr vert="horz" lIns="91440" tIns="45720" rIns="91440" bIns="45720" rtlCol="0" anchor="b">
            <a:normAutofit/>
          </a:bodyPr>
          <a:lstStyle/>
          <a:p>
            <a:r>
              <a:rPr lang="en-US" sz="3600" dirty="0" smtClean="0">
                <a:solidFill>
                  <a:srgbClr val="FFFFFF"/>
                </a:solidFill>
              </a:rPr>
              <a:t>CREATE TRIGGER – EJEMPLO</a:t>
            </a:r>
            <a:br>
              <a:rPr lang="en-US" sz="3600" dirty="0" smtClean="0">
                <a:solidFill>
                  <a:srgbClr val="FFFFFF"/>
                </a:solidFill>
              </a:rPr>
            </a:br>
            <a:r>
              <a:rPr lang="en-US" sz="3600" dirty="0" smtClean="0">
                <a:solidFill>
                  <a:srgbClr val="FFFFFF"/>
                </a:solidFill>
              </a:rPr>
              <a:t>BEFORE DELETE</a:t>
            </a:r>
            <a:endParaRPr lang="en-US" sz="3600" dirty="0">
              <a:solidFill>
                <a:srgbClr val="FFFFFF"/>
              </a:solidFill>
            </a:endParaRPr>
          </a:p>
        </p:txBody>
      </p:sp>
      <p:sp>
        <p:nvSpPr>
          <p:cNvPr id="12" name="CuadroTexto 11">
            <a:extLst>
              <a:ext uri="{FF2B5EF4-FFF2-40B4-BE49-F238E27FC236}">
                <a16:creationId xmlns:a16="http://schemas.microsoft.com/office/drawing/2014/main" id="{1F08B243-74C9-184F-B4F3-0F3EA361690B}"/>
              </a:ext>
            </a:extLst>
          </p:cNvPr>
          <p:cNvSpPr txBox="1"/>
          <p:nvPr/>
        </p:nvSpPr>
        <p:spPr>
          <a:xfrm>
            <a:off x="482601" y="671691"/>
            <a:ext cx="7482125" cy="369332"/>
          </a:xfrm>
          <a:prstGeom prst="rect">
            <a:avLst/>
          </a:prstGeom>
          <a:noFill/>
        </p:spPr>
        <p:txBody>
          <a:bodyPr wrap="square" rtlCol="0">
            <a:spAutoFit/>
          </a:bodyPr>
          <a:lstStyle/>
          <a:p>
            <a:endParaRPr lang="en-GB" u="sng" dirty="0"/>
          </a:p>
        </p:txBody>
      </p:sp>
      <p:sp>
        <p:nvSpPr>
          <p:cNvPr id="14" name="CuadroTexto 13">
            <a:extLst>
              <a:ext uri="{FF2B5EF4-FFF2-40B4-BE49-F238E27FC236}">
                <a16:creationId xmlns:a16="http://schemas.microsoft.com/office/drawing/2014/main" id="{1F08B243-74C9-184F-B4F3-0F3EA361690B}"/>
              </a:ext>
            </a:extLst>
          </p:cNvPr>
          <p:cNvSpPr txBox="1"/>
          <p:nvPr/>
        </p:nvSpPr>
        <p:spPr>
          <a:xfrm>
            <a:off x="463025" y="946983"/>
            <a:ext cx="7482125" cy="5693866"/>
          </a:xfrm>
          <a:prstGeom prst="rect">
            <a:avLst/>
          </a:prstGeom>
          <a:noFill/>
        </p:spPr>
        <p:txBody>
          <a:bodyPr wrap="square" rtlCol="0">
            <a:spAutoFit/>
          </a:bodyPr>
          <a:lstStyle/>
          <a:p>
            <a:r>
              <a:rPr lang="en-US" sz="1400" dirty="0"/>
              <a:t>DROP TABLE IF EXISTS Salaries;</a:t>
            </a:r>
          </a:p>
          <a:p>
            <a:endParaRPr lang="en-US" sz="1400" dirty="0"/>
          </a:p>
          <a:p>
            <a:r>
              <a:rPr lang="en-US" sz="1400" dirty="0"/>
              <a:t>CREATE TABLE Salaries (</a:t>
            </a:r>
          </a:p>
          <a:p>
            <a:r>
              <a:rPr lang="en-US" sz="1400" dirty="0"/>
              <a:t>    </a:t>
            </a:r>
            <a:r>
              <a:rPr lang="en-US" sz="1400" dirty="0" err="1"/>
              <a:t>employeeNumber</a:t>
            </a:r>
            <a:r>
              <a:rPr lang="en-US" sz="1400" dirty="0"/>
              <a:t> INT PRIMARY KEY,</a:t>
            </a:r>
          </a:p>
          <a:p>
            <a:r>
              <a:rPr lang="en-US" sz="1400" dirty="0"/>
              <a:t>    </a:t>
            </a:r>
            <a:r>
              <a:rPr lang="en-US" sz="1400" dirty="0" err="1"/>
              <a:t>validFrom</a:t>
            </a:r>
            <a:r>
              <a:rPr lang="en-US" sz="1400" dirty="0"/>
              <a:t> DATE NOT NULL,</a:t>
            </a:r>
          </a:p>
          <a:p>
            <a:r>
              <a:rPr lang="en-US" sz="1400" dirty="0"/>
              <a:t>    amount DEC(12 , 2 ) NOT NULL DEFAULT 0</a:t>
            </a:r>
          </a:p>
          <a:p>
            <a:r>
              <a:rPr lang="en-US" sz="1400" dirty="0" smtClean="0"/>
              <a:t>);</a:t>
            </a:r>
          </a:p>
          <a:p>
            <a:endParaRPr lang="en-US" sz="1400" dirty="0"/>
          </a:p>
          <a:p>
            <a:r>
              <a:rPr lang="en-US" sz="1400" dirty="0"/>
              <a:t>INSERT INTO salaries(</a:t>
            </a:r>
            <a:r>
              <a:rPr lang="en-US" sz="1400" dirty="0" err="1"/>
              <a:t>employeeNumber,validFrom,amount</a:t>
            </a:r>
            <a:r>
              <a:rPr lang="en-US" sz="1400" dirty="0"/>
              <a:t>)</a:t>
            </a:r>
          </a:p>
          <a:p>
            <a:r>
              <a:rPr lang="en-US" sz="1400" dirty="0"/>
              <a:t>VALUES</a:t>
            </a:r>
          </a:p>
          <a:p>
            <a:r>
              <a:rPr lang="en-US" sz="1400" dirty="0"/>
              <a:t>    (1002,'2000-01-01',50000),</a:t>
            </a:r>
          </a:p>
          <a:p>
            <a:r>
              <a:rPr lang="en-US" sz="1400" dirty="0"/>
              <a:t>    (1056,'2000-01-01',60000),</a:t>
            </a:r>
          </a:p>
          <a:p>
            <a:r>
              <a:rPr lang="en-US" sz="1400" dirty="0"/>
              <a:t>    (1076,'2000-01-01',70000</a:t>
            </a:r>
            <a:r>
              <a:rPr lang="en-US" sz="1400" dirty="0" smtClean="0"/>
              <a:t>);</a:t>
            </a:r>
          </a:p>
          <a:p>
            <a:endParaRPr lang="en-US" sz="1400" dirty="0"/>
          </a:p>
          <a:p>
            <a:r>
              <a:rPr lang="es-ES" sz="1400" dirty="0"/>
              <a:t>DROP TABLE IF EXISTS </a:t>
            </a:r>
            <a:r>
              <a:rPr lang="es-ES" sz="1400" dirty="0" err="1"/>
              <a:t>SalaryArchives</a:t>
            </a:r>
            <a:r>
              <a:rPr lang="es-ES" sz="1400" dirty="0"/>
              <a:t>;    </a:t>
            </a:r>
          </a:p>
          <a:p>
            <a:endParaRPr lang="es-ES" sz="1400" dirty="0"/>
          </a:p>
          <a:p>
            <a:r>
              <a:rPr lang="es-ES" sz="1400" dirty="0"/>
              <a:t>CREATE TABLE </a:t>
            </a:r>
            <a:r>
              <a:rPr lang="es-ES" sz="1400" dirty="0" err="1"/>
              <a:t>SalaryArchives</a:t>
            </a:r>
            <a:r>
              <a:rPr lang="es-ES" sz="1400" dirty="0"/>
              <a:t> (</a:t>
            </a:r>
          </a:p>
          <a:p>
            <a:r>
              <a:rPr lang="es-ES" sz="1400" dirty="0" smtClean="0"/>
              <a:t>    id INT PRIMARY KEY AUTO_INCREMENT,</a:t>
            </a:r>
          </a:p>
          <a:p>
            <a:r>
              <a:rPr lang="es-ES" sz="1400" dirty="0" smtClean="0"/>
              <a:t>    </a:t>
            </a:r>
            <a:r>
              <a:rPr lang="es-ES" sz="1400" dirty="0" err="1" smtClean="0"/>
              <a:t>employeeNumber</a:t>
            </a:r>
            <a:r>
              <a:rPr lang="es-ES" sz="1400" smtClean="0"/>
              <a:t> INT,</a:t>
            </a:r>
            <a:endParaRPr lang="es-ES" sz="1400" dirty="0" smtClean="0"/>
          </a:p>
          <a:p>
            <a:r>
              <a:rPr lang="es-ES" sz="1400" dirty="0" smtClean="0"/>
              <a:t>    </a:t>
            </a:r>
            <a:r>
              <a:rPr lang="es-ES" sz="1400" dirty="0" err="1" smtClean="0"/>
              <a:t>validFrom</a:t>
            </a:r>
            <a:r>
              <a:rPr lang="es-ES" sz="1400" dirty="0" smtClean="0"/>
              <a:t> DATE NOT NULL,</a:t>
            </a:r>
          </a:p>
          <a:p>
            <a:r>
              <a:rPr lang="es-ES" sz="1400" dirty="0" smtClean="0"/>
              <a:t>    </a:t>
            </a:r>
            <a:r>
              <a:rPr lang="es-ES" sz="1400" dirty="0" err="1" smtClean="0"/>
              <a:t>amount</a:t>
            </a:r>
            <a:r>
              <a:rPr lang="es-ES" sz="1400" dirty="0" smtClean="0"/>
              <a:t> DEC(12 , 2 ) NOT NULL DEFAULT 0,</a:t>
            </a:r>
          </a:p>
          <a:p>
            <a:r>
              <a:rPr lang="es-ES" sz="1400" dirty="0" smtClean="0"/>
              <a:t>    </a:t>
            </a:r>
            <a:r>
              <a:rPr lang="es-ES" sz="1400" dirty="0" err="1" smtClean="0"/>
              <a:t>deletedAt</a:t>
            </a:r>
            <a:r>
              <a:rPr lang="es-ES" sz="1400" dirty="0" smtClean="0"/>
              <a:t> TIMESTAMP DEFAULT NOW()</a:t>
            </a:r>
          </a:p>
          <a:p>
            <a:r>
              <a:rPr lang="es-ES" sz="1400" dirty="0" smtClean="0"/>
              <a:t>);</a:t>
            </a:r>
          </a:p>
          <a:p>
            <a:endParaRPr lang="es-ES" sz="1400" dirty="0"/>
          </a:p>
          <a:p>
            <a:r>
              <a:rPr lang="es-ES" sz="1400" b="1" dirty="0" smtClean="0"/>
              <a:t>CREAR UN TRIGGER QUE INSERTE UNA FILA EN SALARY_ARCHIVES ANTES DE BORRAR UNA FILA EN SALARIES, Y GUARDE LOS VALORES ANTIGUOS.</a:t>
            </a:r>
            <a:endParaRPr lang="es-ES" sz="1400" b="1" dirty="0"/>
          </a:p>
        </p:txBody>
      </p:sp>
    </p:spTree>
    <p:extLst>
      <p:ext uri="{BB962C8B-B14F-4D97-AF65-F5344CB8AC3E}">
        <p14:creationId xmlns:p14="http://schemas.microsoft.com/office/powerpoint/2010/main" val="29928856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125">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127">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32" name="Rectangle 131">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3024188"/>
          </a:xfrm>
        </p:spPr>
        <p:txBody>
          <a:bodyPr vert="horz" lIns="91440" tIns="45720" rIns="91440" bIns="45720" rtlCol="0" anchor="b">
            <a:normAutofit/>
          </a:bodyPr>
          <a:lstStyle/>
          <a:p>
            <a:r>
              <a:rPr lang="en-US" sz="3600" dirty="0" smtClean="0">
                <a:solidFill>
                  <a:srgbClr val="FFFFFF"/>
                </a:solidFill>
              </a:rPr>
              <a:t>CREATE TRIGGER – EJEMPLO</a:t>
            </a:r>
            <a:br>
              <a:rPr lang="en-US" sz="3600" dirty="0" smtClean="0">
                <a:solidFill>
                  <a:srgbClr val="FFFFFF"/>
                </a:solidFill>
              </a:rPr>
            </a:br>
            <a:r>
              <a:rPr lang="en-US" sz="3600" dirty="0" smtClean="0">
                <a:solidFill>
                  <a:srgbClr val="FFFFFF"/>
                </a:solidFill>
              </a:rPr>
              <a:t>AFTER DELETE</a:t>
            </a:r>
            <a:endParaRPr lang="en-US" sz="3600" dirty="0">
              <a:solidFill>
                <a:srgbClr val="FFFFFF"/>
              </a:solidFill>
            </a:endParaRPr>
          </a:p>
        </p:txBody>
      </p:sp>
      <p:sp>
        <p:nvSpPr>
          <p:cNvPr id="12" name="CuadroTexto 11">
            <a:extLst>
              <a:ext uri="{FF2B5EF4-FFF2-40B4-BE49-F238E27FC236}">
                <a16:creationId xmlns:a16="http://schemas.microsoft.com/office/drawing/2014/main" id="{1F08B243-74C9-184F-B4F3-0F3EA361690B}"/>
              </a:ext>
            </a:extLst>
          </p:cNvPr>
          <p:cNvSpPr txBox="1"/>
          <p:nvPr/>
        </p:nvSpPr>
        <p:spPr>
          <a:xfrm>
            <a:off x="482601" y="671691"/>
            <a:ext cx="7482125" cy="369332"/>
          </a:xfrm>
          <a:prstGeom prst="rect">
            <a:avLst/>
          </a:prstGeom>
          <a:noFill/>
        </p:spPr>
        <p:txBody>
          <a:bodyPr wrap="square" rtlCol="0">
            <a:spAutoFit/>
          </a:bodyPr>
          <a:lstStyle/>
          <a:p>
            <a:endParaRPr lang="en-GB" u="sng" dirty="0"/>
          </a:p>
        </p:txBody>
      </p:sp>
      <p:sp>
        <p:nvSpPr>
          <p:cNvPr id="14" name="CuadroTexto 13">
            <a:extLst>
              <a:ext uri="{FF2B5EF4-FFF2-40B4-BE49-F238E27FC236}">
                <a16:creationId xmlns:a16="http://schemas.microsoft.com/office/drawing/2014/main" id="{1F08B243-74C9-184F-B4F3-0F3EA361690B}"/>
              </a:ext>
            </a:extLst>
          </p:cNvPr>
          <p:cNvSpPr txBox="1"/>
          <p:nvPr/>
        </p:nvSpPr>
        <p:spPr>
          <a:xfrm>
            <a:off x="463025" y="946983"/>
            <a:ext cx="7482125" cy="5047536"/>
          </a:xfrm>
          <a:prstGeom prst="rect">
            <a:avLst/>
          </a:prstGeom>
          <a:noFill/>
        </p:spPr>
        <p:txBody>
          <a:bodyPr wrap="square" rtlCol="0">
            <a:spAutoFit/>
          </a:bodyPr>
          <a:lstStyle/>
          <a:p>
            <a:r>
              <a:rPr lang="en-US" sz="1400" dirty="0"/>
              <a:t>DROP TABLE IF EXISTS Salaries;</a:t>
            </a:r>
          </a:p>
          <a:p>
            <a:endParaRPr lang="en-US" sz="1400" dirty="0"/>
          </a:p>
          <a:p>
            <a:r>
              <a:rPr lang="en-US" sz="1400" dirty="0"/>
              <a:t>CREATE TABLE Salaries (</a:t>
            </a:r>
          </a:p>
          <a:p>
            <a:r>
              <a:rPr lang="en-US" sz="1400" dirty="0"/>
              <a:t>    </a:t>
            </a:r>
            <a:r>
              <a:rPr lang="en-US" sz="1400" dirty="0" err="1"/>
              <a:t>employeeNumber</a:t>
            </a:r>
            <a:r>
              <a:rPr lang="en-US" sz="1400" dirty="0"/>
              <a:t> INT PRIMARY KEY,</a:t>
            </a:r>
          </a:p>
          <a:p>
            <a:r>
              <a:rPr lang="en-US" sz="1400" dirty="0"/>
              <a:t>    salary DECIMAL(10,2) NOT NULL DEFAULT 0</a:t>
            </a:r>
          </a:p>
          <a:p>
            <a:r>
              <a:rPr lang="en-US" sz="1400" dirty="0" smtClean="0"/>
              <a:t>);</a:t>
            </a:r>
          </a:p>
          <a:p>
            <a:endParaRPr lang="en-US" sz="1400" dirty="0"/>
          </a:p>
          <a:p>
            <a:r>
              <a:rPr lang="en-US" sz="1400" dirty="0"/>
              <a:t>INSERT INTO </a:t>
            </a:r>
            <a:r>
              <a:rPr lang="en-US" sz="1400" dirty="0" smtClean="0"/>
              <a:t>Salaries(</a:t>
            </a:r>
            <a:r>
              <a:rPr lang="en-US" sz="1400" dirty="0" err="1" smtClean="0"/>
              <a:t>employeeNumber,salary</a:t>
            </a:r>
            <a:r>
              <a:rPr lang="en-US" sz="1400" dirty="0" smtClean="0"/>
              <a:t>) VALUES (1002,5000), (</a:t>
            </a:r>
            <a:r>
              <a:rPr lang="en-US" sz="1400" dirty="0"/>
              <a:t>1056,7000</a:t>
            </a:r>
            <a:r>
              <a:rPr lang="en-US" sz="1400" dirty="0" smtClean="0"/>
              <a:t>), (</a:t>
            </a:r>
            <a:r>
              <a:rPr lang="en-US" sz="1400" dirty="0"/>
              <a:t>1076,8000</a:t>
            </a:r>
            <a:r>
              <a:rPr lang="en-US" sz="1400" dirty="0" smtClean="0"/>
              <a:t>);</a:t>
            </a:r>
          </a:p>
          <a:p>
            <a:endParaRPr lang="en-US" sz="1400" dirty="0"/>
          </a:p>
          <a:p>
            <a:r>
              <a:rPr lang="en-US" sz="1400" dirty="0"/>
              <a:t>DROP TABLE IF EXISTS </a:t>
            </a:r>
            <a:r>
              <a:rPr lang="en-US" sz="1400" dirty="0" err="1"/>
              <a:t>SalaryBudgets</a:t>
            </a:r>
            <a:r>
              <a:rPr lang="en-US" sz="1400" dirty="0"/>
              <a:t>;</a:t>
            </a:r>
          </a:p>
          <a:p>
            <a:endParaRPr lang="en-US" sz="1400" dirty="0"/>
          </a:p>
          <a:p>
            <a:r>
              <a:rPr lang="en-US" sz="1400" dirty="0"/>
              <a:t>CREATE TABLE </a:t>
            </a:r>
            <a:r>
              <a:rPr lang="en-US" sz="1400" dirty="0" err="1"/>
              <a:t>SalaryBudgets</a:t>
            </a:r>
            <a:r>
              <a:rPr lang="en-US" sz="1400" dirty="0"/>
              <a:t>(</a:t>
            </a:r>
          </a:p>
          <a:p>
            <a:r>
              <a:rPr lang="en-US" sz="1400" dirty="0"/>
              <a:t>    total DECIMAL(15,2) NOT NULL</a:t>
            </a:r>
          </a:p>
          <a:p>
            <a:r>
              <a:rPr lang="en-US" sz="1400" dirty="0" smtClean="0"/>
              <a:t>);</a:t>
            </a:r>
          </a:p>
          <a:p>
            <a:endParaRPr lang="en-US" sz="1400" dirty="0"/>
          </a:p>
          <a:p>
            <a:r>
              <a:rPr lang="en-US" sz="1400" dirty="0"/>
              <a:t>INSERT INTO </a:t>
            </a:r>
            <a:r>
              <a:rPr lang="en-US" sz="1400" dirty="0" err="1"/>
              <a:t>SalaryBudgets</a:t>
            </a:r>
            <a:r>
              <a:rPr lang="en-US" sz="1400" dirty="0"/>
              <a:t>(total)</a:t>
            </a:r>
          </a:p>
          <a:p>
            <a:r>
              <a:rPr lang="en-US" sz="1400" dirty="0"/>
              <a:t>SELECT SUM(salary) </a:t>
            </a:r>
          </a:p>
          <a:p>
            <a:r>
              <a:rPr lang="en-US" sz="1400" dirty="0"/>
              <a:t>FROM Salaries;</a:t>
            </a:r>
            <a:endParaRPr lang="en-US" sz="1400" dirty="0" smtClean="0"/>
          </a:p>
          <a:p>
            <a:endParaRPr lang="en-US" sz="1400" dirty="0"/>
          </a:p>
          <a:p>
            <a:endParaRPr lang="es-ES" sz="1400" dirty="0"/>
          </a:p>
          <a:p>
            <a:r>
              <a:rPr lang="es-ES" sz="1400" b="1" dirty="0" smtClean="0"/>
              <a:t>CREAR UN TRIGGER QUE ACTUALICE LA FILA EN SALARY_BUDGETS DESPUÉS DE BORRAR UNA FILA EN SALARIES, Y ACTUALICE EL VALOR TOTAL DE SALARIOS.</a:t>
            </a:r>
            <a:endParaRPr lang="es-ES" sz="1400" b="1" dirty="0"/>
          </a:p>
        </p:txBody>
      </p:sp>
    </p:spTree>
    <p:extLst>
      <p:ext uri="{BB962C8B-B14F-4D97-AF65-F5344CB8AC3E}">
        <p14:creationId xmlns:p14="http://schemas.microsoft.com/office/powerpoint/2010/main" val="22964004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125">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127">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32" name="Rectangle 131">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3024188"/>
          </a:xfrm>
        </p:spPr>
        <p:txBody>
          <a:bodyPr vert="horz" lIns="91440" tIns="45720" rIns="91440" bIns="45720" rtlCol="0" anchor="b">
            <a:normAutofit/>
          </a:bodyPr>
          <a:lstStyle/>
          <a:p>
            <a:r>
              <a:rPr lang="en-US" sz="3600" dirty="0" smtClean="0">
                <a:solidFill>
                  <a:srgbClr val="FFFFFF"/>
                </a:solidFill>
              </a:rPr>
              <a:t>CREATE TRIGGER – INSERTS</a:t>
            </a:r>
            <a:endParaRPr lang="en-US" sz="3600" dirty="0">
              <a:solidFill>
                <a:srgbClr val="FFFFFF"/>
              </a:solidFill>
            </a:endParaRPr>
          </a:p>
        </p:txBody>
      </p:sp>
      <p:sp>
        <p:nvSpPr>
          <p:cNvPr id="12" name="CuadroTexto 11">
            <a:extLst>
              <a:ext uri="{FF2B5EF4-FFF2-40B4-BE49-F238E27FC236}">
                <a16:creationId xmlns:a16="http://schemas.microsoft.com/office/drawing/2014/main" id="{1F08B243-74C9-184F-B4F3-0F3EA361690B}"/>
              </a:ext>
            </a:extLst>
          </p:cNvPr>
          <p:cNvSpPr txBox="1"/>
          <p:nvPr/>
        </p:nvSpPr>
        <p:spPr>
          <a:xfrm>
            <a:off x="482601" y="671691"/>
            <a:ext cx="7482125" cy="369332"/>
          </a:xfrm>
          <a:prstGeom prst="rect">
            <a:avLst/>
          </a:prstGeom>
          <a:noFill/>
        </p:spPr>
        <p:txBody>
          <a:bodyPr wrap="square" rtlCol="0">
            <a:spAutoFit/>
          </a:bodyPr>
          <a:lstStyle/>
          <a:p>
            <a:endParaRPr lang="en-GB" u="sng" dirty="0"/>
          </a:p>
        </p:txBody>
      </p:sp>
      <p:sp>
        <p:nvSpPr>
          <p:cNvPr id="14" name="CuadroTexto 13">
            <a:extLst>
              <a:ext uri="{FF2B5EF4-FFF2-40B4-BE49-F238E27FC236}">
                <a16:creationId xmlns:a16="http://schemas.microsoft.com/office/drawing/2014/main" id="{1F08B243-74C9-184F-B4F3-0F3EA361690B}"/>
              </a:ext>
            </a:extLst>
          </p:cNvPr>
          <p:cNvSpPr txBox="1"/>
          <p:nvPr/>
        </p:nvSpPr>
        <p:spPr>
          <a:xfrm>
            <a:off x="463025" y="946983"/>
            <a:ext cx="7482125" cy="738664"/>
          </a:xfrm>
          <a:prstGeom prst="rect">
            <a:avLst/>
          </a:prstGeom>
          <a:noFill/>
        </p:spPr>
        <p:txBody>
          <a:bodyPr wrap="square" rtlCol="0">
            <a:spAutoFit/>
          </a:bodyPr>
          <a:lstStyle/>
          <a:p>
            <a:r>
              <a:rPr lang="es-ES" sz="1400" b="1" smtClean="0"/>
              <a:t>BUSCAR INFO SOBRE SI ES POSIBLE USAR UN TRIGGER PARA DETENER UNA OPERACIÓN DE INSERCIÓN EN CASO DE QUE LOS NUEVOS VALORES NO CUMPLAN UNA DETERMINADA CONDICIÓN.</a:t>
            </a:r>
            <a:endParaRPr lang="es-ES" sz="1400" b="1" dirty="0"/>
          </a:p>
        </p:txBody>
      </p:sp>
    </p:spTree>
    <p:extLst>
      <p:ext uri="{BB962C8B-B14F-4D97-AF65-F5344CB8AC3E}">
        <p14:creationId xmlns:p14="http://schemas.microsoft.com/office/powerpoint/2010/main" val="4163010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80BB2220-5187-734E-81CE-1C871BEF850A}"/>
              </a:ext>
            </a:extLst>
          </p:cNvPr>
          <p:cNvPicPr>
            <a:picLocks noChangeAspect="1"/>
          </p:cNvPicPr>
          <p:nvPr/>
        </p:nvPicPr>
        <p:blipFill>
          <a:blip r:embed="rId2"/>
          <a:stretch>
            <a:fillRect/>
          </a:stretch>
        </p:blipFill>
        <p:spPr>
          <a:xfrm>
            <a:off x="3958336" y="785467"/>
            <a:ext cx="5424170" cy="2927196"/>
          </a:xfrm>
          <a:prstGeom prst="rect">
            <a:avLst/>
          </a:prstGeom>
        </p:spPr>
      </p:pic>
      <p:pic>
        <p:nvPicPr>
          <p:cNvPr id="5" name="Imagen 4">
            <a:extLst>
              <a:ext uri="{FF2B5EF4-FFF2-40B4-BE49-F238E27FC236}">
                <a16:creationId xmlns:a16="http://schemas.microsoft.com/office/drawing/2014/main" id="{E6CEE391-E1BE-574A-AC92-685A20B733E8}"/>
              </a:ext>
            </a:extLst>
          </p:cNvPr>
          <p:cNvPicPr>
            <a:picLocks noChangeAspect="1"/>
          </p:cNvPicPr>
          <p:nvPr/>
        </p:nvPicPr>
        <p:blipFill>
          <a:blip r:embed="rId3"/>
          <a:stretch>
            <a:fillRect/>
          </a:stretch>
        </p:blipFill>
        <p:spPr>
          <a:xfrm>
            <a:off x="2298194" y="3790950"/>
            <a:ext cx="7896987" cy="2803339"/>
          </a:xfrm>
          <a:prstGeom prst="rect">
            <a:avLst/>
          </a:prstGeom>
        </p:spPr>
      </p:pic>
    </p:spTree>
    <p:extLst>
      <p:ext uri="{BB962C8B-B14F-4D97-AF65-F5344CB8AC3E}">
        <p14:creationId xmlns:p14="http://schemas.microsoft.com/office/powerpoint/2010/main" val="15753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introducción</a:t>
            </a:r>
          </a:p>
        </p:txBody>
      </p:sp>
      <p:pic>
        <p:nvPicPr>
          <p:cNvPr id="3" name="Imagen 2">
            <a:extLst>
              <a:ext uri="{FF2B5EF4-FFF2-40B4-BE49-F238E27FC236}">
                <a16:creationId xmlns:a16="http://schemas.microsoft.com/office/drawing/2014/main" id="{9F89DDAF-C0E3-EB4F-8C86-0F2A0A0B20A1}"/>
              </a:ext>
            </a:extLst>
          </p:cNvPr>
          <p:cNvPicPr>
            <a:picLocks noChangeAspect="1"/>
          </p:cNvPicPr>
          <p:nvPr/>
        </p:nvPicPr>
        <p:blipFill>
          <a:blip r:embed="rId2"/>
          <a:stretch>
            <a:fillRect/>
          </a:stretch>
        </p:blipFill>
        <p:spPr>
          <a:xfrm>
            <a:off x="2298194" y="2571694"/>
            <a:ext cx="7937500" cy="2273300"/>
          </a:xfrm>
          <a:prstGeom prst="rect">
            <a:avLst/>
          </a:prstGeom>
        </p:spPr>
      </p:pic>
    </p:spTree>
    <p:extLst>
      <p:ext uri="{BB962C8B-B14F-4D97-AF65-F5344CB8AC3E}">
        <p14:creationId xmlns:p14="http://schemas.microsoft.com/office/powerpoint/2010/main" val="3157213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Ejemplos</a:t>
            </a:r>
          </a:p>
        </p:txBody>
      </p:sp>
      <p:sp>
        <p:nvSpPr>
          <p:cNvPr id="4" name="CuadroTexto 3">
            <a:extLst>
              <a:ext uri="{FF2B5EF4-FFF2-40B4-BE49-F238E27FC236}">
                <a16:creationId xmlns:a16="http://schemas.microsoft.com/office/drawing/2014/main" id="{76A56090-33F2-EF4D-A73C-8009F1A7838A}"/>
              </a:ext>
            </a:extLst>
          </p:cNvPr>
          <p:cNvSpPr txBox="1"/>
          <p:nvPr/>
        </p:nvSpPr>
        <p:spPr>
          <a:xfrm>
            <a:off x="581191" y="2274838"/>
            <a:ext cx="4835683" cy="2308324"/>
          </a:xfrm>
          <a:prstGeom prst="rect">
            <a:avLst/>
          </a:prstGeom>
          <a:noFill/>
        </p:spPr>
        <p:txBody>
          <a:bodyPr wrap="none" rtlCol="0">
            <a:spAutoFit/>
          </a:bodyPr>
          <a:lstStyle/>
          <a:p>
            <a:r>
              <a:rPr lang="en-GB"/>
              <a:t>DELIMITER $$;</a:t>
            </a:r>
          </a:p>
          <a:p>
            <a:r>
              <a:rPr lang="en-GB"/>
              <a:t>DROP PROCEDURE IF EXISTS hola_mundo$$;</a:t>
            </a:r>
          </a:p>
          <a:p>
            <a:r>
              <a:rPr lang="en-GB"/>
              <a:t>CREATE PROCEDURE Northwind.hola_mundo()</a:t>
            </a:r>
          </a:p>
          <a:p>
            <a:r>
              <a:rPr lang="en-GB"/>
              <a:t>BEGIN</a:t>
            </a:r>
          </a:p>
          <a:p>
            <a:r>
              <a:rPr lang="en-GB"/>
              <a:t>	SELECT 'hola mundo';</a:t>
            </a:r>
          </a:p>
          <a:p>
            <a:r>
              <a:rPr lang="en-GB"/>
              <a:t>END$$;</a:t>
            </a:r>
          </a:p>
          <a:p>
            <a:r>
              <a:rPr lang="en-GB"/>
              <a:t>DELIMITER ;</a:t>
            </a:r>
          </a:p>
          <a:p>
            <a:r>
              <a:rPr lang="en-GB"/>
              <a:t>CALL hola_mundo();</a:t>
            </a:r>
          </a:p>
        </p:txBody>
      </p:sp>
      <p:pic>
        <p:nvPicPr>
          <p:cNvPr id="7" name="Imagen 6">
            <a:extLst>
              <a:ext uri="{FF2B5EF4-FFF2-40B4-BE49-F238E27FC236}">
                <a16:creationId xmlns:a16="http://schemas.microsoft.com/office/drawing/2014/main" id="{068B7F19-64FF-0948-B4EA-03A99609827F}"/>
              </a:ext>
            </a:extLst>
          </p:cNvPr>
          <p:cNvPicPr>
            <a:picLocks noChangeAspect="1"/>
          </p:cNvPicPr>
          <p:nvPr/>
        </p:nvPicPr>
        <p:blipFill>
          <a:blip r:embed="rId2"/>
          <a:stretch>
            <a:fillRect/>
          </a:stretch>
        </p:blipFill>
        <p:spPr>
          <a:xfrm>
            <a:off x="5781837" y="2123878"/>
            <a:ext cx="6045200" cy="2755900"/>
          </a:xfrm>
          <a:prstGeom prst="rect">
            <a:avLst/>
          </a:prstGeom>
        </p:spPr>
      </p:pic>
    </p:spTree>
    <p:extLst>
      <p:ext uri="{BB962C8B-B14F-4D97-AF65-F5344CB8AC3E}">
        <p14:creationId xmlns:p14="http://schemas.microsoft.com/office/powerpoint/2010/main" val="625850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4" name="Rectangle 97">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22578"/>
          </a:xfrm>
        </p:spPr>
        <p:txBody>
          <a:bodyPr vert="horz" lIns="91440" tIns="45720" rIns="91440" bIns="45720" rtlCol="0" anchor="b">
            <a:normAutofit fontScale="90000"/>
          </a:bodyPr>
          <a:lstStyle/>
          <a:p>
            <a:r>
              <a:rPr lang="en-US" sz="3600">
                <a:solidFill>
                  <a:schemeClr val="accent1"/>
                </a:solidFill>
              </a:rPr>
              <a:t>Ejemplos</a:t>
            </a:r>
          </a:p>
        </p:txBody>
      </p:sp>
      <p:sp>
        <p:nvSpPr>
          <p:cNvPr id="3" name="CuadroTexto 2">
            <a:extLst>
              <a:ext uri="{FF2B5EF4-FFF2-40B4-BE49-F238E27FC236}">
                <a16:creationId xmlns:a16="http://schemas.microsoft.com/office/drawing/2014/main" id="{BD2EA717-7360-A44A-B2B0-6EF21E33F2B1}"/>
              </a:ext>
            </a:extLst>
          </p:cNvPr>
          <p:cNvSpPr txBox="1"/>
          <p:nvPr/>
        </p:nvSpPr>
        <p:spPr>
          <a:xfrm>
            <a:off x="3640301" y="1846790"/>
            <a:ext cx="4401846" cy="369332"/>
          </a:xfrm>
          <a:prstGeom prst="rect">
            <a:avLst/>
          </a:prstGeom>
          <a:noFill/>
        </p:spPr>
        <p:txBody>
          <a:bodyPr wrap="none" rtlCol="0">
            <a:spAutoFit/>
          </a:bodyPr>
          <a:lstStyle/>
          <a:p>
            <a:r>
              <a:rPr lang="en"/>
              <a:t>SHOW CREATE PROCEDURE hola_mundo;</a:t>
            </a:r>
            <a:endParaRPr lang="en-GB"/>
          </a:p>
        </p:txBody>
      </p:sp>
      <p:pic>
        <p:nvPicPr>
          <p:cNvPr id="5" name="Imagen 4">
            <a:extLst>
              <a:ext uri="{FF2B5EF4-FFF2-40B4-BE49-F238E27FC236}">
                <a16:creationId xmlns:a16="http://schemas.microsoft.com/office/drawing/2014/main" id="{452FF488-CA45-A545-B3BF-42466EF10FED}"/>
              </a:ext>
            </a:extLst>
          </p:cNvPr>
          <p:cNvPicPr>
            <a:picLocks noChangeAspect="1"/>
          </p:cNvPicPr>
          <p:nvPr/>
        </p:nvPicPr>
        <p:blipFill>
          <a:blip r:embed="rId2"/>
          <a:stretch>
            <a:fillRect/>
          </a:stretch>
        </p:blipFill>
        <p:spPr>
          <a:xfrm>
            <a:off x="289590" y="2716433"/>
            <a:ext cx="11607800" cy="3543300"/>
          </a:xfrm>
          <a:prstGeom prst="rect">
            <a:avLst/>
          </a:prstGeom>
        </p:spPr>
      </p:pic>
    </p:spTree>
    <p:extLst>
      <p:ext uri="{BB962C8B-B14F-4D97-AF65-F5344CB8AC3E}">
        <p14:creationId xmlns:p14="http://schemas.microsoft.com/office/powerpoint/2010/main" val="3419503696"/>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TotalTime>
  <Words>2109</Words>
  <Application>Microsoft Office PowerPoint</Application>
  <PresentationFormat>Panorámica</PresentationFormat>
  <Paragraphs>328</Paragraphs>
  <Slides>52</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52</vt:i4>
      </vt:variant>
    </vt:vector>
  </HeadingPairs>
  <TitlesOfParts>
    <vt:vector size="56" baseType="lpstr">
      <vt:lpstr>Calibri</vt:lpstr>
      <vt:lpstr>Gill Sans MT</vt:lpstr>
      <vt:lpstr>Wingdings 2</vt:lpstr>
      <vt:lpstr>Dividendo</vt:lpstr>
      <vt:lpstr>BLOQUE 5 – programación de bbdd</vt:lpstr>
      <vt:lpstr>introducción</vt:lpstr>
      <vt:lpstr>introducción</vt:lpstr>
      <vt:lpstr>introducción</vt:lpstr>
      <vt:lpstr>introducción</vt:lpstr>
      <vt:lpstr>Presentación de PowerPoint</vt:lpstr>
      <vt:lpstr>introducción</vt:lpstr>
      <vt:lpstr>Ejemplos</vt:lpstr>
      <vt:lpstr>Ejemplos</vt:lpstr>
      <vt:lpstr>Ejemplos</vt:lpstr>
      <vt:lpstr>Ejemplos</vt:lpstr>
      <vt:lpstr>Ejemplos</vt:lpstr>
      <vt:lpstr>Ejemplos – tarea NO entregable</vt:lpstr>
      <vt:lpstr>Ejemplos</vt:lpstr>
      <vt:lpstr>Ejemplos</vt:lpstr>
      <vt:lpstr>EJERCICIOS</vt:lpstr>
      <vt:lpstr>PARÁMETROS Y VARIABLES</vt:lpstr>
      <vt:lpstr>PARÁMETROS Y VARIABLES</vt:lpstr>
      <vt:lpstr>PARÁMETROS Y VARIABLES</vt:lpstr>
      <vt:lpstr>PARÁMETROS Y VARIABLES</vt:lpstr>
      <vt:lpstr>PARÁMETROS Y VARIABLES - EJEMPLOS</vt:lpstr>
      <vt:lpstr>PARÁMETROS Y VARIABLES - EJEMPLOS</vt:lpstr>
      <vt:lpstr>parámetros - EJERCICIOS</vt:lpstr>
      <vt:lpstr>CONDICIONALES IF-THEN-ELSE</vt:lpstr>
      <vt:lpstr>CONDICIONALES IF-THEN-ELSE</vt:lpstr>
      <vt:lpstr>CONDICIONALES CASE</vt:lpstr>
      <vt:lpstr>CONDICIONALES CASE</vt:lpstr>
      <vt:lpstr>CONDICIONALES - EJERCICIOS</vt:lpstr>
      <vt:lpstr>iterativos</vt:lpstr>
      <vt:lpstr>iterativos</vt:lpstr>
      <vt:lpstr>iterativos</vt:lpstr>
      <vt:lpstr>ITERATIVOS - EJERCICIOS</vt:lpstr>
      <vt:lpstr>ejercicio</vt:lpstr>
      <vt:lpstr>Gestión de rutinas</vt:lpstr>
      <vt:lpstr>Select into</vt:lpstr>
      <vt:lpstr>Select into</vt:lpstr>
      <vt:lpstr>Select into</vt:lpstr>
      <vt:lpstr>cursores</vt:lpstr>
      <vt:lpstr>cursores</vt:lpstr>
      <vt:lpstr>cursores</vt:lpstr>
      <vt:lpstr>cursores</vt:lpstr>
      <vt:lpstr>EJERCICIOS</vt:lpstr>
      <vt:lpstr>TRIGGERS</vt:lpstr>
      <vt:lpstr>TRIGGERS</vt:lpstr>
      <vt:lpstr>CREATE TRIGGER</vt:lpstr>
      <vt:lpstr>CREATE TRIGGER</vt:lpstr>
      <vt:lpstr>CREATE TRIGGER – EJEMPLO BEFORE UPDATE</vt:lpstr>
      <vt:lpstr>CREATE TRIGGER – EJEMPLO AFTER UPDATE</vt:lpstr>
      <vt:lpstr>CREATE TRIGGER – EJEMPLO AFTER UPDATE</vt:lpstr>
      <vt:lpstr>CREATE TRIGGER – EJEMPLO BEFORE DELETE</vt:lpstr>
      <vt:lpstr>CREATE TRIGGER – EJEMPLO AFTER DELETE</vt:lpstr>
      <vt:lpstr>CREATE TRIGGER – INSERTS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BLOQUE 5 – programación de bbdd</dc:title>
  <dc:creator>JORGE JUAN MUÑOZ MORERA</dc:creator>
  <cp:lastModifiedBy>Jorge Juan</cp:lastModifiedBy>
  <cp:revision>61</cp:revision>
  <dcterms:created xsi:type="dcterms:W3CDTF">2020-04-01T13:57:56Z</dcterms:created>
  <dcterms:modified xsi:type="dcterms:W3CDTF">2023-03-20T14:04:17Z</dcterms:modified>
</cp:coreProperties>
</file>