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347" r:id="rId4"/>
    <p:sldId id="361" r:id="rId5"/>
    <p:sldId id="349" r:id="rId6"/>
    <p:sldId id="350" r:id="rId7"/>
    <p:sldId id="351" r:id="rId8"/>
    <p:sldId id="352" r:id="rId9"/>
    <p:sldId id="353" r:id="rId10"/>
    <p:sldId id="355" r:id="rId11"/>
    <p:sldId id="286" r:id="rId12"/>
    <p:sldId id="356" r:id="rId13"/>
    <p:sldId id="362" r:id="rId14"/>
    <p:sldId id="3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2932"/>
  </p:normalViewPr>
  <p:slideViewPr>
    <p:cSldViewPr snapToGrid="0" snapToObjects="1">
      <p:cViewPr varScale="1">
        <p:scale>
          <a:sx n="52" d="100"/>
          <a:sy n="52" d="100"/>
        </p:scale>
        <p:origin x="100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dirty="0"/>
              <a:t>Haga clic para modificar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55CC6-147A-8041-9A23-57EDBD7B107C}"/>
              </a:ext>
            </a:extLst>
          </p:cNvPr>
          <p:cNvSpPr>
            <a:spLocks noGrp="1"/>
          </p:cNvSpPr>
          <p:nvPr>
            <p:ph type="ctrTitle"/>
          </p:nvPr>
        </p:nvSpPr>
        <p:spPr/>
        <p:txBody>
          <a:bodyPr/>
          <a:lstStyle/>
          <a:p>
            <a:r>
              <a:rPr lang="en-GB"/>
              <a:t>BLOQUE 3 – consultas multitablas</a:t>
            </a:r>
          </a:p>
        </p:txBody>
      </p:sp>
      <p:sp>
        <p:nvSpPr>
          <p:cNvPr id="3" name="Subtítulo 2">
            <a:extLst>
              <a:ext uri="{FF2B5EF4-FFF2-40B4-BE49-F238E27FC236}">
                <a16:creationId xmlns:a16="http://schemas.microsoft.com/office/drawing/2014/main" id="{5EF2D2C7-2BBE-C149-9606-31227E0DD1BC}"/>
              </a:ext>
            </a:extLst>
          </p:cNvPr>
          <p:cNvSpPr>
            <a:spLocks noGrp="1"/>
          </p:cNvSpPr>
          <p:nvPr>
            <p:ph type="subTitle" idx="1"/>
          </p:nvPr>
        </p:nvSpPr>
        <p:spPr/>
        <p:txBody>
          <a:bodyPr>
            <a:normAutofit fontScale="92500" lnSpcReduction="20000"/>
          </a:bodyPr>
          <a:lstStyle/>
          <a:p>
            <a:r>
              <a:rPr lang="en-GB"/>
              <a:t>BASES DE DATOS, 1º DAM</a:t>
            </a:r>
          </a:p>
          <a:p>
            <a:r>
              <a:rPr lang="en-GB"/>
              <a:t>Dr. Jorge Juan munoz morera</a:t>
            </a:r>
          </a:p>
        </p:txBody>
      </p:sp>
    </p:spTree>
    <p:extLst>
      <p:ext uri="{BB962C8B-B14F-4D97-AF65-F5344CB8AC3E}">
        <p14:creationId xmlns:p14="http://schemas.microsoft.com/office/powerpoint/2010/main" val="206999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Composiciones - EJERCICIOS</a:t>
            </a:r>
          </a:p>
        </p:txBody>
      </p:sp>
      <p:sp useBgFill="1">
        <p:nvSpPr>
          <p:cNvPr id="136" name="Rectangle 13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F8B5D4FC-6BAB-E446-8711-A4D9E7A1B5E7}"/>
              </a:ext>
            </a:extLst>
          </p:cNvPr>
          <p:cNvSpPr txBox="1"/>
          <p:nvPr/>
        </p:nvSpPr>
        <p:spPr>
          <a:xfrm>
            <a:off x="581190" y="1100716"/>
            <a:ext cx="10993549" cy="2031325"/>
          </a:xfrm>
          <a:prstGeom prst="rect">
            <a:avLst/>
          </a:prstGeom>
          <a:noFill/>
        </p:spPr>
        <p:txBody>
          <a:bodyPr wrap="square" rtlCol="0">
            <a:spAutoFit/>
          </a:bodyPr>
          <a:lstStyle/>
          <a:p>
            <a:endParaRPr lang="es-ES" dirty="0"/>
          </a:p>
          <a:p>
            <a:r>
              <a:rPr lang="es-ES" dirty="0"/>
              <a:t>EJERCICIO 1: realizar una consulta donde obtengamos el </a:t>
            </a:r>
            <a:r>
              <a:rPr lang="es-ES" dirty="0" smtClean="0"/>
              <a:t>ID de los pedidos asociados a la empleada Nancy </a:t>
            </a:r>
            <a:r>
              <a:rPr lang="es-ES" dirty="0" err="1" smtClean="0"/>
              <a:t>Davolio</a:t>
            </a:r>
            <a:r>
              <a:rPr lang="es-ES" dirty="0" smtClean="0"/>
              <a:t>.</a:t>
            </a:r>
            <a:endParaRPr lang="es-ES" dirty="0">
              <a:effectLst/>
            </a:endParaRPr>
          </a:p>
          <a:p>
            <a:endParaRPr lang="en-GB" dirty="0"/>
          </a:p>
          <a:p>
            <a:r>
              <a:rPr lang="en-GB" dirty="0"/>
              <a:t>EJERCICIO 2: </a:t>
            </a:r>
            <a:r>
              <a:rPr lang="es-ES" dirty="0" smtClean="0"/>
              <a:t>recuperar todos los campos de la tabla </a:t>
            </a:r>
            <a:r>
              <a:rPr lang="es-ES" dirty="0" err="1" smtClean="0"/>
              <a:t>OrderDetails</a:t>
            </a:r>
            <a:r>
              <a:rPr lang="es-ES" dirty="0" smtClean="0"/>
              <a:t>, imprimiendo además el ID de cliente.</a:t>
            </a:r>
            <a:endParaRPr lang="es-ES" dirty="0"/>
          </a:p>
          <a:p>
            <a:endParaRPr lang="en-GB" dirty="0"/>
          </a:p>
          <a:p>
            <a:r>
              <a:rPr lang="en-GB" dirty="0"/>
              <a:t>EJERCICIO 3: </a:t>
            </a:r>
            <a:r>
              <a:rPr lang="es-ES" dirty="0" smtClean="0"/>
              <a:t>por cada producto, mostrar el nombre del producto y el nombre de la compañía que lo provee.</a:t>
            </a:r>
            <a:endParaRPr lang="es-ES" dirty="0"/>
          </a:p>
          <a:p>
            <a:endParaRPr lang="en-GB" dirty="0"/>
          </a:p>
        </p:txBody>
      </p:sp>
      <p:sp>
        <p:nvSpPr>
          <p:cNvPr id="5" name="CuadroTexto 4">
            <a:extLst>
              <a:ext uri="{FF2B5EF4-FFF2-40B4-BE49-F238E27FC236}">
                <a16:creationId xmlns:a16="http://schemas.microsoft.com/office/drawing/2014/main" id="{E0E08EEF-55DD-0749-A0A4-D6813F4BA188}"/>
              </a:ext>
            </a:extLst>
          </p:cNvPr>
          <p:cNvSpPr txBox="1"/>
          <p:nvPr/>
        </p:nvSpPr>
        <p:spPr>
          <a:xfrm>
            <a:off x="4823209" y="757947"/>
            <a:ext cx="1165512" cy="369332"/>
          </a:xfrm>
          <a:prstGeom prst="rect">
            <a:avLst/>
          </a:prstGeom>
          <a:noFill/>
        </p:spPr>
        <p:txBody>
          <a:bodyPr wrap="none" rtlCol="0">
            <a:spAutoFit/>
          </a:bodyPr>
          <a:lstStyle/>
          <a:p>
            <a:r>
              <a:rPr lang="en-GB" dirty="0" err="1" smtClean="0"/>
              <a:t>northwind</a:t>
            </a:r>
            <a:endParaRPr lang="en-GB" dirty="0"/>
          </a:p>
        </p:txBody>
      </p:sp>
    </p:spTree>
    <p:extLst>
      <p:ext uri="{BB962C8B-B14F-4D97-AF65-F5344CB8AC3E}">
        <p14:creationId xmlns:p14="http://schemas.microsoft.com/office/powerpoint/2010/main" val="89189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2">
            <a:extLst>
              <a:ext uri="{FF2B5EF4-FFF2-40B4-BE49-F238E27FC236}">
                <a16:creationId xmlns:a16="http://schemas.microsoft.com/office/drawing/2014/main" id="{9ADDB9E1-AB12-462E-8E0D-83CA31C6EB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04">
            <a:extLst>
              <a:ext uri="{FF2B5EF4-FFF2-40B4-BE49-F238E27FC236}">
                <a16:creationId xmlns:a16="http://schemas.microsoft.com/office/drawing/2014/main" id="{214040EB-4842-44D5-9380-BDF41FB7BA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a:solidFill>
                  <a:srgbClr val="FFFFFF"/>
                </a:solidFill>
              </a:rPr>
              <a:t>Sql join</a:t>
            </a:r>
          </a:p>
        </p:txBody>
      </p:sp>
      <p:sp>
        <p:nvSpPr>
          <p:cNvPr id="113" name="Rectangle 106">
            <a:extLst>
              <a:ext uri="{FF2B5EF4-FFF2-40B4-BE49-F238E27FC236}">
                <a16:creationId xmlns:a16="http://schemas.microsoft.com/office/drawing/2014/main" id="{0C076E08-C160-41E7-8D09-E2436B5917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108">
            <a:extLst>
              <a:ext uri="{FF2B5EF4-FFF2-40B4-BE49-F238E27FC236}">
                <a16:creationId xmlns:a16="http://schemas.microsoft.com/office/drawing/2014/main" id="{25A65B62-07C4-4876-A101-9C85F48A02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D02BCE7C-4E97-4627-9FD1-DD7B633E55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uadroTexto 2">
            <a:extLst>
              <a:ext uri="{FF2B5EF4-FFF2-40B4-BE49-F238E27FC236}">
                <a16:creationId xmlns:a16="http://schemas.microsoft.com/office/drawing/2014/main" id="{4D7D2C39-F503-5440-9F52-509D73F4C3D0}"/>
              </a:ext>
            </a:extLst>
          </p:cNvPr>
          <p:cNvSpPr txBox="1"/>
          <p:nvPr/>
        </p:nvSpPr>
        <p:spPr>
          <a:xfrm>
            <a:off x="4561870" y="723900"/>
            <a:ext cx="7183597" cy="3252678"/>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2"/>
              </a:buClr>
              <a:buSzPct val="92000"/>
            </a:pPr>
            <a:r>
              <a:rPr lang="en-US" sz="1500" dirty="0">
                <a:solidFill>
                  <a:schemeClr val="tx2"/>
                </a:solidFill>
              </a:rPr>
              <a:t>Un join se </a:t>
            </a:r>
            <a:r>
              <a:rPr lang="en-US" sz="1500" dirty="0" err="1">
                <a:solidFill>
                  <a:schemeClr val="tx2"/>
                </a:solidFill>
              </a:rPr>
              <a:t>utiliza</a:t>
            </a:r>
            <a:r>
              <a:rPr lang="en-US" sz="1500" dirty="0">
                <a:solidFill>
                  <a:schemeClr val="tx2"/>
                </a:solidFill>
              </a:rPr>
              <a:t> para </a:t>
            </a:r>
            <a:r>
              <a:rPr lang="en-US" sz="1500" dirty="0" err="1">
                <a:solidFill>
                  <a:schemeClr val="tx2"/>
                </a:solidFill>
              </a:rPr>
              <a:t>combinar</a:t>
            </a:r>
            <a:r>
              <a:rPr lang="en-US" sz="1500" dirty="0">
                <a:solidFill>
                  <a:schemeClr val="tx2"/>
                </a:solidFill>
              </a:rPr>
              <a:t> </a:t>
            </a:r>
            <a:r>
              <a:rPr lang="en-US" sz="1500" dirty="0" err="1">
                <a:solidFill>
                  <a:schemeClr val="tx2"/>
                </a:solidFill>
              </a:rPr>
              <a:t>filas</a:t>
            </a:r>
            <a:r>
              <a:rPr lang="en-US" sz="1500" dirty="0">
                <a:solidFill>
                  <a:schemeClr val="tx2"/>
                </a:solidFill>
              </a:rPr>
              <a:t> </a:t>
            </a:r>
            <a:r>
              <a:rPr lang="en-US" sz="1500" dirty="0" err="1">
                <a:solidFill>
                  <a:schemeClr val="tx2"/>
                </a:solidFill>
              </a:rPr>
              <a:t>procedentes</a:t>
            </a:r>
            <a:r>
              <a:rPr lang="en-US" sz="1500" dirty="0">
                <a:solidFill>
                  <a:schemeClr val="tx2"/>
                </a:solidFill>
              </a:rPr>
              <a:t> de dos o </a:t>
            </a:r>
            <a:r>
              <a:rPr lang="en-US" sz="1500" dirty="0" err="1">
                <a:solidFill>
                  <a:schemeClr val="tx2"/>
                </a:solidFill>
              </a:rPr>
              <a:t>más</a:t>
            </a:r>
            <a:r>
              <a:rPr lang="en-US" sz="1500" dirty="0">
                <a:solidFill>
                  <a:schemeClr val="tx2"/>
                </a:solidFill>
              </a:rPr>
              <a:t> </a:t>
            </a:r>
            <a:r>
              <a:rPr lang="en-US" sz="1500" dirty="0" err="1">
                <a:solidFill>
                  <a:schemeClr val="tx2"/>
                </a:solidFill>
              </a:rPr>
              <a:t>tablas</a:t>
            </a:r>
            <a:r>
              <a:rPr lang="en-US" sz="1500" dirty="0">
                <a:solidFill>
                  <a:schemeClr val="tx2"/>
                </a:solidFill>
              </a:rPr>
              <a:t>, </a:t>
            </a:r>
            <a:r>
              <a:rPr lang="en-US" sz="1500" dirty="0" err="1">
                <a:solidFill>
                  <a:schemeClr val="tx2"/>
                </a:solidFill>
              </a:rPr>
              <a:t>basándose</a:t>
            </a:r>
            <a:r>
              <a:rPr lang="en-US" sz="1500" dirty="0">
                <a:solidFill>
                  <a:schemeClr val="tx2"/>
                </a:solidFill>
              </a:rPr>
              <a:t> </a:t>
            </a:r>
            <a:r>
              <a:rPr lang="en-US" sz="1500" dirty="0" err="1">
                <a:solidFill>
                  <a:schemeClr val="tx2"/>
                </a:solidFill>
              </a:rPr>
              <a:t>en</a:t>
            </a:r>
            <a:r>
              <a:rPr lang="en-US" sz="1500" dirty="0">
                <a:solidFill>
                  <a:schemeClr val="tx2"/>
                </a:solidFill>
              </a:rPr>
              <a:t> </a:t>
            </a:r>
            <a:r>
              <a:rPr lang="en-US" sz="1500" dirty="0" err="1">
                <a:solidFill>
                  <a:schemeClr val="tx2"/>
                </a:solidFill>
              </a:rPr>
              <a:t>una</a:t>
            </a:r>
            <a:r>
              <a:rPr lang="en-US" sz="1500" dirty="0">
                <a:solidFill>
                  <a:schemeClr val="tx2"/>
                </a:solidFill>
              </a:rPr>
              <a:t> </a:t>
            </a:r>
            <a:r>
              <a:rPr lang="en-US" sz="1500" dirty="0" err="1">
                <a:solidFill>
                  <a:schemeClr val="tx2"/>
                </a:solidFill>
              </a:rPr>
              <a:t>columna</a:t>
            </a:r>
            <a:r>
              <a:rPr lang="en-US" sz="1500" dirty="0">
                <a:solidFill>
                  <a:schemeClr val="tx2"/>
                </a:solidFill>
              </a:rPr>
              <a:t> </a:t>
            </a:r>
            <a:r>
              <a:rPr lang="en-US" sz="1500" dirty="0" err="1">
                <a:solidFill>
                  <a:schemeClr val="tx2"/>
                </a:solidFill>
              </a:rPr>
              <a:t>relacionada</a:t>
            </a:r>
            <a:r>
              <a:rPr lang="en-US" sz="1500" dirty="0">
                <a:solidFill>
                  <a:schemeClr val="tx2"/>
                </a:solidFill>
              </a:rPr>
              <a:t> entre </a:t>
            </a:r>
            <a:r>
              <a:rPr lang="en-US" sz="1500" dirty="0" err="1">
                <a:solidFill>
                  <a:schemeClr val="tx2"/>
                </a:solidFill>
              </a:rPr>
              <a:t>ellas</a:t>
            </a:r>
            <a:r>
              <a:rPr lang="en-US" sz="1500" dirty="0">
                <a:solidFill>
                  <a:schemeClr val="tx2"/>
                </a:solidFill>
              </a:rPr>
              <a:t>. </a:t>
            </a:r>
            <a:r>
              <a:rPr lang="en-US" sz="1500" dirty="0" err="1">
                <a:solidFill>
                  <a:schemeClr val="tx2"/>
                </a:solidFill>
              </a:rPr>
              <a:t>Tienen</a:t>
            </a:r>
            <a:r>
              <a:rPr lang="en-US" sz="1500" dirty="0">
                <a:solidFill>
                  <a:schemeClr val="tx2"/>
                </a:solidFill>
              </a:rPr>
              <a:t> la </a:t>
            </a:r>
            <a:r>
              <a:rPr lang="en-US" sz="1500" dirty="0" err="1">
                <a:solidFill>
                  <a:schemeClr val="tx2"/>
                </a:solidFill>
              </a:rPr>
              <a:t>misma</a:t>
            </a:r>
            <a:r>
              <a:rPr lang="en-US" sz="1500" dirty="0">
                <a:solidFill>
                  <a:schemeClr val="tx2"/>
                </a:solidFill>
              </a:rPr>
              <a:t> </a:t>
            </a:r>
            <a:r>
              <a:rPr lang="en-US" sz="1500" dirty="0" err="1">
                <a:solidFill>
                  <a:schemeClr val="tx2"/>
                </a:solidFill>
              </a:rPr>
              <a:t>funcionalidad</a:t>
            </a:r>
            <a:r>
              <a:rPr lang="en-US" sz="1500" dirty="0">
                <a:solidFill>
                  <a:schemeClr val="tx2"/>
                </a:solidFill>
              </a:rPr>
              <a:t> que la </a:t>
            </a:r>
            <a:r>
              <a:rPr lang="en-US" sz="1500" dirty="0" err="1">
                <a:solidFill>
                  <a:schemeClr val="tx2"/>
                </a:solidFill>
              </a:rPr>
              <a:t>composición</a:t>
            </a:r>
            <a:r>
              <a:rPr lang="en-US" sz="1500" dirty="0">
                <a:solidFill>
                  <a:schemeClr val="tx2"/>
                </a:solidFill>
              </a:rPr>
              <a:t>, con el </a:t>
            </a:r>
            <a:r>
              <a:rPr lang="en-US" sz="1500" dirty="0" err="1">
                <a:solidFill>
                  <a:schemeClr val="tx2"/>
                </a:solidFill>
              </a:rPr>
              <a:t>objetivo</a:t>
            </a:r>
            <a:r>
              <a:rPr lang="en-US" sz="1500" dirty="0">
                <a:solidFill>
                  <a:schemeClr val="tx2"/>
                </a:solidFill>
              </a:rPr>
              <a:t> de </a:t>
            </a:r>
            <a:r>
              <a:rPr lang="en-US" sz="1500" dirty="0" err="1">
                <a:solidFill>
                  <a:schemeClr val="tx2"/>
                </a:solidFill>
              </a:rPr>
              <a:t>simplificar</a:t>
            </a:r>
            <a:r>
              <a:rPr lang="en-US" sz="1500" dirty="0">
                <a:solidFill>
                  <a:schemeClr val="tx2"/>
                </a:solidFill>
              </a:rPr>
              <a:t> las </a:t>
            </a:r>
            <a:r>
              <a:rPr lang="en-US" sz="1500" dirty="0" err="1">
                <a:solidFill>
                  <a:schemeClr val="tx2"/>
                </a:solidFill>
              </a:rPr>
              <a:t>sentencias</a:t>
            </a:r>
            <a:r>
              <a:rPr lang="en-US" sz="1500" dirty="0">
                <a:solidFill>
                  <a:schemeClr val="tx2"/>
                </a:solidFill>
              </a:rPr>
              <a:t> SQL. </a:t>
            </a:r>
            <a:r>
              <a:rPr lang="en-US" sz="1500" dirty="0" err="1">
                <a:solidFill>
                  <a:schemeClr val="tx2"/>
                </a:solidFill>
              </a:rPr>
              <a:t>Existen</a:t>
            </a:r>
            <a:r>
              <a:rPr lang="en-US" sz="1500" dirty="0">
                <a:solidFill>
                  <a:schemeClr val="tx2"/>
                </a:solidFill>
              </a:rPr>
              <a:t> </a:t>
            </a:r>
            <a:r>
              <a:rPr lang="en-US" sz="1500" dirty="0" err="1">
                <a:solidFill>
                  <a:schemeClr val="tx2"/>
                </a:solidFill>
              </a:rPr>
              <a:t>diferentes</a:t>
            </a:r>
            <a:r>
              <a:rPr lang="en-US" sz="1500" dirty="0">
                <a:solidFill>
                  <a:schemeClr val="tx2"/>
                </a:solidFill>
              </a:rPr>
              <a:t> </a:t>
            </a:r>
            <a:r>
              <a:rPr lang="en-US" sz="1500" dirty="0" err="1">
                <a:solidFill>
                  <a:schemeClr val="tx2"/>
                </a:solidFill>
              </a:rPr>
              <a:t>tipos</a:t>
            </a:r>
            <a:r>
              <a:rPr lang="en-US" sz="1500" dirty="0">
                <a:solidFill>
                  <a:schemeClr val="tx2"/>
                </a:solidFill>
              </a:rPr>
              <a:t> de JOIN </a:t>
            </a:r>
            <a:r>
              <a:rPr lang="en-US" sz="1500" dirty="0" err="1">
                <a:solidFill>
                  <a:schemeClr val="tx2"/>
                </a:solidFill>
              </a:rPr>
              <a:t>en</a:t>
            </a:r>
            <a:r>
              <a:rPr lang="en-US" sz="1500" dirty="0">
                <a:solidFill>
                  <a:schemeClr val="tx2"/>
                </a:solidFill>
              </a:rPr>
              <a:t> SQL:</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500" b="1" dirty="0">
                <a:solidFill>
                  <a:schemeClr val="tx2"/>
                </a:solidFill>
              </a:rPr>
              <a:t>(INNER) JOIN</a:t>
            </a:r>
            <a:r>
              <a:rPr lang="en-US" sz="1500" dirty="0">
                <a:solidFill>
                  <a:schemeClr val="tx2"/>
                </a:solidFill>
              </a:rPr>
              <a:t>: </a:t>
            </a:r>
            <a:r>
              <a:rPr lang="en-US" sz="1500" dirty="0" err="1">
                <a:solidFill>
                  <a:schemeClr val="tx2"/>
                </a:solidFill>
              </a:rPr>
              <a:t>devuelve</a:t>
            </a:r>
            <a:r>
              <a:rPr lang="en-US" sz="1500" dirty="0">
                <a:solidFill>
                  <a:schemeClr val="tx2"/>
                </a:solidFill>
              </a:rPr>
              <a:t> </a:t>
            </a:r>
            <a:r>
              <a:rPr lang="en-US" sz="1500" dirty="0" err="1">
                <a:solidFill>
                  <a:schemeClr val="tx2"/>
                </a:solidFill>
              </a:rPr>
              <a:t>registros</a:t>
            </a:r>
            <a:r>
              <a:rPr lang="en-US" sz="1500" dirty="0">
                <a:solidFill>
                  <a:schemeClr val="tx2"/>
                </a:solidFill>
              </a:rPr>
              <a:t> que </a:t>
            </a:r>
            <a:r>
              <a:rPr lang="en-US" sz="1500" dirty="0" err="1">
                <a:solidFill>
                  <a:schemeClr val="tx2"/>
                </a:solidFill>
              </a:rPr>
              <a:t>tienen</a:t>
            </a:r>
            <a:r>
              <a:rPr lang="en-US" sz="1500" dirty="0">
                <a:solidFill>
                  <a:schemeClr val="tx2"/>
                </a:solidFill>
              </a:rPr>
              <a:t> </a:t>
            </a:r>
            <a:r>
              <a:rPr lang="en-US" sz="1500" dirty="0" err="1">
                <a:solidFill>
                  <a:schemeClr val="tx2"/>
                </a:solidFill>
              </a:rPr>
              <a:t>valores</a:t>
            </a:r>
            <a:r>
              <a:rPr lang="en-US" sz="1500" dirty="0">
                <a:solidFill>
                  <a:schemeClr val="tx2"/>
                </a:solidFill>
              </a:rPr>
              <a:t> </a:t>
            </a:r>
            <a:r>
              <a:rPr lang="en-US" sz="1500" dirty="0" err="1">
                <a:solidFill>
                  <a:schemeClr val="tx2"/>
                </a:solidFill>
              </a:rPr>
              <a:t>coincidentes</a:t>
            </a:r>
            <a:r>
              <a:rPr lang="en-US" sz="1500" dirty="0">
                <a:solidFill>
                  <a:schemeClr val="tx2"/>
                </a:solidFill>
              </a:rPr>
              <a:t> </a:t>
            </a:r>
            <a:r>
              <a:rPr lang="en-US" sz="1500" dirty="0" err="1">
                <a:solidFill>
                  <a:schemeClr val="tx2"/>
                </a:solidFill>
              </a:rPr>
              <a:t>en</a:t>
            </a:r>
            <a:r>
              <a:rPr lang="en-US" sz="1500" dirty="0">
                <a:solidFill>
                  <a:schemeClr val="tx2"/>
                </a:solidFill>
              </a:rPr>
              <a:t> </a:t>
            </a:r>
            <a:r>
              <a:rPr lang="en-US" sz="1500" dirty="0" err="1">
                <a:solidFill>
                  <a:schemeClr val="tx2"/>
                </a:solidFill>
              </a:rPr>
              <a:t>ambas</a:t>
            </a:r>
            <a:r>
              <a:rPr lang="en-US" sz="1500" dirty="0">
                <a:solidFill>
                  <a:schemeClr val="tx2"/>
                </a:solidFill>
              </a:rPr>
              <a:t> </a:t>
            </a:r>
            <a:r>
              <a:rPr lang="en-US" sz="1500" dirty="0" err="1">
                <a:solidFill>
                  <a:schemeClr val="tx2"/>
                </a:solidFill>
              </a:rPr>
              <a:t>tablas</a:t>
            </a:r>
            <a:r>
              <a:rPr lang="en-US" sz="1500" dirty="0">
                <a:solidFill>
                  <a:schemeClr val="tx2"/>
                </a:solidFill>
              </a:rPr>
              <a:t>.</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500" b="1" dirty="0">
                <a:solidFill>
                  <a:schemeClr val="tx2"/>
                </a:solidFill>
              </a:rPr>
              <a:t>LEFT (OUTER) JOIN</a:t>
            </a:r>
            <a:r>
              <a:rPr lang="en-US" sz="1500" dirty="0">
                <a:solidFill>
                  <a:schemeClr val="tx2"/>
                </a:solidFill>
              </a:rPr>
              <a:t>: </a:t>
            </a:r>
            <a:r>
              <a:rPr lang="en-US" sz="1500" dirty="0" err="1">
                <a:solidFill>
                  <a:schemeClr val="tx2"/>
                </a:solidFill>
              </a:rPr>
              <a:t>devuelve</a:t>
            </a:r>
            <a:r>
              <a:rPr lang="en-US" sz="1500" dirty="0">
                <a:solidFill>
                  <a:schemeClr val="tx2"/>
                </a:solidFill>
              </a:rPr>
              <a:t> </a:t>
            </a:r>
            <a:r>
              <a:rPr lang="en-US" sz="1500" dirty="0" err="1">
                <a:solidFill>
                  <a:schemeClr val="tx2"/>
                </a:solidFill>
              </a:rPr>
              <a:t>todos</a:t>
            </a:r>
            <a:r>
              <a:rPr lang="en-US" sz="1500" dirty="0">
                <a:solidFill>
                  <a:schemeClr val="tx2"/>
                </a:solidFill>
              </a:rPr>
              <a:t> </a:t>
            </a:r>
            <a:r>
              <a:rPr lang="en-US" sz="1500" dirty="0" err="1">
                <a:solidFill>
                  <a:schemeClr val="tx2"/>
                </a:solidFill>
              </a:rPr>
              <a:t>los</a:t>
            </a:r>
            <a:r>
              <a:rPr lang="en-US" sz="1500" dirty="0">
                <a:solidFill>
                  <a:schemeClr val="tx2"/>
                </a:solidFill>
              </a:rPr>
              <a:t> </a:t>
            </a:r>
            <a:r>
              <a:rPr lang="en-US" sz="1500" dirty="0" err="1">
                <a:solidFill>
                  <a:schemeClr val="tx2"/>
                </a:solidFill>
              </a:rPr>
              <a:t>registros</a:t>
            </a:r>
            <a:r>
              <a:rPr lang="en-US" sz="1500" dirty="0">
                <a:solidFill>
                  <a:schemeClr val="tx2"/>
                </a:solidFill>
              </a:rPr>
              <a:t> de la </a:t>
            </a:r>
            <a:r>
              <a:rPr lang="en-US" sz="1500" dirty="0" err="1">
                <a:solidFill>
                  <a:schemeClr val="tx2"/>
                </a:solidFill>
              </a:rPr>
              <a:t>tabla</a:t>
            </a:r>
            <a:r>
              <a:rPr lang="en-US" sz="1500" dirty="0">
                <a:solidFill>
                  <a:schemeClr val="tx2"/>
                </a:solidFill>
              </a:rPr>
              <a:t> </a:t>
            </a:r>
            <a:r>
              <a:rPr lang="en-US" sz="1500" dirty="0" err="1">
                <a:solidFill>
                  <a:schemeClr val="tx2"/>
                </a:solidFill>
              </a:rPr>
              <a:t>izquierda</a:t>
            </a:r>
            <a:r>
              <a:rPr lang="en-US" sz="1500" dirty="0">
                <a:solidFill>
                  <a:schemeClr val="tx2"/>
                </a:solidFill>
              </a:rPr>
              <a:t>, y </a:t>
            </a:r>
            <a:r>
              <a:rPr lang="en-US" sz="1500" dirty="0" err="1">
                <a:solidFill>
                  <a:schemeClr val="tx2"/>
                </a:solidFill>
              </a:rPr>
              <a:t>los</a:t>
            </a:r>
            <a:r>
              <a:rPr lang="en-US" sz="1500" dirty="0">
                <a:solidFill>
                  <a:schemeClr val="tx2"/>
                </a:solidFill>
              </a:rPr>
              <a:t> </a:t>
            </a:r>
            <a:r>
              <a:rPr lang="en-US" sz="1500" dirty="0" err="1">
                <a:solidFill>
                  <a:schemeClr val="tx2"/>
                </a:solidFill>
              </a:rPr>
              <a:t>coincidentes</a:t>
            </a:r>
            <a:r>
              <a:rPr lang="en-US" sz="1500" dirty="0">
                <a:solidFill>
                  <a:schemeClr val="tx2"/>
                </a:solidFill>
              </a:rPr>
              <a:t> de la </a:t>
            </a:r>
            <a:r>
              <a:rPr lang="en-US" sz="1500" dirty="0" err="1">
                <a:solidFill>
                  <a:schemeClr val="tx2"/>
                </a:solidFill>
              </a:rPr>
              <a:t>derecha</a:t>
            </a:r>
            <a:r>
              <a:rPr lang="en-US" sz="1500" dirty="0">
                <a:solidFill>
                  <a:schemeClr val="tx2"/>
                </a:solidFill>
              </a:rPr>
              <a:t>.</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500" b="1" dirty="0">
                <a:solidFill>
                  <a:schemeClr val="tx2"/>
                </a:solidFill>
              </a:rPr>
              <a:t>RIGHT (OUTER) JOIN</a:t>
            </a:r>
            <a:r>
              <a:rPr lang="en-US" sz="1500" dirty="0">
                <a:solidFill>
                  <a:schemeClr val="tx2"/>
                </a:solidFill>
              </a:rPr>
              <a:t>: </a:t>
            </a:r>
            <a:r>
              <a:rPr lang="en-US" sz="1500" dirty="0" err="1">
                <a:solidFill>
                  <a:schemeClr val="tx2"/>
                </a:solidFill>
              </a:rPr>
              <a:t>devuelve</a:t>
            </a:r>
            <a:r>
              <a:rPr lang="en-US" sz="1500" dirty="0">
                <a:solidFill>
                  <a:schemeClr val="tx2"/>
                </a:solidFill>
              </a:rPr>
              <a:t> </a:t>
            </a:r>
            <a:r>
              <a:rPr lang="en-US" sz="1500" dirty="0" err="1">
                <a:solidFill>
                  <a:schemeClr val="tx2"/>
                </a:solidFill>
              </a:rPr>
              <a:t>todos</a:t>
            </a:r>
            <a:r>
              <a:rPr lang="en-US" sz="1500" dirty="0">
                <a:solidFill>
                  <a:schemeClr val="tx2"/>
                </a:solidFill>
              </a:rPr>
              <a:t> </a:t>
            </a:r>
            <a:r>
              <a:rPr lang="en-US" sz="1500" dirty="0" err="1">
                <a:solidFill>
                  <a:schemeClr val="tx2"/>
                </a:solidFill>
              </a:rPr>
              <a:t>los</a:t>
            </a:r>
            <a:r>
              <a:rPr lang="en-US" sz="1500" dirty="0">
                <a:solidFill>
                  <a:schemeClr val="tx2"/>
                </a:solidFill>
              </a:rPr>
              <a:t> </a:t>
            </a:r>
            <a:r>
              <a:rPr lang="en-US" sz="1500" dirty="0" err="1">
                <a:solidFill>
                  <a:schemeClr val="tx2"/>
                </a:solidFill>
              </a:rPr>
              <a:t>registros</a:t>
            </a:r>
            <a:r>
              <a:rPr lang="en-US" sz="1500" dirty="0">
                <a:solidFill>
                  <a:schemeClr val="tx2"/>
                </a:solidFill>
              </a:rPr>
              <a:t> de la </a:t>
            </a:r>
            <a:r>
              <a:rPr lang="en-US" sz="1500" dirty="0" err="1">
                <a:solidFill>
                  <a:schemeClr val="tx2"/>
                </a:solidFill>
              </a:rPr>
              <a:t>tabla</a:t>
            </a:r>
            <a:r>
              <a:rPr lang="en-US" sz="1500" dirty="0">
                <a:solidFill>
                  <a:schemeClr val="tx2"/>
                </a:solidFill>
              </a:rPr>
              <a:t> </a:t>
            </a:r>
            <a:r>
              <a:rPr lang="en-US" sz="1500" dirty="0" err="1">
                <a:solidFill>
                  <a:schemeClr val="tx2"/>
                </a:solidFill>
              </a:rPr>
              <a:t>derecha</a:t>
            </a:r>
            <a:r>
              <a:rPr lang="en-US" sz="1500" dirty="0">
                <a:solidFill>
                  <a:schemeClr val="tx2"/>
                </a:solidFill>
              </a:rPr>
              <a:t>, y </a:t>
            </a:r>
            <a:r>
              <a:rPr lang="en-US" sz="1500" dirty="0" err="1">
                <a:solidFill>
                  <a:schemeClr val="tx2"/>
                </a:solidFill>
              </a:rPr>
              <a:t>los</a:t>
            </a:r>
            <a:r>
              <a:rPr lang="en-US" sz="1500" dirty="0">
                <a:solidFill>
                  <a:schemeClr val="tx2"/>
                </a:solidFill>
              </a:rPr>
              <a:t> </a:t>
            </a:r>
            <a:r>
              <a:rPr lang="en-US" sz="1500" dirty="0" err="1">
                <a:solidFill>
                  <a:schemeClr val="tx2"/>
                </a:solidFill>
              </a:rPr>
              <a:t>coincidentes</a:t>
            </a:r>
            <a:r>
              <a:rPr lang="en-US" sz="1500" dirty="0">
                <a:solidFill>
                  <a:schemeClr val="tx2"/>
                </a:solidFill>
              </a:rPr>
              <a:t> de la </a:t>
            </a:r>
            <a:r>
              <a:rPr lang="en-US" sz="1500" dirty="0" err="1">
                <a:solidFill>
                  <a:schemeClr val="tx2"/>
                </a:solidFill>
              </a:rPr>
              <a:t>izquierda</a:t>
            </a:r>
            <a:r>
              <a:rPr lang="en-US" sz="1500" dirty="0">
                <a:solidFill>
                  <a:schemeClr val="tx2"/>
                </a:solidFill>
              </a:rPr>
              <a:t>.</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500" b="1" dirty="0">
                <a:solidFill>
                  <a:schemeClr val="tx2"/>
                </a:solidFill>
              </a:rPr>
              <a:t>FULL (OUTER) JOIN</a:t>
            </a:r>
            <a:r>
              <a:rPr lang="en-US" sz="1500" dirty="0">
                <a:solidFill>
                  <a:schemeClr val="tx2"/>
                </a:solidFill>
              </a:rPr>
              <a:t>: </a:t>
            </a:r>
            <a:r>
              <a:rPr lang="en-US" sz="1500" dirty="0" err="1">
                <a:solidFill>
                  <a:schemeClr val="tx2"/>
                </a:solidFill>
              </a:rPr>
              <a:t>devuelve</a:t>
            </a:r>
            <a:r>
              <a:rPr lang="en-US" sz="1500" dirty="0">
                <a:solidFill>
                  <a:schemeClr val="tx2"/>
                </a:solidFill>
              </a:rPr>
              <a:t> </a:t>
            </a:r>
            <a:r>
              <a:rPr lang="en-US" sz="1500" dirty="0" err="1">
                <a:solidFill>
                  <a:schemeClr val="tx2"/>
                </a:solidFill>
              </a:rPr>
              <a:t>todos</a:t>
            </a:r>
            <a:r>
              <a:rPr lang="en-US" sz="1500" dirty="0">
                <a:solidFill>
                  <a:schemeClr val="tx2"/>
                </a:solidFill>
              </a:rPr>
              <a:t> </a:t>
            </a:r>
            <a:r>
              <a:rPr lang="en-US" sz="1500" dirty="0" err="1">
                <a:solidFill>
                  <a:schemeClr val="tx2"/>
                </a:solidFill>
              </a:rPr>
              <a:t>los</a:t>
            </a:r>
            <a:r>
              <a:rPr lang="en-US" sz="1500" dirty="0">
                <a:solidFill>
                  <a:schemeClr val="tx2"/>
                </a:solidFill>
              </a:rPr>
              <a:t> </a:t>
            </a:r>
            <a:r>
              <a:rPr lang="en-US" sz="1500" dirty="0" err="1">
                <a:solidFill>
                  <a:schemeClr val="tx2"/>
                </a:solidFill>
              </a:rPr>
              <a:t>registros</a:t>
            </a:r>
            <a:r>
              <a:rPr lang="en-US" sz="1500" dirty="0">
                <a:solidFill>
                  <a:schemeClr val="tx2"/>
                </a:solidFill>
              </a:rPr>
              <a:t> </a:t>
            </a:r>
            <a:r>
              <a:rPr lang="en-US" sz="1500" dirty="0" err="1">
                <a:solidFill>
                  <a:schemeClr val="tx2"/>
                </a:solidFill>
              </a:rPr>
              <a:t>en</a:t>
            </a:r>
            <a:r>
              <a:rPr lang="en-US" sz="1500" dirty="0">
                <a:solidFill>
                  <a:schemeClr val="tx2"/>
                </a:solidFill>
              </a:rPr>
              <a:t> el </a:t>
            </a:r>
            <a:r>
              <a:rPr lang="en-US" sz="1500" dirty="0" err="1">
                <a:solidFill>
                  <a:schemeClr val="tx2"/>
                </a:solidFill>
              </a:rPr>
              <a:t>momento</a:t>
            </a:r>
            <a:r>
              <a:rPr lang="en-US" sz="1500" dirty="0">
                <a:solidFill>
                  <a:schemeClr val="tx2"/>
                </a:solidFill>
              </a:rPr>
              <a:t> </a:t>
            </a:r>
            <a:r>
              <a:rPr lang="en-US" sz="1500" dirty="0" err="1">
                <a:solidFill>
                  <a:schemeClr val="tx2"/>
                </a:solidFill>
              </a:rPr>
              <a:t>en</a:t>
            </a:r>
            <a:r>
              <a:rPr lang="en-US" sz="1500" dirty="0">
                <a:solidFill>
                  <a:schemeClr val="tx2"/>
                </a:solidFill>
              </a:rPr>
              <a:t> que </a:t>
            </a:r>
            <a:r>
              <a:rPr lang="en-US" sz="1500" dirty="0" err="1">
                <a:solidFill>
                  <a:schemeClr val="tx2"/>
                </a:solidFill>
              </a:rPr>
              <a:t>haya</a:t>
            </a:r>
            <a:r>
              <a:rPr lang="en-US" sz="1500" dirty="0">
                <a:solidFill>
                  <a:schemeClr val="tx2"/>
                </a:solidFill>
              </a:rPr>
              <a:t> </a:t>
            </a:r>
            <a:r>
              <a:rPr lang="en-US" sz="1500" dirty="0" err="1">
                <a:solidFill>
                  <a:schemeClr val="tx2"/>
                </a:solidFill>
              </a:rPr>
              <a:t>una</a:t>
            </a:r>
            <a:r>
              <a:rPr lang="en-US" sz="1500" dirty="0">
                <a:solidFill>
                  <a:schemeClr val="tx2"/>
                </a:solidFill>
              </a:rPr>
              <a:t> </a:t>
            </a:r>
            <a:r>
              <a:rPr lang="en-US" sz="1500" dirty="0" err="1">
                <a:solidFill>
                  <a:schemeClr val="tx2"/>
                </a:solidFill>
              </a:rPr>
              <a:t>coincidencia</a:t>
            </a:r>
            <a:r>
              <a:rPr lang="en-US" sz="1500" dirty="0">
                <a:solidFill>
                  <a:schemeClr val="tx2"/>
                </a:solidFill>
              </a:rPr>
              <a:t>, </a:t>
            </a:r>
            <a:r>
              <a:rPr lang="en-US" sz="1500" dirty="0" err="1">
                <a:solidFill>
                  <a:schemeClr val="tx2"/>
                </a:solidFill>
              </a:rPr>
              <a:t>bien</a:t>
            </a:r>
            <a:r>
              <a:rPr lang="en-US" sz="1500" dirty="0">
                <a:solidFill>
                  <a:schemeClr val="tx2"/>
                </a:solidFill>
              </a:rPr>
              <a:t> </a:t>
            </a:r>
            <a:r>
              <a:rPr lang="en-US" sz="1500" dirty="0" err="1">
                <a:solidFill>
                  <a:schemeClr val="tx2"/>
                </a:solidFill>
              </a:rPr>
              <a:t>en</a:t>
            </a:r>
            <a:r>
              <a:rPr lang="en-US" sz="1500" dirty="0">
                <a:solidFill>
                  <a:schemeClr val="tx2"/>
                </a:solidFill>
              </a:rPr>
              <a:t> la </a:t>
            </a:r>
            <a:r>
              <a:rPr lang="en-US" sz="1500" dirty="0" err="1">
                <a:solidFill>
                  <a:schemeClr val="tx2"/>
                </a:solidFill>
              </a:rPr>
              <a:t>tabla</a:t>
            </a:r>
            <a:r>
              <a:rPr lang="en-US" sz="1500" dirty="0">
                <a:solidFill>
                  <a:schemeClr val="tx2"/>
                </a:solidFill>
              </a:rPr>
              <a:t> de la </a:t>
            </a:r>
            <a:r>
              <a:rPr lang="en-US" sz="1500" dirty="0" err="1">
                <a:solidFill>
                  <a:schemeClr val="tx2"/>
                </a:solidFill>
              </a:rPr>
              <a:t>derecha</a:t>
            </a:r>
            <a:r>
              <a:rPr lang="en-US" sz="1500" dirty="0">
                <a:solidFill>
                  <a:schemeClr val="tx2"/>
                </a:solidFill>
              </a:rPr>
              <a:t> o </a:t>
            </a:r>
            <a:r>
              <a:rPr lang="en-US" sz="1500" dirty="0" err="1">
                <a:solidFill>
                  <a:schemeClr val="tx2"/>
                </a:solidFill>
              </a:rPr>
              <a:t>izquierda</a:t>
            </a:r>
            <a:r>
              <a:rPr lang="en-US" sz="1500" dirty="0">
                <a:solidFill>
                  <a:schemeClr val="tx2"/>
                </a:solidFill>
              </a:rPr>
              <a:t>.</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500" dirty="0">
              <a:solidFill>
                <a:schemeClr val="tx2"/>
              </a:solidFill>
            </a:endParaRPr>
          </a:p>
        </p:txBody>
      </p:sp>
      <p:pic>
        <p:nvPicPr>
          <p:cNvPr id="9" name="Imagen 8">
            <a:extLst>
              <a:ext uri="{FF2B5EF4-FFF2-40B4-BE49-F238E27FC236}">
                <a16:creationId xmlns:a16="http://schemas.microsoft.com/office/drawing/2014/main" id="{F14CCFD9-CAAA-0846-8E78-F1A8FF4B0872}"/>
              </a:ext>
            </a:extLst>
          </p:cNvPr>
          <p:cNvPicPr>
            <a:picLocks noChangeAspect="1"/>
          </p:cNvPicPr>
          <p:nvPr/>
        </p:nvPicPr>
        <p:blipFill>
          <a:blip r:embed="rId2"/>
          <a:stretch>
            <a:fillRect/>
          </a:stretch>
        </p:blipFill>
        <p:spPr>
          <a:xfrm>
            <a:off x="4561870" y="4253024"/>
            <a:ext cx="7183597" cy="1311006"/>
          </a:xfrm>
          <a:prstGeom prst="rect">
            <a:avLst/>
          </a:prstGeom>
        </p:spPr>
      </p:pic>
    </p:spTree>
    <p:extLst>
      <p:ext uri="{BB962C8B-B14F-4D97-AF65-F5344CB8AC3E}">
        <p14:creationId xmlns:p14="http://schemas.microsoft.com/office/powerpoint/2010/main" val="171029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9ADDB9E1-AB12-462E-8E0D-83CA31C6EB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214040EB-4842-44D5-9380-BDF41FB7BA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a:solidFill>
                  <a:srgbClr val="FFFFFF"/>
                </a:solidFill>
              </a:rPr>
              <a:t>Sql join</a:t>
            </a:r>
          </a:p>
        </p:txBody>
      </p:sp>
      <p:sp>
        <p:nvSpPr>
          <p:cNvPr id="122" name="Rectangle 121">
            <a:extLst>
              <a:ext uri="{FF2B5EF4-FFF2-40B4-BE49-F238E27FC236}">
                <a16:creationId xmlns:a16="http://schemas.microsoft.com/office/drawing/2014/main" id="{0C076E08-C160-41E7-8D09-E2436B5917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123">
            <a:extLst>
              <a:ext uri="{FF2B5EF4-FFF2-40B4-BE49-F238E27FC236}">
                <a16:creationId xmlns:a16="http://schemas.microsoft.com/office/drawing/2014/main" id="{25A65B62-07C4-4876-A101-9C85F48A02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D02BCE7C-4E97-4627-9FD1-DD7B633E55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uadroTexto 2">
            <a:extLst>
              <a:ext uri="{FF2B5EF4-FFF2-40B4-BE49-F238E27FC236}">
                <a16:creationId xmlns:a16="http://schemas.microsoft.com/office/drawing/2014/main" id="{4D7D2C39-F503-5440-9F52-509D73F4C3D0}"/>
              </a:ext>
            </a:extLst>
          </p:cNvPr>
          <p:cNvSpPr txBox="1"/>
          <p:nvPr/>
        </p:nvSpPr>
        <p:spPr>
          <a:xfrm>
            <a:off x="4561870" y="723900"/>
            <a:ext cx="7183597" cy="3252678"/>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2"/>
              </a:buClr>
              <a:buSzPct val="92000"/>
            </a:pPr>
            <a:r>
              <a:rPr lang="en-US" sz="1500">
                <a:solidFill>
                  <a:schemeClr val="tx2"/>
                </a:solidFill>
              </a:rPr>
              <a:t>Un join se utiliza para combinar filas procedentes de dos o más tablas, basándose en una columna relacionada entre ellas. Tienen la misma funcionalidad que la composición, con el objetivo de simplificar las sentencias SQL. Existen diferentes tipos de JOIN en SQL:</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500" b="1">
                <a:solidFill>
                  <a:schemeClr val="tx2"/>
                </a:solidFill>
              </a:rPr>
              <a:t>(INNER) JOIN</a:t>
            </a:r>
            <a:r>
              <a:rPr lang="en-US" sz="1500">
                <a:solidFill>
                  <a:schemeClr val="tx2"/>
                </a:solidFill>
              </a:rPr>
              <a:t>: devuelve registros que tienen valores coincidentes en ambas tablas.</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500" b="1">
                <a:solidFill>
                  <a:schemeClr val="tx2"/>
                </a:solidFill>
              </a:rPr>
              <a:t>LEFT (OUTER) JOIN</a:t>
            </a:r>
            <a:r>
              <a:rPr lang="en-US" sz="1500">
                <a:solidFill>
                  <a:schemeClr val="tx2"/>
                </a:solidFill>
              </a:rPr>
              <a:t>: devuelve todos los registros de la tabla izquierda, y los coincidentes de la derecha.</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500" b="1">
                <a:solidFill>
                  <a:schemeClr val="tx2"/>
                </a:solidFill>
              </a:rPr>
              <a:t>RIGHT (OUTER) JOIN</a:t>
            </a:r>
            <a:r>
              <a:rPr lang="en-US" sz="1500">
                <a:solidFill>
                  <a:schemeClr val="tx2"/>
                </a:solidFill>
              </a:rPr>
              <a:t>: devuelve todos los registros de la tabla derecha, y los coincidentes de la izquierda.</a:t>
            </a:r>
          </a:p>
          <a:p>
            <a:pPr>
              <a:lnSpc>
                <a:spcPct val="90000"/>
              </a:lnSpc>
              <a:spcBef>
                <a:spcPct val="20000"/>
              </a:spcBef>
              <a:spcAft>
                <a:spcPts val="600"/>
              </a:spcAft>
              <a:buClr>
                <a:schemeClr val="accent2"/>
              </a:buClr>
              <a:buSzPct val="92000"/>
              <a:buFont typeface="Wingdings 2" panose="05020102010507070707" pitchFamily="18" charset="2"/>
              <a:buChar char=""/>
            </a:pPr>
            <a:r>
              <a:rPr lang="en-US" sz="1500" b="1">
                <a:solidFill>
                  <a:schemeClr val="tx2"/>
                </a:solidFill>
              </a:rPr>
              <a:t>FULL (OUTER) JOIN</a:t>
            </a:r>
            <a:r>
              <a:rPr lang="en-US" sz="1500">
                <a:solidFill>
                  <a:schemeClr val="tx2"/>
                </a:solidFill>
              </a:rPr>
              <a:t>: devuelve todos los registros en el momento en que haya una coincidencia, bien en la tabla de la derecha o izquierda.</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500">
              <a:solidFill>
                <a:schemeClr val="tx2"/>
              </a:solidFill>
            </a:endParaRPr>
          </a:p>
        </p:txBody>
      </p:sp>
      <p:pic>
        <p:nvPicPr>
          <p:cNvPr id="4" name="Imagen 3">
            <a:extLst>
              <a:ext uri="{FF2B5EF4-FFF2-40B4-BE49-F238E27FC236}">
                <a16:creationId xmlns:a16="http://schemas.microsoft.com/office/drawing/2014/main" id="{F9153FBA-D25A-5A47-948B-F216A7FEB0EA}"/>
              </a:ext>
            </a:extLst>
          </p:cNvPr>
          <p:cNvPicPr>
            <a:picLocks noChangeAspect="1"/>
          </p:cNvPicPr>
          <p:nvPr/>
        </p:nvPicPr>
        <p:blipFill>
          <a:blip r:embed="rId2"/>
          <a:stretch>
            <a:fillRect/>
          </a:stretch>
        </p:blipFill>
        <p:spPr>
          <a:xfrm>
            <a:off x="4193609" y="3973258"/>
            <a:ext cx="7969537" cy="1454440"/>
          </a:xfrm>
          <a:prstGeom prst="rect">
            <a:avLst/>
          </a:prstGeom>
        </p:spPr>
      </p:pic>
    </p:spTree>
    <p:extLst>
      <p:ext uri="{BB962C8B-B14F-4D97-AF65-F5344CB8AC3E}">
        <p14:creationId xmlns:p14="http://schemas.microsoft.com/office/powerpoint/2010/main" val="24209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Composiciones - Ejemplos</a:t>
            </a:r>
          </a:p>
        </p:txBody>
      </p:sp>
      <p:sp useBgFill="1">
        <p:nvSpPr>
          <p:cNvPr id="136" name="Rectangle 13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F8B5D4FC-6BAB-E446-8711-A4D9E7A1B5E7}"/>
              </a:ext>
            </a:extLst>
          </p:cNvPr>
          <p:cNvSpPr txBox="1"/>
          <p:nvPr/>
        </p:nvSpPr>
        <p:spPr>
          <a:xfrm>
            <a:off x="581190" y="1100716"/>
            <a:ext cx="7301569" cy="2585323"/>
          </a:xfrm>
          <a:prstGeom prst="rect">
            <a:avLst/>
          </a:prstGeom>
          <a:noFill/>
        </p:spPr>
        <p:txBody>
          <a:bodyPr wrap="square" rtlCol="0">
            <a:spAutoFit/>
          </a:bodyPr>
          <a:lstStyle/>
          <a:p>
            <a:r>
              <a:rPr lang="es-ES" dirty="0" smtClean="0"/>
              <a:t>Por cada pedido, mostrar el ID de pedido así como el nombre y apellido del empleado asociado</a:t>
            </a:r>
            <a:r>
              <a:rPr lang="es-ES" dirty="0" smtClean="0"/>
              <a:t>.</a:t>
            </a:r>
          </a:p>
          <a:p>
            <a:endParaRPr lang="es-ES" dirty="0"/>
          </a:p>
          <a:p>
            <a:r>
              <a:rPr lang="en-US" dirty="0"/>
              <a:t>SELECT </a:t>
            </a:r>
            <a:r>
              <a:rPr lang="en-US" dirty="0" err="1"/>
              <a:t>OrderID</a:t>
            </a:r>
            <a:r>
              <a:rPr lang="en-US" dirty="0"/>
              <a:t>, </a:t>
            </a:r>
            <a:r>
              <a:rPr lang="en-US" dirty="0" err="1"/>
              <a:t>LastName</a:t>
            </a:r>
            <a:r>
              <a:rPr lang="en-US" dirty="0"/>
              <a:t>, </a:t>
            </a:r>
            <a:r>
              <a:rPr lang="en-US" dirty="0" err="1"/>
              <a:t>FirstName</a:t>
            </a:r>
            <a:r>
              <a:rPr lang="en-US" dirty="0"/>
              <a:t> FROM orders, employees </a:t>
            </a:r>
          </a:p>
          <a:p>
            <a:r>
              <a:rPr lang="en-US" dirty="0"/>
              <a:t>WHERE </a:t>
            </a:r>
            <a:r>
              <a:rPr lang="en-US" dirty="0" err="1"/>
              <a:t>orders.EmployeeID</a:t>
            </a:r>
            <a:r>
              <a:rPr lang="en-US" dirty="0"/>
              <a:t> = </a:t>
            </a:r>
            <a:r>
              <a:rPr lang="en-US" dirty="0" err="1"/>
              <a:t>employees.EmployeeID</a:t>
            </a:r>
            <a:r>
              <a:rPr lang="en-US" dirty="0"/>
              <a:t>;</a:t>
            </a:r>
            <a:endParaRPr lang="en-GB" dirty="0"/>
          </a:p>
          <a:p>
            <a:endParaRPr lang="es-ES" dirty="0"/>
          </a:p>
          <a:p>
            <a:endParaRPr lang="es-ES" dirty="0">
              <a:effectLst/>
            </a:endParaRPr>
          </a:p>
          <a:p>
            <a:r>
              <a:rPr lang="en-US" dirty="0"/>
              <a:t>SELECT </a:t>
            </a:r>
            <a:r>
              <a:rPr lang="en-US" dirty="0" err="1"/>
              <a:t>OrderID</a:t>
            </a:r>
            <a:r>
              <a:rPr lang="en-US" dirty="0"/>
              <a:t>, </a:t>
            </a:r>
            <a:r>
              <a:rPr lang="en-US" dirty="0" err="1"/>
              <a:t>LastName</a:t>
            </a:r>
            <a:r>
              <a:rPr lang="en-US" dirty="0"/>
              <a:t>, </a:t>
            </a:r>
            <a:r>
              <a:rPr lang="en-US" dirty="0" err="1"/>
              <a:t>FirstName</a:t>
            </a:r>
            <a:r>
              <a:rPr lang="en-US" dirty="0"/>
              <a:t> FROM orders JOIN employees ON (</a:t>
            </a:r>
            <a:r>
              <a:rPr lang="en-US" dirty="0" err="1"/>
              <a:t>orders.EmployeeID</a:t>
            </a:r>
            <a:r>
              <a:rPr lang="en-US" dirty="0"/>
              <a:t> = </a:t>
            </a:r>
            <a:r>
              <a:rPr lang="en-US" dirty="0" err="1"/>
              <a:t>employees.EmployeeID</a:t>
            </a:r>
            <a:r>
              <a:rPr lang="en-US" dirty="0"/>
              <a:t>);</a:t>
            </a:r>
            <a:endParaRPr lang="en-GB" dirty="0"/>
          </a:p>
        </p:txBody>
      </p:sp>
      <p:pic>
        <p:nvPicPr>
          <p:cNvPr id="5" name="Imagen 4"/>
          <p:cNvPicPr>
            <a:picLocks noChangeAspect="1"/>
          </p:cNvPicPr>
          <p:nvPr/>
        </p:nvPicPr>
        <p:blipFill>
          <a:blip r:embed="rId2"/>
          <a:stretch>
            <a:fillRect/>
          </a:stretch>
        </p:blipFill>
        <p:spPr>
          <a:xfrm>
            <a:off x="8042147" y="1040524"/>
            <a:ext cx="3545531" cy="3219285"/>
          </a:xfrm>
          <a:prstGeom prst="rect">
            <a:avLst/>
          </a:prstGeom>
        </p:spPr>
      </p:pic>
    </p:spTree>
    <p:extLst>
      <p:ext uri="{BB962C8B-B14F-4D97-AF65-F5344CB8AC3E}">
        <p14:creationId xmlns:p14="http://schemas.microsoft.com/office/powerpoint/2010/main" val="284023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err="1">
                <a:solidFill>
                  <a:srgbClr val="FFFFFF"/>
                </a:solidFill>
              </a:rPr>
              <a:t>Composiciones</a:t>
            </a:r>
            <a:r>
              <a:rPr lang="en-US" sz="3600" dirty="0">
                <a:solidFill>
                  <a:srgbClr val="FFFFFF"/>
                </a:solidFill>
              </a:rPr>
              <a:t> – </a:t>
            </a:r>
            <a:r>
              <a:rPr lang="en-US" sz="3600" dirty="0" smtClean="0">
                <a:solidFill>
                  <a:srgbClr val="FFFFFF"/>
                </a:solidFill>
              </a:rPr>
              <a:t>EJERCICIO</a:t>
            </a:r>
            <a:endParaRPr lang="en-US" sz="3600" dirty="0">
              <a:solidFill>
                <a:srgbClr val="FFFFFF"/>
              </a:solidFill>
            </a:endParaRPr>
          </a:p>
        </p:txBody>
      </p:sp>
      <p:sp useBgFill="1">
        <p:nvSpPr>
          <p:cNvPr id="136" name="Rectangle 13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F8B5D4FC-6BAB-E446-8711-A4D9E7A1B5E7}"/>
              </a:ext>
            </a:extLst>
          </p:cNvPr>
          <p:cNvSpPr txBox="1"/>
          <p:nvPr/>
        </p:nvSpPr>
        <p:spPr>
          <a:xfrm>
            <a:off x="581190" y="1100716"/>
            <a:ext cx="10993549" cy="1200329"/>
          </a:xfrm>
          <a:prstGeom prst="rect">
            <a:avLst/>
          </a:prstGeom>
          <a:noFill/>
        </p:spPr>
        <p:txBody>
          <a:bodyPr wrap="square" rtlCol="0">
            <a:spAutoFit/>
          </a:bodyPr>
          <a:lstStyle/>
          <a:p>
            <a:endParaRPr lang="es-ES" dirty="0"/>
          </a:p>
          <a:p>
            <a:endParaRPr lang="en-GB" dirty="0"/>
          </a:p>
          <a:p>
            <a:r>
              <a:rPr lang="en-GB" dirty="0" smtClean="0"/>
              <a:t>EJERCICIO: </a:t>
            </a:r>
            <a:r>
              <a:rPr lang="es-ES" dirty="0" smtClean="0"/>
              <a:t>repetir </a:t>
            </a:r>
            <a:r>
              <a:rPr lang="es-ES" smtClean="0"/>
              <a:t>los tres ejercicios </a:t>
            </a:r>
            <a:r>
              <a:rPr lang="es-ES" dirty="0" smtClean="0"/>
              <a:t>anteriores usando JOIN.</a:t>
            </a:r>
            <a:endParaRPr lang="es-ES" dirty="0"/>
          </a:p>
          <a:p>
            <a:endParaRPr lang="en-GB" dirty="0"/>
          </a:p>
        </p:txBody>
      </p:sp>
      <p:sp>
        <p:nvSpPr>
          <p:cNvPr id="5" name="CuadroTexto 4">
            <a:extLst>
              <a:ext uri="{FF2B5EF4-FFF2-40B4-BE49-F238E27FC236}">
                <a16:creationId xmlns:a16="http://schemas.microsoft.com/office/drawing/2014/main" id="{E0E08EEF-55DD-0749-A0A4-D6813F4BA188}"/>
              </a:ext>
            </a:extLst>
          </p:cNvPr>
          <p:cNvSpPr txBox="1"/>
          <p:nvPr/>
        </p:nvSpPr>
        <p:spPr>
          <a:xfrm>
            <a:off x="4823209" y="757947"/>
            <a:ext cx="1165512" cy="369332"/>
          </a:xfrm>
          <a:prstGeom prst="rect">
            <a:avLst/>
          </a:prstGeom>
          <a:noFill/>
        </p:spPr>
        <p:txBody>
          <a:bodyPr wrap="none" rtlCol="0">
            <a:spAutoFit/>
          </a:bodyPr>
          <a:lstStyle/>
          <a:p>
            <a:r>
              <a:rPr lang="en-GB" dirty="0" err="1" smtClean="0"/>
              <a:t>northwind</a:t>
            </a:r>
            <a:endParaRPr lang="en-GB" dirty="0"/>
          </a:p>
        </p:txBody>
      </p:sp>
    </p:spTree>
    <p:extLst>
      <p:ext uri="{BB962C8B-B14F-4D97-AF65-F5344CB8AC3E}">
        <p14:creationId xmlns:p14="http://schemas.microsoft.com/office/powerpoint/2010/main" val="300594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CONSULTAS MULTITABLAS</a:t>
            </a:r>
          </a:p>
        </p:txBody>
      </p:sp>
      <p:pic>
        <p:nvPicPr>
          <p:cNvPr id="4" name="Imagen 3">
            <a:extLst>
              <a:ext uri="{FF2B5EF4-FFF2-40B4-BE49-F238E27FC236}">
                <a16:creationId xmlns:a16="http://schemas.microsoft.com/office/drawing/2014/main" id="{A2288657-998C-414C-AEC9-E114636BDEFE}"/>
              </a:ext>
            </a:extLst>
          </p:cNvPr>
          <p:cNvPicPr>
            <a:picLocks noChangeAspect="1"/>
          </p:cNvPicPr>
          <p:nvPr/>
        </p:nvPicPr>
        <p:blipFill>
          <a:blip r:embed="rId2"/>
          <a:stretch>
            <a:fillRect/>
          </a:stretch>
        </p:blipFill>
        <p:spPr>
          <a:xfrm>
            <a:off x="506027" y="2790605"/>
            <a:ext cx="9237786" cy="3602736"/>
          </a:xfrm>
          <a:prstGeom prst="rect">
            <a:avLst/>
          </a:prstGeom>
        </p:spPr>
      </p:pic>
    </p:spTree>
    <p:extLst>
      <p:ext uri="{BB962C8B-B14F-4D97-AF65-F5344CB8AC3E}">
        <p14:creationId xmlns:p14="http://schemas.microsoft.com/office/powerpoint/2010/main" val="268048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Producto cartesiano</a:t>
            </a:r>
          </a:p>
        </p:txBody>
      </p:sp>
      <p:sp>
        <p:nvSpPr>
          <p:cNvPr id="3" name="CuadroTexto 2">
            <a:extLst>
              <a:ext uri="{FF2B5EF4-FFF2-40B4-BE49-F238E27FC236}">
                <a16:creationId xmlns:a16="http://schemas.microsoft.com/office/drawing/2014/main" id="{F37A4638-3358-1345-8A41-FF6BD430D3B1}"/>
              </a:ext>
            </a:extLst>
          </p:cNvPr>
          <p:cNvSpPr txBox="1"/>
          <p:nvPr/>
        </p:nvSpPr>
        <p:spPr>
          <a:xfrm>
            <a:off x="446532" y="2313622"/>
            <a:ext cx="11262866" cy="3970318"/>
          </a:xfrm>
          <a:prstGeom prst="rect">
            <a:avLst/>
          </a:prstGeom>
          <a:noFill/>
        </p:spPr>
        <p:txBody>
          <a:bodyPr wrap="square" rtlCol="0">
            <a:spAutoFit/>
          </a:bodyPr>
          <a:lstStyle/>
          <a:p>
            <a:pPr algn="just"/>
            <a:r>
              <a:rPr lang="es-ES"/>
              <a:t>El producto cartesiano entre dos tablas da como resultado todas las combinaciones de todas las filas de esas dos tablas. </a:t>
            </a:r>
          </a:p>
          <a:p>
            <a:pPr algn="just"/>
            <a:r>
              <a:rPr lang="es-ES"/>
              <a:t>Se indica poniendo en la cláusula FROM las tablas que queremos componer separadas por comas. Y puedes obtener el producto cartesiano de las tablas que quieras.</a:t>
            </a:r>
          </a:p>
          <a:p>
            <a:pPr algn="just"/>
            <a:endParaRPr lang="es-ES"/>
          </a:p>
          <a:p>
            <a:pPr algn="just"/>
            <a:r>
              <a:rPr lang="es-ES"/>
              <a:t>Como lo que se obtiene son todas las posibles combinaciones de filas, debes tener especial cuidado con las tablas que combinas. Si tienes dos tablas de 10 filas cada una, el resultado tendrá10x10 filas.</a:t>
            </a:r>
          </a:p>
          <a:p>
            <a:pPr algn="just"/>
            <a:endParaRPr lang="es-ES"/>
          </a:p>
          <a:p>
            <a:pPr algn="just"/>
            <a:r>
              <a:rPr lang="es-ES"/>
              <a:t>A medida que aumentemos el número de filas que contienen las tablas, mayor será el resultado final, con lo cual se puede considerar que nos encontraremos con una operación costosa. </a:t>
            </a:r>
          </a:p>
          <a:p>
            <a:pPr algn="just"/>
            <a:r>
              <a:rPr lang="es-ES"/>
              <a:t>Esta operación no es de las más utilizadas ya que coge una fila de una tabla y la asocia con todos y cada uno de las filas de la otra tabla, independientemente de que tengan relación o no. Lo más normal es que queramos seleccionar los registros según algún criterio. </a:t>
            </a:r>
          </a:p>
          <a:p>
            <a:endParaRPr lang="es-ES"/>
          </a:p>
          <a:p>
            <a:endParaRPr lang="en-GB"/>
          </a:p>
        </p:txBody>
      </p:sp>
    </p:spTree>
    <p:extLst>
      <p:ext uri="{BB962C8B-B14F-4D97-AF65-F5344CB8AC3E}">
        <p14:creationId xmlns:p14="http://schemas.microsoft.com/office/powerpoint/2010/main" val="46847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err="1">
                <a:solidFill>
                  <a:srgbClr val="FFFFFF"/>
                </a:solidFill>
              </a:rPr>
              <a:t>Producto</a:t>
            </a:r>
            <a:r>
              <a:rPr lang="en-US" sz="3600" dirty="0">
                <a:solidFill>
                  <a:srgbClr val="FFFFFF"/>
                </a:solidFill>
              </a:rPr>
              <a:t> </a:t>
            </a:r>
            <a:r>
              <a:rPr lang="en-US" sz="3600" dirty="0" err="1">
                <a:solidFill>
                  <a:srgbClr val="FFFFFF"/>
                </a:solidFill>
              </a:rPr>
              <a:t>cartesiano</a:t>
            </a:r>
            <a:r>
              <a:rPr lang="en-US" sz="3600" dirty="0">
                <a:solidFill>
                  <a:srgbClr val="FFFFFF"/>
                </a:solidFill>
              </a:rPr>
              <a:t> – entrada</a:t>
            </a:r>
          </a:p>
        </p:txBody>
      </p:sp>
      <p:sp useBgFill="1">
        <p:nvSpPr>
          <p:cNvPr id="136" name="Rectangle 13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E591DC58-53E5-DF44-B0EF-7163FEC805D8}"/>
              </a:ext>
            </a:extLst>
          </p:cNvPr>
          <p:cNvPicPr>
            <a:picLocks noChangeAspect="1"/>
          </p:cNvPicPr>
          <p:nvPr/>
        </p:nvPicPr>
        <p:blipFill>
          <a:blip r:embed="rId2"/>
          <a:stretch>
            <a:fillRect/>
          </a:stretch>
        </p:blipFill>
        <p:spPr>
          <a:xfrm>
            <a:off x="7988446" y="1641214"/>
            <a:ext cx="3014297" cy="1873548"/>
          </a:xfrm>
          <a:prstGeom prst="rect">
            <a:avLst/>
          </a:prstGeom>
        </p:spPr>
      </p:pic>
      <p:pic>
        <p:nvPicPr>
          <p:cNvPr id="10" name="Imagen 9">
            <a:extLst>
              <a:ext uri="{FF2B5EF4-FFF2-40B4-BE49-F238E27FC236}">
                <a16:creationId xmlns:a16="http://schemas.microsoft.com/office/drawing/2014/main" id="{F0215743-C17A-A642-A7A8-E2061700F66D}"/>
              </a:ext>
            </a:extLst>
          </p:cNvPr>
          <p:cNvPicPr>
            <a:picLocks noChangeAspect="1"/>
          </p:cNvPicPr>
          <p:nvPr/>
        </p:nvPicPr>
        <p:blipFill>
          <a:blip r:embed="rId3"/>
          <a:stretch>
            <a:fillRect/>
          </a:stretch>
        </p:blipFill>
        <p:spPr>
          <a:xfrm>
            <a:off x="446534" y="1614560"/>
            <a:ext cx="6820731" cy="1926857"/>
          </a:xfrm>
          <a:prstGeom prst="rect">
            <a:avLst/>
          </a:prstGeom>
        </p:spPr>
      </p:pic>
    </p:spTree>
    <p:extLst>
      <p:ext uri="{BB962C8B-B14F-4D97-AF65-F5344CB8AC3E}">
        <p14:creationId xmlns:p14="http://schemas.microsoft.com/office/powerpoint/2010/main" val="401190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Producto cartesiano – salida</a:t>
            </a:r>
          </a:p>
        </p:txBody>
      </p:sp>
      <p:sp useBgFill="1">
        <p:nvSpPr>
          <p:cNvPr id="136" name="Rectangle 13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96D412C9-3364-7544-8B9A-CA48DBA67876}"/>
              </a:ext>
            </a:extLst>
          </p:cNvPr>
          <p:cNvPicPr>
            <a:picLocks noChangeAspect="1"/>
          </p:cNvPicPr>
          <p:nvPr/>
        </p:nvPicPr>
        <p:blipFill>
          <a:blip r:embed="rId2"/>
          <a:stretch>
            <a:fillRect/>
          </a:stretch>
        </p:blipFill>
        <p:spPr>
          <a:xfrm>
            <a:off x="443883" y="774868"/>
            <a:ext cx="11265764" cy="3464223"/>
          </a:xfrm>
          <a:prstGeom prst="rect">
            <a:avLst/>
          </a:prstGeom>
        </p:spPr>
      </p:pic>
    </p:spTree>
    <p:extLst>
      <p:ext uri="{BB962C8B-B14F-4D97-AF65-F5344CB8AC3E}">
        <p14:creationId xmlns:p14="http://schemas.microsoft.com/office/powerpoint/2010/main" val="193011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Producto cartesiano – ejercicio</a:t>
            </a:r>
          </a:p>
        </p:txBody>
      </p:sp>
      <p:sp useBgFill="1">
        <p:nvSpPr>
          <p:cNvPr id="136" name="Rectangle 13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F8B5D4FC-6BAB-E446-8711-A4D9E7A1B5E7}"/>
              </a:ext>
            </a:extLst>
          </p:cNvPr>
          <p:cNvSpPr txBox="1"/>
          <p:nvPr/>
        </p:nvSpPr>
        <p:spPr>
          <a:xfrm>
            <a:off x="581190" y="1181100"/>
            <a:ext cx="10993549" cy="2308324"/>
          </a:xfrm>
          <a:prstGeom prst="rect">
            <a:avLst/>
          </a:prstGeom>
          <a:noFill/>
        </p:spPr>
        <p:txBody>
          <a:bodyPr wrap="square" rtlCol="0">
            <a:spAutoFit/>
          </a:bodyPr>
          <a:lstStyle/>
          <a:p>
            <a:r>
              <a:rPr lang="en-GB" dirty="0" err="1"/>
              <a:t>En</a:t>
            </a:r>
            <a:r>
              <a:rPr lang="en-GB" dirty="0"/>
              <a:t> la base de </a:t>
            </a:r>
            <a:r>
              <a:rPr lang="en-GB" dirty="0" err="1"/>
              <a:t>datos</a:t>
            </a:r>
            <a:r>
              <a:rPr lang="en-GB" dirty="0"/>
              <a:t> </a:t>
            </a:r>
            <a:r>
              <a:rPr lang="en-GB" dirty="0" err="1"/>
              <a:t>Northwind</a:t>
            </a:r>
            <a:r>
              <a:rPr lang="en-GB" dirty="0"/>
              <a:t>, </a:t>
            </a:r>
          </a:p>
          <a:p>
            <a:endParaRPr lang="en-GB" dirty="0"/>
          </a:p>
          <a:p>
            <a:r>
              <a:rPr lang="en-GB" dirty="0"/>
              <a:t>¿</a:t>
            </a:r>
            <a:r>
              <a:rPr lang="en-GB" dirty="0" err="1"/>
              <a:t>Cuantas</a:t>
            </a:r>
            <a:r>
              <a:rPr lang="en-GB" dirty="0"/>
              <a:t> </a:t>
            </a:r>
            <a:r>
              <a:rPr lang="en-GB" dirty="0" err="1"/>
              <a:t>filas</a:t>
            </a:r>
            <a:r>
              <a:rPr lang="en-GB" dirty="0"/>
              <a:t> </a:t>
            </a:r>
            <a:r>
              <a:rPr lang="en-GB" dirty="0" err="1"/>
              <a:t>tendrá</a:t>
            </a:r>
            <a:r>
              <a:rPr lang="en-GB" dirty="0"/>
              <a:t> el </a:t>
            </a:r>
            <a:r>
              <a:rPr lang="en-GB" dirty="0" err="1"/>
              <a:t>producto</a:t>
            </a:r>
            <a:r>
              <a:rPr lang="en-GB" dirty="0"/>
              <a:t> </a:t>
            </a:r>
            <a:r>
              <a:rPr lang="en-GB" dirty="0" err="1"/>
              <a:t>cartesiano</a:t>
            </a:r>
            <a:r>
              <a:rPr lang="en-GB" dirty="0"/>
              <a:t> de las </a:t>
            </a:r>
            <a:r>
              <a:rPr lang="en-GB" dirty="0" err="1"/>
              <a:t>tablas</a:t>
            </a:r>
            <a:r>
              <a:rPr lang="en-GB" dirty="0"/>
              <a:t> Region y Territories?</a:t>
            </a:r>
          </a:p>
          <a:p>
            <a:endParaRPr lang="en-GB" dirty="0"/>
          </a:p>
          <a:p>
            <a:r>
              <a:rPr lang="en-GB" dirty="0"/>
              <a:t>¿</a:t>
            </a:r>
            <a:r>
              <a:rPr lang="en-GB" dirty="0" err="1"/>
              <a:t>Cuantas</a:t>
            </a:r>
            <a:r>
              <a:rPr lang="en-GB" dirty="0"/>
              <a:t> </a:t>
            </a:r>
            <a:r>
              <a:rPr lang="en-GB" dirty="0" err="1"/>
              <a:t>filas</a:t>
            </a:r>
            <a:r>
              <a:rPr lang="en-GB" dirty="0"/>
              <a:t> </a:t>
            </a:r>
            <a:r>
              <a:rPr lang="en-GB" dirty="0" err="1"/>
              <a:t>tendrá</a:t>
            </a:r>
            <a:r>
              <a:rPr lang="en-GB" dirty="0"/>
              <a:t> el </a:t>
            </a:r>
            <a:r>
              <a:rPr lang="en-GB" dirty="0" err="1"/>
              <a:t>producto</a:t>
            </a:r>
            <a:r>
              <a:rPr lang="en-GB" dirty="0"/>
              <a:t> </a:t>
            </a:r>
            <a:r>
              <a:rPr lang="en-GB" dirty="0" err="1"/>
              <a:t>cartesiano</a:t>
            </a:r>
            <a:r>
              <a:rPr lang="en-GB" dirty="0"/>
              <a:t> de las </a:t>
            </a:r>
            <a:r>
              <a:rPr lang="en-GB" dirty="0" err="1"/>
              <a:t>tablas</a:t>
            </a:r>
            <a:r>
              <a:rPr lang="en-GB" dirty="0"/>
              <a:t> Customers, Employees y Orders?</a:t>
            </a:r>
          </a:p>
          <a:p>
            <a:endParaRPr lang="en-GB" dirty="0"/>
          </a:p>
          <a:p>
            <a:r>
              <a:rPr lang="en-GB" dirty="0"/>
              <a:t>¿</a:t>
            </a:r>
            <a:r>
              <a:rPr lang="en-GB" dirty="0" err="1"/>
              <a:t>Cuantas</a:t>
            </a:r>
            <a:r>
              <a:rPr lang="en-GB" dirty="0"/>
              <a:t> </a:t>
            </a:r>
            <a:r>
              <a:rPr lang="en-GB" dirty="0" err="1"/>
              <a:t>filas</a:t>
            </a:r>
            <a:r>
              <a:rPr lang="en-GB" dirty="0"/>
              <a:t> </a:t>
            </a:r>
            <a:r>
              <a:rPr lang="en-GB" dirty="0" err="1"/>
              <a:t>tendrá</a:t>
            </a:r>
            <a:r>
              <a:rPr lang="en-GB" dirty="0"/>
              <a:t> el </a:t>
            </a:r>
            <a:r>
              <a:rPr lang="en-GB" dirty="0" err="1"/>
              <a:t>producto</a:t>
            </a:r>
            <a:r>
              <a:rPr lang="en-GB" dirty="0"/>
              <a:t> </a:t>
            </a:r>
            <a:r>
              <a:rPr lang="en-GB" dirty="0" err="1"/>
              <a:t>cartesiano</a:t>
            </a:r>
            <a:r>
              <a:rPr lang="en-GB" dirty="0"/>
              <a:t> de las </a:t>
            </a:r>
            <a:r>
              <a:rPr lang="en-GB" dirty="0" err="1"/>
              <a:t>tablas</a:t>
            </a:r>
            <a:r>
              <a:rPr lang="en-GB" dirty="0"/>
              <a:t> Categories, Products, Shippers y Suppliers?</a:t>
            </a:r>
          </a:p>
          <a:p>
            <a:endParaRPr lang="en-GB" dirty="0"/>
          </a:p>
        </p:txBody>
      </p:sp>
    </p:spTree>
    <p:extLst>
      <p:ext uri="{BB962C8B-B14F-4D97-AF65-F5344CB8AC3E}">
        <p14:creationId xmlns:p14="http://schemas.microsoft.com/office/powerpoint/2010/main" val="274543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composiciones</a:t>
            </a:r>
          </a:p>
        </p:txBody>
      </p:sp>
      <p:sp useBgFill="1">
        <p:nvSpPr>
          <p:cNvPr id="136" name="Rectangle 13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F8B5D4FC-6BAB-E446-8711-A4D9E7A1B5E7}"/>
              </a:ext>
            </a:extLst>
          </p:cNvPr>
          <p:cNvSpPr txBox="1"/>
          <p:nvPr/>
        </p:nvSpPr>
        <p:spPr>
          <a:xfrm>
            <a:off x="581190" y="1100716"/>
            <a:ext cx="10993549" cy="3416320"/>
          </a:xfrm>
          <a:prstGeom prst="rect">
            <a:avLst/>
          </a:prstGeom>
          <a:noFill/>
        </p:spPr>
        <p:txBody>
          <a:bodyPr wrap="square" rtlCol="0">
            <a:spAutoFit/>
          </a:bodyPr>
          <a:lstStyle/>
          <a:p>
            <a:pPr algn="just"/>
            <a:r>
              <a:rPr lang="es-ES" dirty="0"/>
              <a:t>Necesitaremos discriminar de alguna forma para que únicamente aparezcan filas de una tabla que estén relacionadas con la otra tabla. A esto se le llama asociar tablas (JOIN). Para hacer una composición se parte de un producto cartesiano y se eliminan aquellas filas que no cumplen la condición de </a:t>
            </a:r>
            <a:r>
              <a:rPr lang="es-ES" dirty="0" smtClean="0"/>
              <a:t>composición usando el filtro WHERE. </a:t>
            </a:r>
            <a:r>
              <a:rPr lang="es-ES" dirty="0"/>
              <a:t>Lo importante en las composiciones es emparejar los campos que han de tener valores iguales. </a:t>
            </a:r>
          </a:p>
          <a:p>
            <a:pPr algn="just"/>
            <a:endParaRPr lang="es-ES" dirty="0"/>
          </a:p>
          <a:p>
            <a:pPr algn="just"/>
            <a:r>
              <a:rPr lang="es-ES" dirty="0"/>
              <a:t>Las reglas para las composiciones son: </a:t>
            </a:r>
          </a:p>
          <a:p>
            <a:pPr marL="285750" indent="-285750" algn="just">
              <a:buFont typeface="Arial" panose="020B0604020202020204" pitchFamily="34" charset="0"/>
              <a:buChar char="•"/>
            </a:pPr>
            <a:r>
              <a:rPr lang="es-ES" dirty="0"/>
              <a:t>Pueden combinarse tantas tablas como se desee. </a:t>
            </a:r>
            <a:endParaRPr lang="es-ES" dirty="0">
              <a:effectLst/>
            </a:endParaRPr>
          </a:p>
          <a:p>
            <a:pPr marL="285750" indent="-285750" algn="just">
              <a:buFont typeface="Arial" panose="020B0604020202020204" pitchFamily="34" charset="0"/>
              <a:buChar char="•"/>
            </a:pPr>
            <a:r>
              <a:rPr lang="es-ES" dirty="0"/>
              <a:t>El criterio de combinación puede estar formado por más de una pareja de columnas. </a:t>
            </a:r>
            <a:endParaRPr lang="es-ES" dirty="0">
              <a:effectLst/>
            </a:endParaRPr>
          </a:p>
          <a:p>
            <a:pPr marL="285750" indent="-285750" algn="just">
              <a:buFont typeface="Arial" panose="020B0604020202020204" pitchFamily="34" charset="0"/>
              <a:buChar char="•"/>
            </a:pPr>
            <a:r>
              <a:rPr lang="es-ES" dirty="0"/>
              <a:t>En la cláusula SELECT pueden citarse columnas de ambas tablas. </a:t>
            </a:r>
            <a:endParaRPr lang="es-ES" dirty="0">
              <a:effectLst/>
            </a:endParaRPr>
          </a:p>
          <a:p>
            <a:pPr marL="285750" indent="-285750" algn="just">
              <a:buFont typeface="Arial" panose="020B0604020202020204" pitchFamily="34" charset="0"/>
              <a:buChar char="•"/>
            </a:pPr>
            <a:r>
              <a:rPr lang="es-ES" dirty="0"/>
              <a:t>Si hay columnas con el mismo nombre en las distintas tablas, deben identificarse especificando la tabla de procedencia o utilizando un alias de tabla. </a:t>
            </a:r>
            <a:endParaRPr lang="es-ES" dirty="0">
              <a:effectLst/>
            </a:endParaRPr>
          </a:p>
          <a:p>
            <a:endParaRPr lang="en-GB" dirty="0"/>
          </a:p>
        </p:txBody>
      </p:sp>
    </p:spTree>
    <p:extLst>
      <p:ext uri="{BB962C8B-B14F-4D97-AF65-F5344CB8AC3E}">
        <p14:creationId xmlns:p14="http://schemas.microsoft.com/office/powerpoint/2010/main" val="355914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composiciones</a:t>
            </a:r>
          </a:p>
        </p:txBody>
      </p:sp>
      <p:sp useBgFill="1">
        <p:nvSpPr>
          <p:cNvPr id="136" name="Rectangle 13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F8B5D4FC-6BAB-E446-8711-A4D9E7A1B5E7}"/>
              </a:ext>
            </a:extLst>
          </p:cNvPr>
          <p:cNvSpPr txBox="1"/>
          <p:nvPr/>
        </p:nvSpPr>
        <p:spPr>
          <a:xfrm>
            <a:off x="581190" y="1100716"/>
            <a:ext cx="10993549" cy="2031325"/>
          </a:xfrm>
          <a:prstGeom prst="rect">
            <a:avLst/>
          </a:prstGeom>
          <a:noFill/>
        </p:spPr>
        <p:txBody>
          <a:bodyPr wrap="square" rtlCol="0">
            <a:spAutoFit/>
          </a:bodyPr>
          <a:lstStyle/>
          <a:p>
            <a:r>
              <a:rPr lang="es-ES" dirty="0"/>
              <a:t>Las columnas que aparecen en la cláusula WHERE se denominan </a:t>
            </a:r>
            <a:r>
              <a:rPr lang="es-ES" b="1" dirty="0"/>
              <a:t>columnas de emparejamiento </a:t>
            </a:r>
            <a:r>
              <a:rPr lang="es-ES" dirty="0"/>
              <a:t>ya que son las que permiten emparejar las filas de las dos tablas. </a:t>
            </a:r>
            <a:r>
              <a:rPr lang="es-ES" dirty="0" err="1"/>
              <a:t>Éstas</a:t>
            </a:r>
            <a:r>
              <a:rPr lang="es-ES" dirty="0"/>
              <a:t> no tienen por qué estar incluidas en la </a:t>
            </a:r>
            <a:r>
              <a:rPr lang="es-ES" b="1" dirty="0"/>
              <a:t>lista de selección</a:t>
            </a:r>
            <a:r>
              <a:rPr lang="es-ES" dirty="0"/>
              <a:t>. Emparejaremos tablas que estén relacionadas entres sí y además, </a:t>
            </a:r>
            <a:r>
              <a:rPr lang="es-ES" b="1" u="sng" dirty="0"/>
              <a:t>una de las columnas de emparejamiento será clave principal en su tabla</a:t>
            </a:r>
            <a:r>
              <a:rPr lang="es-ES" dirty="0"/>
              <a:t>. Cuando emparejamos campos debemos especificar de la siguiente forma: </a:t>
            </a:r>
            <a:endParaRPr lang="es-ES" dirty="0">
              <a:effectLst/>
            </a:endParaRPr>
          </a:p>
          <a:p>
            <a:endParaRPr lang="es-ES" dirty="0"/>
          </a:p>
          <a:p>
            <a:r>
              <a:rPr lang="es-ES" dirty="0"/>
              <a:t>NombreTabla1.Camporelacionado1 = NombreTabla2.Camporelacionado2. </a:t>
            </a:r>
            <a:endParaRPr lang="es-ES" dirty="0">
              <a:effectLst/>
            </a:endParaRPr>
          </a:p>
          <a:p>
            <a:endParaRPr lang="en-GB" dirty="0"/>
          </a:p>
        </p:txBody>
      </p:sp>
    </p:spTree>
    <p:extLst>
      <p:ext uri="{BB962C8B-B14F-4D97-AF65-F5344CB8AC3E}">
        <p14:creationId xmlns:p14="http://schemas.microsoft.com/office/powerpoint/2010/main" val="167023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Composiciones - Ejemplos</a:t>
            </a:r>
          </a:p>
        </p:txBody>
      </p:sp>
      <p:sp useBgFill="1">
        <p:nvSpPr>
          <p:cNvPr id="136" name="Rectangle 13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F8B5D4FC-6BAB-E446-8711-A4D9E7A1B5E7}"/>
              </a:ext>
            </a:extLst>
          </p:cNvPr>
          <p:cNvSpPr txBox="1"/>
          <p:nvPr/>
        </p:nvSpPr>
        <p:spPr>
          <a:xfrm>
            <a:off x="581190" y="1100716"/>
            <a:ext cx="7301569" cy="1477328"/>
          </a:xfrm>
          <a:prstGeom prst="rect">
            <a:avLst/>
          </a:prstGeom>
          <a:noFill/>
        </p:spPr>
        <p:txBody>
          <a:bodyPr wrap="square" rtlCol="0">
            <a:spAutoFit/>
          </a:bodyPr>
          <a:lstStyle/>
          <a:p>
            <a:r>
              <a:rPr lang="es-ES" dirty="0" smtClean="0"/>
              <a:t>Por cada pedido, mostrar el ID de pedido así como el nombre y apellido del empleado asociado.</a:t>
            </a:r>
            <a:endParaRPr lang="es-ES" dirty="0"/>
          </a:p>
          <a:p>
            <a:endParaRPr lang="es-ES" dirty="0">
              <a:effectLst/>
            </a:endParaRPr>
          </a:p>
          <a:p>
            <a:r>
              <a:rPr lang="en-US" dirty="0"/>
              <a:t>SELECT </a:t>
            </a:r>
            <a:r>
              <a:rPr lang="en-US" dirty="0" err="1"/>
              <a:t>OrderID</a:t>
            </a:r>
            <a:r>
              <a:rPr lang="en-US" dirty="0"/>
              <a:t>, </a:t>
            </a:r>
            <a:r>
              <a:rPr lang="en-US" dirty="0" err="1"/>
              <a:t>LastName</a:t>
            </a:r>
            <a:r>
              <a:rPr lang="en-US" dirty="0"/>
              <a:t>, </a:t>
            </a:r>
            <a:r>
              <a:rPr lang="en-US" dirty="0" err="1"/>
              <a:t>FirstName</a:t>
            </a:r>
            <a:r>
              <a:rPr lang="en-US" dirty="0"/>
              <a:t> FROM orders, </a:t>
            </a:r>
            <a:r>
              <a:rPr lang="en-US" dirty="0" smtClean="0"/>
              <a:t>employees </a:t>
            </a:r>
          </a:p>
          <a:p>
            <a:r>
              <a:rPr lang="en-US" dirty="0" smtClean="0"/>
              <a:t>WHERE </a:t>
            </a:r>
            <a:r>
              <a:rPr lang="en-US" dirty="0" err="1"/>
              <a:t>orders.EmployeeID</a:t>
            </a:r>
            <a:r>
              <a:rPr lang="en-US" dirty="0"/>
              <a:t> = </a:t>
            </a:r>
            <a:r>
              <a:rPr lang="en-US" dirty="0" err="1"/>
              <a:t>employees.EmployeeID</a:t>
            </a:r>
            <a:r>
              <a:rPr lang="en-US" dirty="0"/>
              <a:t>;</a:t>
            </a:r>
            <a:endParaRPr lang="en-GB" dirty="0"/>
          </a:p>
        </p:txBody>
      </p:sp>
      <p:pic>
        <p:nvPicPr>
          <p:cNvPr id="5" name="Imagen 4"/>
          <p:cNvPicPr>
            <a:picLocks noChangeAspect="1"/>
          </p:cNvPicPr>
          <p:nvPr/>
        </p:nvPicPr>
        <p:blipFill>
          <a:blip r:embed="rId2"/>
          <a:stretch>
            <a:fillRect/>
          </a:stretch>
        </p:blipFill>
        <p:spPr>
          <a:xfrm>
            <a:off x="8042147" y="1040524"/>
            <a:ext cx="3545531" cy="3219285"/>
          </a:xfrm>
          <a:prstGeom prst="rect">
            <a:avLst/>
          </a:prstGeom>
        </p:spPr>
      </p:pic>
    </p:spTree>
    <p:extLst>
      <p:ext uri="{BB962C8B-B14F-4D97-AF65-F5344CB8AC3E}">
        <p14:creationId xmlns:p14="http://schemas.microsoft.com/office/powerpoint/2010/main" val="248351663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157</TotalTime>
  <Words>924</Words>
  <Application>Microsoft Office PowerPoint</Application>
  <PresentationFormat>Panorámica</PresentationFormat>
  <Paragraphs>72</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Gill Sans MT</vt:lpstr>
      <vt:lpstr>Wingdings 2</vt:lpstr>
      <vt:lpstr>Dividendo</vt:lpstr>
      <vt:lpstr>BLOQUE 3 – consultas multitablas</vt:lpstr>
      <vt:lpstr>CONSULTAS MULTITABLAS</vt:lpstr>
      <vt:lpstr>Producto cartesiano</vt:lpstr>
      <vt:lpstr>Producto cartesiano – entrada</vt:lpstr>
      <vt:lpstr>Producto cartesiano – salida</vt:lpstr>
      <vt:lpstr>Producto cartesiano – ejercicio</vt:lpstr>
      <vt:lpstr>composiciones</vt:lpstr>
      <vt:lpstr>composiciones</vt:lpstr>
      <vt:lpstr>Composiciones - Ejemplos</vt:lpstr>
      <vt:lpstr>Composiciones - EJERCICIOS</vt:lpstr>
      <vt:lpstr>Sql join</vt:lpstr>
      <vt:lpstr>Sql join</vt:lpstr>
      <vt:lpstr>Composiciones - Ejemplos</vt:lpstr>
      <vt:lpstr>Composiciones – 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BLOQUE 3 – consultas multitablas</dc:title>
  <dc:creator>JORGE JUAN MUÑOZ MORERA</dc:creator>
  <cp:lastModifiedBy>Jorge&amp;Inma</cp:lastModifiedBy>
  <cp:revision>28</cp:revision>
  <dcterms:created xsi:type="dcterms:W3CDTF">2020-01-07T12:01:42Z</dcterms:created>
  <dcterms:modified xsi:type="dcterms:W3CDTF">2020-11-06T14:32:15Z</dcterms:modified>
</cp:coreProperties>
</file>