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5256" autoAdjust="0"/>
  </p:normalViewPr>
  <p:slideViewPr>
    <p:cSldViewPr snapToGrid="0">
      <p:cViewPr>
        <p:scale>
          <a:sx n="100" d="100"/>
          <a:sy n="100" d="100"/>
        </p:scale>
        <p:origin x="48" y="-14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2T00:25:58.501"/>
    </inkml:context>
    <inkml:brush xml:id="br0">
      <inkml:brushProperty name="width" value="0.05" units="cm"/>
      <inkml:brushProperty name="height" value="0.05" units="cm"/>
      <inkml:brushProperty name="color" value="#FFFFFF"/>
    </inkml:brush>
  </inkml:definitions>
  <inkml:trace contextRef="#ctx0" brushRef="#br0">52 111 24575,'142'-11'0,"-110"11"0,0-1 0,40-6 0,-40 4 0,0 1 0,0 1 0,41 5 0,-28 0 0,56 2 0,-54-4 0,62 9 0,45 16 0,9 3 0,-11 2 0,-124-28 0,0-1 0,1-2 0,49-3 0,-10 0 0,643 2 0,-693-1 0,1-1 0,25-6 0,-24 4 0,-1 1 0,21-1 0,-15 3 0,37-8 0,-39 5 0,-1 1 0,28-1 0,80 5 0,-167-12 0,-181 12 0,-19-2 0,194-2 0,-97-5 0,-195-2 0,271 8 0,38 0 0,-1 1 0,1 2 0,-35 5 0,43-1 0,33-3 0,29-5 0,18-14 0,-44 12 0,1 0 0,-1 0 0,30-2 0,204-2 0,-188 10 0,71-3 0,-101-8 0,-30 8 0,0 0 0,0 0 0,0 1 0,0 0 0,0 0 0,1 0 0,5-1 0,189-8 0,-98 10 0,88 1 0,-105 9 0,-58-5 0,53 1 0,-30-6 0,-86 11 0,23-8 0,-1 1 0,1 0 0,0 1 0,-20 10 0,19-7 0,-1-1 0,0-1 0,-19 4 0,-176 22 0,61-31 0,296-13 0,170 3 0,175 9 0,-557 10 0,-224 20 0,199-26 0,60-4 0,-39 6 0,0-3 0,83-5 0,0 0 0,0-1 0,-1 0 0,1-1 0,-1-1 0,16-7 0,29-10 0,7 3 0,0 2 0,1 4 0,76-7 0,-38 12 0,124-10 0,-181 9 0,-107 13 0,-13 11 0,43-8 0,-39 4 0,-645 5 0,472-18 0,196 4 0,31-1 0,0 0 0,-1-1 0,1-1 0,-28-4 0,44 5 0,0 0 0,0 0 0,0 0 0,0 0 0,1 0 0,-1 0 0,0-1 0,0 1 0,0 0 0,0 0 0,0 0 0,0 0 0,0 0 0,0 0 0,0 0 0,0 0 0,0 0 0,0 0 0,0 0 0,0 0 0,0 0 0,0-1 0,1 1 0,-1 0 0,0 0 0,0 0 0,0 0 0,0 0 0,0 0 0,0 0 0,0 0 0,0 0 0,0-1 0,0 1 0,0 0 0,0 0 0,-1 0 0,1 0 0,0 0 0,0 0 0,0 0 0,0 0 0,0 0 0,0 0 0,0-1 0,0 1 0,0 0 0,0 0 0,0 0 0,0 0 0,0 0 0,0 0 0,0 0 0,0 0 0,-1 0 0,1 0 0,0 0 0,0 0 0,0 0 0,0 0 0,0 0 0,0 0 0,0 0 0,-1 0 0,15-6 0,16-1 0,58-10 0,-57 11 0,52-6 0,19 2 0,39-1 0,312 31 0,-420-19 0,-31-1 0,-4 0 0,-18 1 0,-84 8 0,-95 3 0,35-12 0,180-2 0,-1 0 0,25-7 0,-6 1 0,69-8 0,267 10 0,-289 7 0,-123-3 0,1-1 0,-46-10 0,26 5 0,0 3 0,-67 3 0,-377 3 0,486 0 0,0 1 0,-29 7 0,-14 1 0,15 0 0,38-7 0,0-1 0,0 0 0,0 0 0,-14 0 0,-178 7 0,-88-6 0,153-5 0,-3 2 0,306-10 0,63 9 0,-197 1 0,-61 0 0,0 2 0,0 1 0,-28 6 0,-7 2 0,-128 8 0,-66-19 0,119-1 0,98 0 0,0-1 0,-69-13 0,192 11 0,147 18 0,-153-7 0,50-5 0,-74-3 0,52 7 0,-31 2 0,63 9 0,-72-5 0,109 17 0,-155-29 0,-15 0 0,-1-1 0,1 1 0,0 0 0,0 1 0,0-1 0,-1 0 0,1 1 0,0 0 0,-1 0 0,6 2 0,-13 0 0,0-1 0,0 0 0,-1 0 0,0 0 0,1-1 0,-7 2 0,-99 17 0,58-10 0,-59 5 0,-485-5 0,461-10 0,967 19 0,-784-20 0,-36 0 0,0 1 0,0 0 0,-1 1 0,1 0 0,11 3 0,-23-4 0,0 0 0,0 0 0,0 0 0,0 0 0,0 0 0,0 0 0,0 0 0,0 0 0,0 0 0,0 0 0,0 0 0,0 0 0,0 0 0,-1 0 0,1 0 0,0 0 0,0 0 0,0 1 0,0-1 0,0 0 0,0 0 0,0 0 0,0 0 0,0 0 0,0 0 0,0 0 0,0 0 0,0 0 0,0 0 0,0 0 0,0 0 0,0 0 0,0 1 0,0-1 0,0 0 0,0 0 0,0 0 0,1 0 0,-1 0 0,0 0 0,0 0 0,0 0 0,0 0 0,0 0 0,0 0 0,0 0 0,0 0 0,0 0 0,0 0 0,0 0 0,0 0 0,0 0 0,0 0 0,0 0 0,-11 3 0,-16 0 0,-215-4 0,-82 2 0,262 5 0,-30 0 0,115-8 0,0-1 0,0-1 0,-1-1 0,25-9 0,-8 4 0,-22 6 0,0 2 0,0 0 0,28 1 0,19-2 0,33 0 0,-73 3 0,1 0 0,-1-2 0,35-6 0,-134 11 0,-7 7 0,0-4 0,-98-5 0,97-1 0,-59-12 0,141 13 0,0-1 0,0 0 0,1 0 0,-1 0 0,0 0 0,0 0 0,0 0 0,1 0 0,-1 0 0,0 0 0,0 0 0,0-1 0,1 1 0,-1 0 0,0 0 0,0-1 0,1 1 0,-1-1 0,0 1 0,1-1 0,-1 1 0,0-1 0,1 1 0,-1-1 0,1 1 0,-1-1 0,1 0 0,-1 0 0,1 0 0,1 0 0,-1-1 0,1 1 0,-1 0 0,1 0 0,0 1 0,-1-1 0,1 0 0,0 0 0,0 0 0,0 0 0,0 1 0,0-1 0,0 0 0,0 1 0,1-1 0,7-5 0,1 1 0,0 1 0,12-5 0,22-9 0,-37 15 0,-1-1 0,2 1 0,-1 1 0,0-1 0,0 1 0,9-1 0,37-4 0,-4 1 0,71-1 0,-167 17 0,-176-1 0,180-8 0,0-2 0,1-1 0,-51-10 0,37 4 0,-59 0 0,87 6 0,0-2 0,0 0 0,0-2 0,-34-12 0,61 18 0,1 0 0,0 0 0,0 0 0,-1 0 0,1 0 0,0 0 0,0 0 0,-1 0 0,1 0 0,0 0 0,0 0 0,-1 0 0,1 0 0,0 0 0,0 0 0,-1 0 0,1 0 0,0-1 0,0 1 0,-1 0 0,1 0 0,0 0 0,0 0 0,0-1 0,0 1 0,-1 0 0,1 0 0,0 0 0,0-1 0,0 1 0,0 0 0,0 0 0,0-1 0,-1 1 0,1 0 0,0 0 0,0-1 0,0 1 0,0 0 0,0 0 0,0-1 0,0 1 0,0 0 0,12-6 0,19-1 0,24 1 0,0 2 0,0 2 0,1 3 0,83 12 0,86 15 0,-159-22 0,25 3 0,307 37 0,-365-42 0,38-2 0,-49-3 0,0 1 0,0 2 0,0 0 0,0 1 0,21 7 0,-42-10 0,-1 0 0,1 0 0,-1 0 0,1 0 0,-1 0 0,0 0 0,1 0 0,-1 0 0,1 0 0,-1 0 0,1 0 0,-1 0 0,0 1 0,1-1 0,-1 0 0,1 0 0,-1 0 0,0 1 0,1-1 0,-1 0 0,0 0 0,1 1 0,-1-1 0,0 0 0,1 1 0,-1-1 0,0 0 0,0 1 0,0-1 0,1 1 0,-1-1 0,0 0 0,0 1 0,0-1 0,1 1 0,-18 4 0,-30-3 0,-95-24 0,17 7 0,80 7 0,-80-1 0,-40-1 0,129 8 0,-1-1 0,-36-8 0,-29-4 0,87 15 0,12 1 0,0-1 0,1 0 0,-1 0 0,0 0 0,0 0 0,1 0 0,-1 0 0,0-1 0,1 0 0,-1 1 0,0-1 0,-3-2 0,8 1 0,1 0 0,-1-1 0,1 1 0,0 1 0,0-1 0,0 0 0,0 1 0,0-1 0,3 0 0,100-21 0,-97 21 0,0 0 0,0 0 0,0 1 0,1 0 0,-1 1 0,16 1 0,-11-1 0,-50-10 0,-160 10 0,239 0 0,-1 1 0,0 2 0,78 16 0,4 10 0,161 16 0,-109-14 0,9 0 0,-286-34 0,-21-1 0,69-1 0,-222-15 0,240 18 0,-44-7 0,45 4 0,-52-1 0,682 7 0,-584 2 0,-25 3 0,-24 4 0,-264 24 0,251-28 0,-77 21 0,-9 2 0,27-19 0,-189-6 0,155-6 0,30-7 0,95 7 0,8 0 0,10-1 0,14-4 0,28-1 0,35 3 0,165-17 0,-168 17 0,-51 4 0,-1 0 0,31-7 0,-53 5 0,-9 0 0,-9-2 0,-31-4 0,0 3 0,-70-1 0,-512 7 0,546 11 0,70-10 0,0 1 0,0 0 0,-27 8 0,25-6 0,0 0 0,-23 2 0,38-6 0,1 0 0,-1 0 0,1 0 0,0 0 0,-1 0 0,1 0 0,-1 0 0,1 0 0,0-1 0,-1 1 0,1 0 0,0-1 0,-1 1 0,1-1 0,0 0 0,0 1 0,0-1 0,-1 0 0,1 0 0,0 0 0,0 0 0,0 0 0,0 0 0,0 0 0,-1-2 0,0-1 0,1-1 0,-1 1 0,1-1 0,0 1 0,0-1 0,0-6 0,0 6 0,1 0 0,-1 0 0,0 1 0,0-1 0,-1 0 0,-2-5 0,4 10 0,-1-1 0,1 0 0,-1 1 0,0-1 0,1 0 0,-1 0 0,1 1 0,0-1 0,-1 0 0,1 0 0,0 0 0,-1 0 0,1 1 0,0-1 0,0 0 0,0 0 0,0 0 0,0 0 0,0 0 0,0 0 0,0 0 0,0 0 0,0 0 0,0 1 0,1-1 0,-1 0 0,0 0 0,0 0 0,1 0 0,-1 0 0,1 1 0,-1-1 0,1-1 0,2 1 0,0 0 0,0 0 0,-1 1 0,1-1 0,0 1 0,0-1 0,0 1 0,0 0 0,0 0 0,3 0 0,288 1 0,-300 0 0,0 1 0,0-1 0,0 1 0,0 0 0,-9 5 0,-10 3 0,-29 12 0,41-16 0,0-1 0,0 0 0,-1-1 0,-17 4 0,21-6 0,1 1 0,-1 0 0,1 0 0,0 1 0,0 0 0,-9 6 0,-32 13 0,103-37 0,-32 9 0,0-1 0,-1-1 0,1-1 0,24-13 0,-28 13 0,-1 1 0,1 1 0,32-9 0,13-5 0,-16 8 0,-38 11 0,1-1 0,-1-1 0,0 1 0,1-1 0,12-7 0,-13 6 0,0 0 0,0 1 0,1 0 0,-1 1 0,10-2 0,28-9 0,-41 10 0,13-5 0,-14 8 0,-8 9 0,-1-4 0,0 0 0,-1-1 0,1 0 0,-1 1 0,0-2 0,-9 5 0,-9 7 0,6 0 0,17-10 0,14-6 0,7-4 0,-14 4 0,0-1 0,0 1 0,0-1 0,0 0 0,0-1 0,-1 1 0,1-1 0,7-6 0,-12 8 0,1 0 0,-1 0 0,1 0 0,-1 0 0,1 0 0,-1 0 0,1 0 0,-1 1 0,1-1 0,0 1 0,-1-1 0,1 1 0,0-1 0,-1 1 0,1 0 0,2 0 0,-4 0 0,1 0 0,-1 0 0,0 0 0,0 0 0,0 0 0,1 1 0,-1-1 0,0 0 0,0 0 0,0 0 0,0 0 0,1 1 0,-1-1 0,0 0 0,0 0 0,0 0 0,0 1 0,0-1 0,0 0 0,0 0 0,0 0 0,0 1 0,0-1 0,1 0 0,-1 0 0,0 1 0,0-1 0,0 0 0,0 0 0,0 0 0,-1 1 0,1-1 0,0 0 0,0 0 0,0 1 0,0-1 0,-10 16 0,-4-1 0,0-1 0,-2 0 0,1-1 0,-30 18 0,-75 37 0,112-64 0,-46 26 0,25-13 0,-1-1 0,0-2 0,-43 14 0,50-19 0,19-7 0,16-10 0,-11 7 0,3-2 0,1 0 0,0 0 0,0 0 0,0 1 0,0-1 0,0 1 0,1 0 0,-1 1 0,1-1 0,-1 1 0,6 0 0,53-19 0,-60 19 0,0 0 0,0-1 0,0 1 0,-1-1 0,1 0 0,-1 0 0,5-3 0,-5 3 0,0 0 0,0 0 0,0 0 0,0 1 0,1-1 0,-1 1 0,1 0 0,-1 0 0,0 0 0,6-1 0,13 1 0,0-1 0,0-1 0,22-7 0,-32 8 0,0 0 0,1 0 0,18 1 0,-20 1 0,1-1 0,0 0 0,-1 0 0,16-5 0,26-12 0,-102 18 0,16 9 0,-12 3 0,31-10 0,0 1 0,-22 7 0,-16 4 0,31-9 0,-36 12 0,-12 4 0,60-17 0,8-1 0,2-3 0,0 0 0,0 1 0,0-1 0,-1 0 0,1 0 0,0 0 0,0 0 0,-1 0 0,1 0 0,0 0 0,0 0 0,0 0 0,-1-1 0,1 1 0,0 0 0,0 0 0,-1-1 0,2 0 0,57-23 0,16-9 0,-51 25 0,-22 8 0,1-1 0,0 1 0,-1-1 0,1 0 0,-1 0 0,1 0 0,-1 0 0,0 0 0,1 0 0,-1 0 0,0-1 0,0 1 0,0-1 0,0 0 0,2-2 0,-4 4 0,0 0 0,0-1 0,-1 1 0,1 0 0,0-1 0,-1 1 0,1 0 0,0-1 0,0 1 0,-1 0 0,1 0 0,0-1 0,-1 1 0,1 0 0,-1 0 0,1 0 0,0-1 0,-1 1 0,1 0 0,-1 0 0,1 0 0,0 0 0,-1 0 0,1 0 0,-1 0 0,1 0 0,0 0 0,-1 0 0,1 0 0,-1 0 0,1 0 0,-1 0 0,0 1 0,-16 0 0,-41 8 0,-63 2 0,135-14 0,-1 0 0,1-2 0,-1 0 0,0 0 0,13-8 0,1 1 0,-27 12 0,10-4 0,0 0 0,-1-1 0,0 0 0,0-1 0,0 1 0,12-12 0,-21 17 0,-1 0 0,1-1 0,0 1 0,0 0 0,0 0 0,-1-1 0,1 1 0,0 0 0,0 0 0,-1 0 0,1-1 0,0 1 0,0 0 0,-1 0 0,1 0 0,0 0 0,-1 0 0,1-1 0,0 1 0,-1 0 0,1 0 0,0 0 0,-1 0 0,1 0 0,0 0 0,-1 0 0,1 0 0,0 0 0,-1 0 0,1 0 0,0 1 0,0-1 0,-1 0 0,1 0 0,0 0 0,-1 0 0,1 0 0,-1 1 0,-16 1 0,-35 5 0,-7 2 0,113-11 0,-13-8 0,-14 3 0,44-5 0,-55 9 0,0 0 0,-1-1 0,0-1 0,15-6 0,16-6 0,-18 12 0,-23 4 0,0 1 0,0-1 0,1 0 0,-1-1 0,0 1 0,0-1 0,0 0 0,0 0 0,0 0 0,5-5 0,-10 4 0,-10 8 0,-11 8 0,8-3 0,-1 0 0,0-1 0,-15 7 0,14-8 0,0 0 0,-25 21 0,39-29 0,1 0 0,0 1 0,0-1 0,0 0 0,0 1 0,-1-1 0,1 0 0,0 1 0,0-1 0,0 1 0,0-1 0,0 0 0,0 1 0,0-1 0,0 0 0,0 1 0,0-1 0,0 1 0,0-1 0,0 0 0,0 1 0,1-1 0,-1 0 0,0 1 0,0-1 0,0 0 0,0 1 0,1-1 0,-1 0 0,0 1 0,0-1 0,1 0 0,-1 0 0,0 1 0,0-1 0,1 0 0,-1 0 0,0 0 0,1 1 0,-1-1 0,0 0 0,1 0 0,-1 0 0,0 0 0,1 0 0,-1 0 0,1 0 0,-1 1 0,0-1 0,1 0 0,27 9 0,-21-7 0,13 4 0,1-2 0,0 0 0,0-1 0,-1-2 0,1 0 0,0-1 0,23-3 0,18 1 0,65 2-32,-1 5 0,0 6 0,150 32 0,171 29-612,-398-69 852,-38-3-138,-1 0 1,1 0-1,0 1 1,-1 1 0,1 0-1,-1 0 1,14 6-1,-24-8-70,1 0 0,-1 0 0,0 0 0,0 0 0,0 0 0,0 0 0,0 0 0,0 0 0,0 0 0,1 0 0,-1 0 0,0 0 0,0 0 0,0 0 0,0 0 0,0 0 0,0 0 0,0 0 0,1 0 0,-1 0 0,0 0 0,0 0 0,0 0 0,0 1 0,0-1 0,0 0 0,0 0 0,0 0 0,0 0 0,0 0 0,0 0 0,0 0 0,1 0 0,-1 1 0,0-1 0,0 0 0,0 0 0,0 0 0,0 0 0,0 0 0,0 0 0,0 1 0,0-1 0,0 0 0,0 0 0,0 0 0,0 0 0,-1 0 0,1 0 0,0 0 0,0 1 0,0-1 0,0 0 0,0 0 0,0 0 0,0 0 0,0 0 0,0 0 0,0 0 0,0 0 0,0 1 0,-1-1 0,1 0 0,0 0 0,-13 3 0,-16 0 0,-150 4 0,154-5 0,-374 1 0,209-5 0,152 0 0,0-2 0,-58-13 0,-8-1 0,73 16 0,23 2 0,1 0 0,-1-1 0,1 0 0,-1 0 0,1 0 0,-13-5 0,20 6 0,0 0 0,0 0 0,0 0 0,0 0 0,0 0 0,-1 0 0,1 0 0,0 0 0,0 0 0,0 0 0,0 0 0,0 0 0,-1 0 0,1 0 0,0 0 0,0 0 0,0 0 0,0-1 0,0 1 0,0 0 0,0 0 0,-1 0 0,1 0 0,0 0 0,0 0 0,0 0 0,0 0 0,0 0 0,0-1 0,0 1 0,0 0 0,0 0 0,0 0 0,0 0 0,0 0 0,-1 0 0,1-1 0,0 1 0,0 0 0,0 0 0,0 0 0,0 0 0,0 0 0,0-1 0,0 1 0,0 0 0,0 0 0,0 0 0,1 0 0,-1 0 0,0 0 0,0-1 0,0 1 0,0 0 0,0 0 0,0 0 0,0 0 0,0 0 0,0 0 0,0-1 0,12-2 0,16 1 0,362 3 0,-3 32 0,-176-14 0,-238-22 0,-38 3 0,-34-3 0,-33-14 0,-148-40 0,78 14 0,-75-22 0,200 46 0,48 13 0,-41-15 0,64 19 0,0 0 0,-1 1 0,1-1 0,-1 2 0,1-1 0,-1 1 0,1-1 0,-1 2 0,1-1 0,-1 1 0,1 0 0,0 0 0,-1 1 0,1 0 0,-7 3 0,0-1 0,-141 28 0,123-21 0,24-8 0,0-1 0,1 0 0,-1 0 0,0 0 0,0-1 0,-1 0 0,-8 0 0,-9 0 0,0 1 0,0 1 0,-46 11 0,281-51 0,-209 37 0,62-6 0,107 5 0,16 0 0,114-6 0,-226 7 0,21-11 0,50 11-1365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98CEA-BE4D-465D-A0D7-6952D6C518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6BBE06-66B2-4C25-940D-C6F63AADC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DBF6C1-F901-48D6-B6C5-6E0C8861AEA5}"/>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54916441-3B59-4903-AD58-F5F5CE6D82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9DD136-CD71-4AB9-AA45-61DD900CEF54}"/>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17967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E79F8-37B0-4E76-8962-66263CDF513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E9CE453-351F-4F0D-8C83-D28AAC86A3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2DCCEC-36ED-496B-B4BF-9BE539221635}"/>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D46F9B55-D42C-4AFC-A3A5-6C42EFB746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C5078B-B40C-40AE-B49B-5AF24D1A8DAF}"/>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53742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2B2FCE-2CE3-45CD-AA4F-5B1C216E43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8D940BA-B86D-4907-A496-4A55788FAC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5D8B98-5A19-4C93-ABCA-9B2F4DD9FED5}"/>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488264F4-EEB7-45AC-97F2-73C45E6F88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D2B9AA-16BE-48B7-857A-D81D7D5635D8}"/>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9844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CC34E-155A-4A80-BBFC-6A4610CBD7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F84CDEC-6621-4F6B-B8B7-ECA5805496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8BF3E6-74E3-4578-B8CF-508E8D6537B3}"/>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32F2BD3C-AD88-47D3-88E5-1A72A2127C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F5BB-3F2F-4BBF-9D3B-909D9160024A}"/>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27402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7A345-9A60-4262-8933-7AE2250D229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AB7971C-11E8-407D-A93F-AE6FDAC6D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C38CC1-1FE4-4E5D-9D85-AF849A136AEF}"/>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16797419-A31A-4E39-80C0-7DD65CD94A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3D746BA-F0B5-4BBF-BDEE-5149A8AEC0B0}"/>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22711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3C71DE-685F-4D3F-BBF0-BDF4F81637E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F42F60-DBDE-4DCA-ADA8-1980285F90C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66BEAC-2E42-45EA-BE7F-F466BFFD1D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FAFA24-0583-41F6-A9F5-61BF34548A74}"/>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6" name="Espace réservé du pied de page 5">
            <a:extLst>
              <a:ext uri="{FF2B5EF4-FFF2-40B4-BE49-F238E27FC236}">
                <a16:creationId xmlns:a16="http://schemas.microsoft.com/office/drawing/2014/main" id="{A599CF59-A523-4839-AF17-BAEF151AD56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984BA6F-B34B-42E1-AD28-6A46E4ECA44E}"/>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397860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58D28-D618-48B6-B557-4E3BE4D0FC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EBBB66B-879E-431D-9AB1-2FD3F1DD7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0782B2-1541-4D08-B083-838FF44A487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9D59032-A9E3-453D-BF9F-E079A234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A432949-82B6-4184-8E44-95BA02784B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75007A9-6446-4C49-8CB8-A091AE61B90E}"/>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8" name="Espace réservé du pied de page 7">
            <a:extLst>
              <a:ext uri="{FF2B5EF4-FFF2-40B4-BE49-F238E27FC236}">
                <a16:creationId xmlns:a16="http://schemas.microsoft.com/office/drawing/2014/main" id="{586F4DB6-6AC2-4654-80F6-29B8D37730A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8546085-E402-41B1-A447-9B1E1FB92ED9}"/>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295489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A657F-BFC1-4700-90E9-5FFE7F68F76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565B279-E938-44C1-9B72-AD9A91FC09C5}"/>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4" name="Espace réservé du pied de page 3">
            <a:extLst>
              <a:ext uri="{FF2B5EF4-FFF2-40B4-BE49-F238E27FC236}">
                <a16:creationId xmlns:a16="http://schemas.microsoft.com/office/drawing/2014/main" id="{CD2930C6-C83B-4A7A-8649-0E3DCF1365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1C2BB3-6B8C-4039-A7AC-9011F9C453A9}"/>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22675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0BEDBAE-16AC-4103-88D9-0D95A03508AE}"/>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3" name="Espace réservé du pied de page 2">
            <a:extLst>
              <a:ext uri="{FF2B5EF4-FFF2-40B4-BE49-F238E27FC236}">
                <a16:creationId xmlns:a16="http://schemas.microsoft.com/office/drawing/2014/main" id="{DE6E8A0A-A1B0-4EE7-817C-F7B590889B6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A59430A-ED7B-4421-BF81-4995AC4C794E}"/>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34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62A39-B030-4A75-8EC6-70F14FD319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C6B6FDD-5131-4BA8-8385-8026FBB76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F31C9A-2596-4A65-8042-F15FE8931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54B5ED-DAAE-4FEF-9422-C1E2AA940CFA}"/>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6" name="Espace réservé du pied de page 5">
            <a:extLst>
              <a:ext uri="{FF2B5EF4-FFF2-40B4-BE49-F238E27FC236}">
                <a16:creationId xmlns:a16="http://schemas.microsoft.com/office/drawing/2014/main" id="{92259B5B-49ED-4D9E-9781-D0C0ABA0B6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5088D1-BC3E-42A5-BF43-52A3A98FB910}"/>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7713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FB786-691D-4CCE-A3FF-6E3BD85A1E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0A9148F-B412-426B-B55C-4FD2E1DF4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A50CDC4-B48D-40FC-865B-64D6D529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92DE810-38FD-493F-80FC-FF1854B6B7B7}"/>
              </a:ext>
            </a:extLst>
          </p:cNvPr>
          <p:cNvSpPr>
            <a:spLocks noGrp="1"/>
          </p:cNvSpPr>
          <p:nvPr>
            <p:ph type="dt" sz="half" idx="10"/>
          </p:nvPr>
        </p:nvSpPr>
        <p:spPr/>
        <p:txBody>
          <a:bodyPr/>
          <a:lstStyle/>
          <a:p>
            <a:fld id="{46C45052-15AE-4C2B-9BA1-A8D2FF21C3AA}" type="datetimeFigureOut">
              <a:rPr lang="fr-FR" smtClean="0"/>
              <a:t>13/02/2022</a:t>
            </a:fld>
            <a:endParaRPr lang="fr-FR"/>
          </a:p>
        </p:txBody>
      </p:sp>
      <p:sp>
        <p:nvSpPr>
          <p:cNvPr id="6" name="Espace réservé du pied de page 5">
            <a:extLst>
              <a:ext uri="{FF2B5EF4-FFF2-40B4-BE49-F238E27FC236}">
                <a16:creationId xmlns:a16="http://schemas.microsoft.com/office/drawing/2014/main" id="{12AB30CC-ABF7-4CBA-AB9B-E3B141054C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A71B30-A901-4918-9179-6DA7893C0AB4}"/>
              </a:ext>
            </a:extLst>
          </p:cNvPr>
          <p:cNvSpPr>
            <a:spLocks noGrp="1"/>
          </p:cNvSpPr>
          <p:nvPr>
            <p:ph type="sldNum" sz="quarter" idx="12"/>
          </p:nvPr>
        </p:nvSpPr>
        <p:spPr/>
        <p:txBody>
          <a:bodyPr/>
          <a:lstStyle/>
          <a:p>
            <a:fld id="{F4A2B171-DA60-46CE-A5E5-26CE666B402E}" type="slidenum">
              <a:rPr lang="fr-FR" smtClean="0"/>
              <a:t>‹N°›</a:t>
            </a:fld>
            <a:endParaRPr lang="fr-FR"/>
          </a:p>
        </p:txBody>
      </p:sp>
    </p:spTree>
    <p:extLst>
      <p:ext uri="{BB962C8B-B14F-4D97-AF65-F5344CB8AC3E}">
        <p14:creationId xmlns:p14="http://schemas.microsoft.com/office/powerpoint/2010/main" val="196826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B45C9-C305-46F6-A245-A03F8EA4F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1C0A8A-2A48-4816-80A7-E32DE641B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FD60F1-FFAB-446B-8E14-F14D592E5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45052-15AE-4C2B-9BA1-A8D2FF21C3AA}" type="datetimeFigureOut">
              <a:rPr lang="fr-FR" smtClean="0"/>
              <a:t>13/02/2022</a:t>
            </a:fld>
            <a:endParaRPr lang="fr-FR"/>
          </a:p>
        </p:txBody>
      </p:sp>
      <p:sp>
        <p:nvSpPr>
          <p:cNvPr id="5" name="Espace réservé du pied de page 4">
            <a:extLst>
              <a:ext uri="{FF2B5EF4-FFF2-40B4-BE49-F238E27FC236}">
                <a16:creationId xmlns:a16="http://schemas.microsoft.com/office/drawing/2014/main" id="{750AD4BC-D13A-43C5-8C45-211E02504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718BE7E-4330-41D6-8C27-BC97E67AE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2B171-DA60-46CE-A5E5-26CE666B402E}" type="slidenum">
              <a:rPr lang="fr-FR" smtClean="0"/>
              <a:t>‹N°›</a:t>
            </a:fld>
            <a:endParaRPr lang="fr-FR"/>
          </a:p>
        </p:txBody>
      </p:sp>
    </p:spTree>
    <p:extLst>
      <p:ext uri="{BB962C8B-B14F-4D97-AF65-F5344CB8AC3E}">
        <p14:creationId xmlns:p14="http://schemas.microsoft.com/office/powerpoint/2010/main" val="266987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0B8C27B-D043-4C77-BF18-FF884B8B5292}"/>
              </a:ext>
            </a:extLst>
          </p:cNvPr>
          <p:cNvSpPr txBox="1"/>
          <p:nvPr/>
        </p:nvSpPr>
        <p:spPr>
          <a:xfrm>
            <a:off x="1623438" y="77484"/>
            <a:ext cx="8481526" cy="438582"/>
          </a:xfrm>
          <a:prstGeom prst="rect">
            <a:avLst/>
          </a:prstGeom>
          <a:noFill/>
        </p:spPr>
        <p:txBody>
          <a:bodyPr wrap="square" rtlCol="0">
            <a:spAutoFit/>
          </a:bodyPr>
          <a:lstStyle/>
          <a:p>
            <a:pPr algn="ctr"/>
            <a:r>
              <a:rPr lang="fr-FR" sz="1200" b="1" dirty="0"/>
              <a:t>SEGTIME : SEGMENTATION PRÉCISE DE SÉRIES TEMPORELLES SANS FENÊTRE GLISSANTE</a:t>
            </a:r>
          </a:p>
          <a:p>
            <a:pPr algn="ctr"/>
            <a:r>
              <a:rPr lang="fr-FR" sz="1000" b="1" dirty="0">
                <a:solidFill>
                  <a:schemeClr val="tx1">
                    <a:lumMod val="75000"/>
                    <a:lumOff val="25000"/>
                  </a:schemeClr>
                </a:solidFill>
              </a:rPr>
              <a:t>Vincent Jouve, Romain Lenoir &amp; Sahli Oussama</a:t>
            </a:r>
          </a:p>
        </p:txBody>
      </p:sp>
      <p:sp>
        <p:nvSpPr>
          <p:cNvPr id="6" name="ZoneTexte 5">
            <a:extLst>
              <a:ext uri="{FF2B5EF4-FFF2-40B4-BE49-F238E27FC236}">
                <a16:creationId xmlns:a16="http://schemas.microsoft.com/office/drawing/2014/main" id="{FE2B7119-00FA-42C7-99E9-C20178BDF599}"/>
              </a:ext>
            </a:extLst>
          </p:cNvPr>
          <p:cNvSpPr txBox="1"/>
          <p:nvPr/>
        </p:nvSpPr>
        <p:spPr>
          <a:xfrm>
            <a:off x="78392" y="625892"/>
            <a:ext cx="3614943" cy="861774"/>
          </a:xfrm>
          <a:prstGeom prst="rect">
            <a:avLst/>
          </a:prstGeom>
          <a:noFill/>
        </p:spPr>
        <p:txBody>
          <a:bodyPr wrap="square" rtlCol="0">
            <a:spAutoFit/>
          </a:bodyPr>
          <a:lstStyle/>
          <a:p>
            <a:pPr algn="ctr"/>
            <a:r>
              <a:rPr lang="fr-FR" sz="1000" b="1" dirty="0">
                <a:solidFill>
                  <a:srgbClr val="0070C0"/>
                </a:solidFill>
              </a:rPr>
              <a:t>Introduction:</a:t>
            </a:r>
          </a:p>
          <a:p>
            <a:endParaRPr lang="fr-FR" sz="800" dirty="0"/>
          </a:p>
          <a:p>
            <a:r>
              <a:rPr lang="fr-FR" sz="800" dirty="0"/>
              <a:t>Les auteurs mettent en avant une nouvelle approche de segmentation de séries temporelles  en utilisant  les réseaux de neurones, Cet algorithme est appelé </a:t>
            </a:r>
            <a:r>
              <a:rPr lang="fr-FR" sz="800" dirty="0" err="1"/>
              <a:t>SegTime</a:t>
            </a:r>
            <a:r>
              <a:rPr lang="fr-FR" sz="800" dirty="0"/>
              <a:t> et permet de segmenter les séries chronologiques pour les étiquettes à changement rapide et lent et évite </a:t>
            </a:r>
            <a:r>
              <a:rPr lang="fr-FR" sz="800" b="1" dirty="0"/>
              <a:t>les fenêtres coulissantes.</a:t>
            </a:r>
          </a:p>
        </p:txBody>
      </p:sp>
      <p:sp>
        <p:nvSpPr>
          <p:cNvPr id="7" name="ZoneTexte 6">
            <a:extLst>
              <a:ext uri="{FF2B5EF4-FFF2-40B4-BE49-F238E27FC236}">
                <a16:creationId xmlns:a16="http://schemas.microsoft.com/office/drawing/2014/main" id="{8F9A5399-9056-45E5-BD22-E682AE035900}"/>
              </a:ext>
            </a:extLst>
          </p:cNvPr>
          <p:cNvSpPr txBox="1"/>
          <p:nvPr/>
        </p:nvSpPr>
        <p:spPr>
          <a:xfrm>
            <a:off x="66012" y="1387111"/>
            <a:ext cx="3887812" cy="3323987"/>
          </a:xfrm>
          <a:prstGeom prst="rect">
            <a:avLst/>
          </a:prstGeom>
          <a:noFill/>
        </p:spPr>
        <p:txBody>
          <a:bodyPr wrap="square" rtlCol="0">
            <a:spAutoFit/>
          </a:bodyPr>
          <a:lstStyle/>
          <a:p>
            <a:pPr algn="ctr"/>
            <a:r>
              <a:rPr lang="fr-FR" sz="1000" b="1" dirty="0">
                <a:solidFill>
                  <a:srgbClr val="0070C0"/>
                </a:solidFill>
              </a:rPr>
              <a:t>Contexte:</a:t>
            </a:r>
          </a:p>
          <a:p>
            <a:pPr algn="ctr"/>
            <a:endParaRPr lang="fr-FR" sz="800" dirty="0"/>
          </a:p>
          <a:p>
            <a:r>
              <a:rPr lang="fr-FR" sz="800" dirty="0"/>
              <a:t>Les séries chronologiques sont utilisés dans plusieurs domaines tels que le partitionnement boursier, l’étiquetage des stades de sommeil et la reconnaissance de l’activité humaine.</a:t>
            </a:r>
          </a:p>
          <a:p>
            <a:endParaRPr lang="fr-FR" sz="800" dirty="0"/>
          </a:p>
          <a:p>
            <a:r>
              <a:rPr lang="fr-FR" sz="800" dirty="0"/>
              <a:t>La segmentation consiste à diviser des séries chronologiques en segments correspondant à des catégories données. Généralement pour réaliser cette segmentation on sous-échantillonne les séries chronologiques à l’aide d’une fenêtre coulissante avec une certaine longueur et une foulée qui se chevauche. Cela permet de créer des sous-séquences de longueur fixe, puis à classer ces sous-séquences dans les catégories données.</a:t>
            </a:r>
          </a:p>
          <a:p>
            <a:endParaRPr lang="fr-FR" sz="800" dirty="0"/>
          </a:p>
          <a:p>
            <a:r>
              <a:rPr lang="fr-FR" sz="800" dirty="0"/>
              <a:t>Ainsi la segmentation des séries chronologiques se rapporte  à un problème de  classification. Cette approche ne permet de trouver que des </a:t>
            </a:r>
            <a:r>
              <a:rPr lang="fr-FR" sz="800" b="1" dirty="0"/>
              <a:t>points d’arrêt approximatifs. </a:t>
            </a:r>
          </a:p>
          <a:p>
            <a:endParaRPr lang="fr-FR" sz="800" b="1" dirty="0"/>
          </a:p>
          <a:p>
            <a:r>
              <a:rPr lang="fr-FR" sz="800" b="1" dirty="0"/>
              <a:t>Les points d’arrêt précis </a:t>
            </a:r>
            <a:r>
              <a:rPr lang="fr-FR" sz="800" dirty="0"/>
              <a:t>peuvent apparaître en sous-séquences, et donc la précision de la segmentation se dégrade lorsque les étiquettes changent rapidement. De plus, cette méthode ignore les dépendances possibles à long terme entre les sous-séquences. Les auteurs proposent une approche des réseaux neuronaux </a:t>
            </a:r>
            <a:r>
              <a:rPr lang="fr-FR" sz="800" dirty="0" err="1"/>
              <a:t>SegTime</a:t>
            </a:r>
            <a:r>
              <a:rPr lang="fr-FR" sz="800" dirty="0"/>
              <a:t> qui trouve des points d’arrêt précis, évite les fenêtres coulissantes, gère les dépendances à long terme et est insensible à la fréquence de changement d’étiquette. Segtime pourra réaliser cela grâce à son architecture </a:t>
            </a:r>
            <a:r>
              <a:rPr lang="fr-FR" sz="800" dirty="0" err="1"/>
              <a:t>bi-passe</a:t>
            </a:r>
            <a:r>
              <a:rPr lang="fr-FR" sz="800" dirty="0"/>
              <a:t> avec plusieurs structures qui peuvent traiter l’information de manière multi-échelle. </a:t>
            </a:r>
          </a:p>
        </p:txBody>
      </p:sp>
      <p:pic>
        <p:nvPicPr>
          <p:cNvPr id="9" name="Image 8">
            <a:extLst>
              <a:ext uri="{FF2B5EF4-FFF2-40B4-BE49-F238E27FC236}">
                <a16:creationId xmlns:a16="http://schemas.microsoft.com/office/drawing/2014/main" id="{919559B7-A9CD-4D53-A859-3391236BF4CF}"/>
              </a:ext>
            </a:extLst>
          </p:cNvPr>
          <p:cNvPicPr>
            <a:picLocks noChangeAspect="1"/>
          </p:cNvPicPr>
          <p:nvPr/>
        </p:nvPicPr>
        <p:blipFill>
          <a:blip r:embed="rId2"/>
          <a:stretch>
            <a:fillRect/>
          </a:stretch>
        </p:blipFill>
        <p:spPr>
          <a:xfrm>
            <a:off x="495127" y="4688738"/>
            <a:ext cx="3198208" cy="2072652"/>
          </a:xfrm>
          <a:prstGeom prst="rect">
            <a:avLst/>
          </a:prstGeom>
        </p:spPr>
      </p:pic>
      <p:pic>
        <p:nvPicPr>
          <p:cNvPr id="11" name="Image 10">
            <a:extLst>
              <a:ext uri="{FF2B5EF4-FFF2-40B4-BE49-F238E27FC236}">
                <a16:creationId xmlns:a16="http://schemas.microsoft.com/office/drawing/2014/main" id="{EB9270B3-128E-4B77-98CE-6950B9BE20B9}"/>
              </a:ext>
            </a:extLst>
          </p:cNvPr>
          <p:cNvPicPr>
            <a:picLocks noChangeAspect="1"/>
          </p:cNvPicPr>
          <p:nvPr/>
        </p:nvPicPr>
        <p:blipFill>
          <a:blip r:embed="rId3"/>
          <a:stretch>
            <a:fillRect/>
          </a:stretch>
        </p:blipFill>
        <p:spPr>
          <a:xfrm>
            <a:off x="4909162" y="1769307"/>
            <a:ext cx="3143633" cy="1487387"/>
          </a:xfrm>
          <a:prstGeom prst="rect">
            <a:avLst/>
          </a:prstGeom>
        </p:spPr>
      </p:pic>
      <p:sp>
        <p:nvSpPr>
          <p:cNvPr id="12" name="ZoneTexte 11">
            <a:extLst>
              <a:ext uri="{FF2B5EF4-FFF2-40B4-BE49-F238E27FC236}">
                <a16:creationId xmlns:a16="http://schemas.microsoft.com/office/drawing/2014/main" id="{6CBFBD4D-4341-46C4-96FE-0CBFE00047EA}"/>
              </a:ext>
            </a:extLst>
          </p:cNvPr>
          <p:cNvSpPr txBox="1"/>
          <p:nvPr/>
        </p:nvSpPr>
        <p:spPr>
          <a:xfrm>
            <a:off x="4026877" y="578121"/>
            <a:ext cx="4614277" cy="1231106"/>
          </a:xfrm>
          <a:prstGeom prst="rect">
            <a:avLst/>
          </a:prstGeom>
          <a:noFill/>
        </p:spPr>
        <p:txBody>
          <a:bodyPr wrap="square" rtlCol="0">
            <a:spAutoFit/>
          </a:bodyPr>
          <a:lstStyle/>
          <a:p>
            <a:pPr algn="ctr"/>
            <a:r>
              <a:rPr lang="fr-FR" sz="1000" b="1" dirty="0" err="1">
                <a:solidFill>
                  <a:srgbClr val="0070C0"/>
                </a:solidFill>
              </a:rPr>
              <a:t>Segtime</a:t>
            </a:r>
            <a:endParaRPr lang="fr-FR" sz="1000" b="1" dirty="0">
              <a:solidFill>
                <a:srgbClr val="0070C0"/>
              </a:solidFill>
            </a:endParaRPr>
          </a:p>
          <a:p>
            <a:pPr algn="ctr"/>
            <a:endParaRPr lang="fr-FR" sz="800" dirty="0"/>
          </a:p>
          <a:p>
            <a:r>
              <a:rPr lang="fr-FR" sz="800" dirty="0" err="1"/>
              <a:t>SegTime</a:t>
            </a:r>
            <a:r>
              <a:rPr lang="fr-FR" sz="800" dirty="0"/>
              <a:t> se compose de </a:t>
            </a:r>
            <a:r>
              <a:rPr lang="fr-FR" sz="800" b="1" dirty="0"/>
              <a:t>cinq modules </a:t>
            </a:r>
            <a:r>
              <a:rPr lang="fr-FR" sz="800" dirty="0"/>
              <a:t>et ils sont organisés dans une architecture </a:t>
            </a:r>
            <a:r>
              <a:rPr lang="fr-FR" sz="800" dirty="0" err="1"/>
              <a:t>bi-passe</a:t>
            </a:r>
            <a:r>
              <a:rPr lang="fr-FR" sz="800" dirty="0"/>
              <a:t> (Figure 2a). La séquence d'entrée passe par deux passages : un réseau MSSLSTM (Multi-</a:t>
            </a:r>
            <a:r>
              <a:rPr lang="fr-FR" sz="800" dirty="0" err="1"/>
              <a:t>scale</a:t>
            </a:r>
            <a:r>
              <a:rPr lang="fr-FR" sz="800" dirty="0"/>
              <a:t> skip LSTM) et un module décodeur encodeur 1D. Ce dernier est constitué de trois sous-modules : un 1D-DS-ResNet (</a:t>
            </a:r>
            <a:r>
              <a:rPr lang="fr-FR" sz="800" dirty="0" err="1"/>
              <a:t>depth</a:t>
            </a:r>
            <a:r>
              <a:rPr lang="fr-FR" sz="800" dirty="0"/>
              <a:t> </a:t>
            </a:r>
            <a:r>
              <a:rPr lang="fr-FR" sz="800" dirty="0" err="1"/>
              <a:t>wise</a:t>
            </a:r>
            <a:r>
              <a:rPr lang="fr-FR" sz="800" dirty="0"/>
              <a:t> </a:t>
            </a:r>
            <a:r>
              <a:rPr lang="fr-FR" sz="800" dirty="0" err="1"/>
              <a:t>separable</a:t>
            </a:r>
            <a:r>
              <a:rPr lang="fr-FR" sz="800" dirty="0"/>
              <a:t>), un AMSP (</a:t>
            </a:r>
            <a:r>
              <a:rPr lang="fr-FR" sz="800" dirty="0" err="1"/>
              <a:t>atrous</a:t>
            </a:r>
            <a:r>
              <a:rPr lang="fr-FR" sz="800" dirty="0"/>
              <a:t> multi-</a:t>
            </a:r>
            <a:r>
              <a:rPr lang="fr-FR" sz="800" dirty="0" err="1"/>
              <a:t>scale</a:t>
            </a:r>
            <a:r>
              <a:rPr lang="fr-FR" sz="800" dirty="0"/>
              <a:t> </a:t>
            </a:r>
            <a:r>
              <a:rPr lang="fr-FR" sz="800" dirty="0" err="1"/>
              <a:t>pooling</a:t>
            </a:r>
            <a:r>
              <a:rPr lang="fr-FR" sz="800" dirty="0"/>
              <a:t>) (ces deux-là forment l'encodeur), et le décodeur. Les sorties du module encodeur-décodeur et du réseau MSS-LSTM sont ensuite concaténées. Elles passent ensuite par le module de </a:t>
            </a:r>
            <a:r>
              <a:rPr lang="fr-FR" sz="800" b="1" dirty="0"/>
              <a:t>segmentation par étapes</a:t>
            </a:r>
            <a:r>
              <a:rPr lang="fr-FR" sz="800" dirty="0"/>
              <a:t>, qui peut prédire les étiquettes de sortie au niveau des étapes, réalisant ainsi une </a:t>
            </a:r>
            <a:r>
              <a:rPr lang="fr-FR" sz="800" b="1" dirty="0"/>
              <a:t>segmentation précise </a:t>
            </a:r>
            <a:r>
              <a:rPr lang="fr-FR" sz="800" dirty="0"/>
              <a:t>des séries temporelles.</a:t>
            </a:r>
          </a:p>
        </p:txBody>
      </p:sp>
      <p:pic>
        <p:nvPicPr>
          <p:cNvPr id="14" name="Image 13">
            <a:extLst>
              <a:ext uri="{FF2B5EF4-FFF2-40B4-BE49-F238E27FC236}">
                <a16:creationId xmlns:a16="http://schemas.microsoft.com/office/drawing/2014/main" id="{7053802C-E593-42BE-873B-406C34C2BC8A}"/>
              </a:ext>
            </a:extLst>
          </p:cNvPr>
          <p:cNvPicPr>
            <a:picLocks noChangeAspect="1"/>
          </p:cNvPicPr>
          <p:nvPr/>
        </p:nvPicPr>
        <p:blipFill>
          <a:blip r:embed="rId4"/>
          <a:stretch>
            <a:fillRect/>
          </a:stretch>
        </p:blipFill>
        <p:spPr>
          <a:xfrm>
            <a:off x="5002895" y="4711099"/>
            <a:ext cx="3243118" cy="2129648"/>
          </a:xfrm>
          <a:prstGeom prst="rect">
            <a:avLst/>
          </a:prstGeom>
        </p:spPr>
      </p:pic>
      <p:sp>
        <p:nvSpPr>
          <p:cNvPr id="15" name="ZoneTexte 14">
            <a:extLst>
              <a:ext uri="{FF2B5EF4-FFF2-40B4-BE49-F238E27FC236}">
                <a16:creationId xmlns:a16="http://schemas.microsoft.com/office/drawing/2014/main" id="{023117B3-BC27-4CED-84B0-93DBA5B782B3}"/>
              </a:ext>
            </a:extLst>
          </p:cNvPr>
          <p:cNvSpPr txBox="1"/>
          <p:nvPr/>
        </p:nvSpPr>
        <p:spPr>
          <a:xfrm>
            <a:off x="3995851" y="3233770"/>
            <a:ext cx="5116218" cy="1477328"/>
          </a:xfrm>
          <a:prstGeom prst="rect">
            <a:avLst/>
          </a:prstGeom>
          <a:noFill/>
        </p:spPr>
        <p:txBody>
          <a:bodyPr wrap="square" rtlCol="0">
            <a:spAutoFit/>
          </a:bodyPr>
          <a:lstStyle/>
          <a:p>
            <a:pPr algn="ctr"/>
            <a:r>
              <a:rPr lang="fr-FR" sz="1000" b="1" dirty="0">
                <a:solidFill>
                  <a:srgbClr val="0070C0"/>
                </a:solidFill>
              </a:rPr>
              <a:t>Encodeur-Décodeur</a:t>
            </a:r>
          </a:p>
          <a:p>
            <a:pPr algn="ctr"/>
            <a:endParaRPr lang="fr-FR" sz="800" dirty="0"/>
          </a:p>
          <a:p>
            <a:r>
              <a:rPr lang="fr-FR" sz="800" dirty="0"/>
              <a:t>La structure </a:t>
            </a:r>
            <a:r>
              <a:rPr lang="fr-FR" sz="800" b="1" dirty="0"/>
              <a:t>encodeur-décodeur</a:t>
            </a:r>
            <a:r>
              <a:rPr lang="fr-FR" sz="800" dirty="0"/>
              <a:t> (</a:t>
            </a:r>
            <a:r>
              <a:rPr lang="fr-FR" sz="800" dirty="0" err="1"/>
              <a:t>Sutskever</a:t>
            </a:r>
            <a:r>
              <a:rPr lang="fr-FR" sz="800" dirty="0"/>
              <a:t> et al., 2014) est une approche éprouvée dans divers domaines et connaît un grand succès dans la segmentation sémantique du problème 2D. Les auteurs adoptent un </a:t>
            </a:r>
            <a:r>
              <a:rPr lang="fr-FR" sz="800" b="1" dirty="0"/>
              <a:t>encodeur-décodeur 1D </a:t>
            </a:r>
            <a:r>
              <a:rPr lang="fr-FR" sz="800" dirty="0"/>
              <a:t>(figure 3) avec le </a:t>
            </a:r>
            <a:r>
              <a:rPr lang="fr-FR" sz="800" b="1" dirty="0"/>
              <a:t>1D-DS-ResNet</a:t>
            </a:r>
            <a:r>
              <a:rPr lang="fr-FR" sz="800" dirty="0"/>
              <a:t> et l</a:t>
            </a:r>
            <a:r>
              <a:rPr lang="fr-FR" sz="800" b="1" dirty="0"/>
              <a:t>'AMSP</a:t>
            </a:r>
            <a:r>
              <a:rPr lang="fr-FR" sz="800" dirty="0"/>
              <a:t> comme encodeur et deux couches convolutives comme décodeur (inspiré de Chen et al. (2018)). De l'encodeur, deux niveaux de caractéristiques sortent vers le décodeur : (1) les caractéristiques de bas niveau provenant des premières couches de 1D-DS </a:t>
            </a:r>
            <a:r>
              <a:rPr lang="fr-FR" sz="800" dirty="0" err="1"/>
              <a:t>ResNet</a:t>
            </a:r>
            <a:r>
              <a:rPr lang="fr-FR" sz="800" dirty="0"/>
              <a:t> ; (2) les caractéristiques de sortie après l'AMSP. Ces deux niveaux de caractéristiques exploitent l'information multi-échelle et contribuent ainsi à la propriété de </a:t>
            </a:r>
            <a:r>
              <a:rPr lang="fr-FR" sz="800" dirty="0" err="1"/>
              <a:t>SegTime</a:t>
            </a:r>
            <a:r>
              <a:rPr lang="fr-FR" sz="800" dirty="0"/>
              <a:t> de traiter les fréquences multi-échelles des données. Notez que l'encodeur a une architecture très profonde (en 1D-DS-ResNet) alors que le décodeur n'a que quelques couches. Ceci est dû au fait que cette structure peut apprendre la représentation de manière efficace et les comprimer dans une couche goulot d'étranglement.</a:t>
            </a:r>
          </a:p>
        </p:txBody>
      </p:sp>
      <p:sp>
        <p:nvSpPr>
          <p:cNvPr id="18" name="ZoneTexte 17">
            <a:extLst>
              <a:ext uri="{FF2B5EF4-FFF2-40B4-BE49-F238E27FC236}">
                <a16:creationId xmlns:a16="http://schemas.microsoft.com/office/drawing/2014/main" id="{AC63D476-9AE2-4F2D-B985-3224DAA1C88E}"/>
              </a:ext>
            </a:extLst>
          </p:cNvPr>
          <p:cNvSpPr txBox="1"/>
          <p:nvPr/>
        </p:nvSpPr>
        <p:spPr>
          <a:xfrm>
            <a:off x="9571434" y="584806"/>
            <a:ext cx="2031133" cy="246221"/>
          </a:xfrm>
          <a:prstGeom prst="rect">
            <a:avLst/>
          </a:prstGeom>
          <a:noFill/>
        </p:spPr>
        <p:txBody>
          <a:bodyPr wrap="square" rtlCol="0">
            <a:spAutoFit/>
          </a:bodyPr>
          <a:lstStyle/>
          <a:p>
            <a:pPr algn="ctr"/>
            <a:r>
              <a:rPr lang="fr-FR" sz="1000" b="1" dirty="0">
                <a:solidFill>
                  <a:srgbClr val="0070C0"/>
                </a:solidFill>
              </a:rPr>
              <a:t>Jeu de données et Evaluation</a:t>
            </a:r>
          </a:p>
        </p:txBody>
      </p:sp>
      <p:pic>
        <p:nvPicPr>
          <p:cNvPr id="20" name="Image 19">
            <a:extLst>
              <a:ext uri="{FF2B5EF4-FFF2-40B4-BE49-F238E27FC236}">
                <a16:creationId xmlns:a16="http://schemas.microsoft.com/office/drawing/2014/main" id="{036A4D1F-F5D3-4863-8C2A-50DBDFCEBF95}"/>
              </a:ext>
            </a:extLst>
          </p:cNvPr>
          <p:cNvPicPr>
            <a:picLocks noChangeAspect="1"/>
          </p:cNvPicPr>
          <p:nvPr/>
        </p:nvPicPr>
        <p:blipFill>
          <a:blip r:embed="rId5"/>
          <a:stretch>
            <a:fillRect/>
          </a:stretch>
        </p:blipFill>
        <p:spPr>
          <a:xfrm>
            <a:off x="9112526" y="2295491"/>
            <a:ext cx="2948951" cy="1457194"/>
          </a:xfrm>
          <a:prstGeom prst="rect">
            <a:avLst/>
          </a:prstGeom>
        </p:spPr>
      </p:pic>
      <p:sp>
        <p:nvSpPr>
          <p:cNvPr id="21" name="ZoneTexte 20">
            <a:extLst>
              <a:ext uri="{FF2B5EF4-FFF2-40B4-BE49-F238E27FC236}">
                <a16:creationId xmlns:a16="http://schemas.microsoft.com/office/drawing/2014/main" id="{5C5620EB-E1FB-4E45-83EF-E2FC864C861D}"/>
              </a:ext>
            </a:extLst>
          </p:cNvPr>
          <p:cNvSpPr txBox="1"/>
          <p:nvPr/>
        </p:nvSpPr>
        <p:spPr>
          <a:xfrm>
            <a:off x="9291068" y="1980530"/>
            <a:ext cx="2534350" cy="246221"/>
          </a:xfrm>
          <a:prstGeom prst="rect">
            <a:avLst/>
          </a:prstGeom>
          <a:noFill/>
        </p:spPr>
        <p:txBody>
          <a:bodyPr wrap="square" rtlCol="0">
            <a:spAutoFit/>
          </a:bodyPr>
          <a:lstStyle/>
          <a:p>
            <a:pPr algn="ctr"/>
            <a:r>
              <a:rPr lang="fr-FR" sz="1000" b="1" dirty="0">
                <a:solidFill>
                  <a:srgbClr val="0070C0"/>
                </a:solidFill>
              </a:rPr>
              <a:t>Résultat sur Opportunity Drill</a:t>
            </a:r>
          </a:p>
        </p:txBody>
      </p:sp>
      <p:pic>
        <p:nvPicPr>
          <p:cNvPr id="23" name="Image 22">
            <a:extLst>
              <a:ext uri="{FF2B5EF4-FFF2-40B4-BE49-F238E27FC236}">
                <a16:creationId xmlns:a16="http://schemas.microsoft.com/office/drawing/2014/main" id="{E5A60A3B-9E8F-46EF-9784-49A5AAF7E755}"/>
              </a:ext>
            </a:extLst>
          </p:cNvPr>
          <p:cNvPicPr>
            <a:picLocks noChangeAspect="1"/>
          </p:cNvPicPr>
          <p:nvPr/>
        </p:nvPicPr>
        <p:blipFill>
          <a:blip r:embed="rId6"/>
          <a:stretch>
            <a:fillRect/>
          </a:stretch>
        </p:blipFill>
        <p:spPr>
          <a:xfrm>
            <a:off x="9135467" y="4226745"/>
            <a:ext cx="2948951" cy="1532152"/>
          </a:xfrm>
          <a:prstGeom prst="rect">
            <a:avLst/>
          </a:prstGeom>
        </p:spPr>
      </p:pic>
      <p:sp>
        <p:nvSpPr>
          <p:cNvPr id="24" name="ZoneTexte 23">
            <a:extLst>
              <a:ext uri="{FF2B5EF4-FFF2-40B4-BE49-F238E27FC236}">
                <a16:creationId xmlns:a16="http://schemas.microsoft.com/office/drawing/2014/main" id="{424A91A8-2080-4AFD-9B17-4A1D98A051B6}"/>
              </a:ext>
            </a:extLst>
          </p:cNvPr>
          <p:cNvSpPr txBox="1"/>
          <p:nvPr/>
        </p:nvSpPr>
        <p:spPr>
          <a:xfrm>
            <a:off x="9193551" y="3944196"/>
            <a:ext cx="2687002" cy="246221"/>
          </a:xfrm>
          <a:prstGeom prst="rect">
            <a:avLst/>
          </a:prstGeom>
          <a:noFill/>
        </p:spPr>
        <p:txBody>
          <a:bodyPr wrap="square" rtlCol="0">
            <a:spAutoFit/>
          </a:bodyPr>
          <a:lstStyle/>
          <a:p>
            <a:pPr algn="ctr"/>
            <a:r>
              <a:rPr lang="fr-FR" sz="1000" b="1" dirty="0">
                <a:solidFill>
                  <a:srgbClr val="0070C0"/>
                </a:solidFill>
              </a:rPr>
              <a:t>Résultat sur </a:t>
            </a:r>
            <a:r>
              <a:rPr lang="fr-FR" sz="1000" b="1" dirty="0" err="1">
                <a:solidFill>
                  <a:srgbClr val="0070C0"/>
                </a:solidFill>
              </a:rPr>
              <a:t>Sleep</a:t>
            </a:r>
            <a:r>
              <a:rPr lang="fr-FR" sz="1000" b="1" dirty="0">
                <a:solidFill>
                  <a:srgbClr val="0070C0"/>
                </a:solidFill>
              </a:rPr>
              <a:t>-Edf</a:t>
            </a:r>
          </a:p>
        </p:txBody>
      </p:sp>
      <p:pic>
        <p:nvPicPr>
          <p:cNvPr id="26" name="Image 25">
            <a:extLst>
              <a:ext uri="{FF2B5EF4-FFF2-40B4-BE49-F238E27FC236}">
                <a16:creationId xmlns:a16="http://schemas.microsoft.com/office/drawing/2014/main" id="{83ACD93E-08D6-4812-9553-A858072D68EE}"/>
              </a:ext>
            </a:extLst>
          </p:cNvPr>
          <p:cNvPicPr>
            <a:picLocks noChangeAspect="1"/>
          </p:cNvPicPr>
          <p:nvPr/>
        </p:nvPicPr>
        <p:blipFill>
          <a:blip r:embed="rId7"/>
          <a:stretch>
            <a:fillRect/>
          </a:stretch>
        </p:blipFill>
        <p:spPr>
          <a:xfrm>
            <a:off x="9112527" y="904331"/>
            <a:ext cx="2768026" cy="782842"/>
          </a:xfrm>
          <a:prstGeom prst="rect">
            <a:avLst/>
          </a:prstGeom>
        </p:spPr>
      </p:pic>
      <p:sp>
        <p:nvSpPr>
          <p:cNvPr id="27" name="ZoneTexte 26">
            <a:extLst>
              <a:ext uri="{FF2B5EF4-FFF2-40B4-BE49-F238E27FC236}">
                <a16:creationId xmlns:a16="http://schemas.microsoft.com/office/drawing/2014/main" id="{D0A23C29-2959-4623-AA7E-AB1CE6A7070D}"/>
              </a:ext>
            </a:extLst>
          </p:cNvPr>
          <p:cNvSpPr txBox="1"/>
          <p:nvPr/>
        </p:nvSpPr>
        <p:spPr>
          <a:xfrm>
            <a:off x="9112526" y="5795225"/>
            <a:ext cx="2948951" cy="984885"/>
          </a:xfrm>
          <a:prstGeom prst="rect">
            <a:avLst/>
          </a:prstGeom>
          <a:noFill/>
        </p:spPr>
        <p:txBody>
          <a:bodyPr wrap="square" rtlCol="0">
            <a:spAutoFit/>
          </a:bodyPr>
          <a:lstStyle/>
          <a:p>
            <a:pPr algn="ctr"/>
            <a:r>
              <a:rPr lang="fr-FR" sz="1000" b="1" dirty="0">
                <a:solidFill>
                  <a:srgbClr val="0070C0"/>
                </a:solidFill>
              </a:rPr>
              <a:t>Références:</a:t>
            </a:r>
          </a:p>
          <a:p>
            <a:pPr algn="ctr"/>
            <a:endParaRPr lang="fr-FR" sz="800" dirty="0"/>
          </a:p>
          <a:p>
            <a:pPr marL="171450" indent="-171450">
              <a:buFont typeface="Arial" panose="020B0604020202020204" pitchFamily="34" charset="0"/>
              <a:buChar char="•"/>
            </a:pPr>
            <a:r>
              <a:rPr lang="fr-FR" sz="800" dirty="0"/>
              <a:t>The encoder-</a:t>
            </a:r>
            <a:r>
              <a:rPr lang="fr-FR" sz="800" dirty="0" err="1"/>
              <a:t>decoder</a:t>
            </a:r>
            <a:r>
              <a:rPr lang="fr-FR" sz="800" dirty="0"/>
              <a:t> structure (</a:t>
            </a:r>
            <a:r>
              <a:rPr lang="fr-FR" sz="800" dirty="0" err="1"/>
              <a:t>Sutskever</a:t>
            </a:r>
            <a:r>
              <a:rPr lang="fr-FR" sz="800" dirty="0"/>
              <a:t> et al., 2014) </a:t>
            </a:r>
          </a:p>
          <a:p>
            <a:pPr marL="171450" indent="-171450">
              <a:buFont typeface="Arial" panose="020B0604020202020204" pitchFamily="34" charset="0"/>
              <a:buChar char="•"/>
            </a:pPr>
            <a:r>
              <a:rPr lang="fr-FR" sz="800" dirty="0"/>
              <a:t>A 1D </a:t>
            </a:r>
            <a:r>
              <a:rPr lang="fr-FR" sz="800" dirty="0" err="1"/>
              <a:t>depthwise</a:t>
            </a:r>
            <a:r>
              <a:rPr lang="fr-FR" sz="800" dirty="0"/>
              <a:t> </a:t>
            </a:r>
            <a:r>
              <a:rPr lang="fr-FR" sz="800" dirty="0" err="1"/>
              <a:t>separable</a:t>
            </a:r>
            <a:r>
              <a:rPr lang="fr-FR" sz="800" dirty="0"/>
              <a:t> (DS) convolution (Howard et al., 2017)</a:t>
            </a:r>
          </a:p>
          <a:p>
            <a:pPr marL="171450" indent="-171450">
              <a:buFont typeface="Arial" panose="020B0604020202020204" pitchFamily="34" charset="0"/>
              <a:buChar char="•"/>
            </a:pPr>
            <a:r>
              <a:rPr lang="en-US" sz="800" dirty="0"/>
              <a:t>The AMSP (Figure 3c, inspired by Chen et al. (2018))</a:t>
            </a:r>
          </a:p>
          <a:p>
            <a:pPr marL="171450" indent="-171450">
              <a:buFont typeface="Arial" panose="020B0604020202020204" pitchFamily="34" charset="0"/>
              <a:buChar char="•"/>
            </a:pPr>
            <a:r>
              <a:rPr lang="en-US" sz="800" dirty="0"/>
              <a:t>https://anonymous.4open.science/r/SegTime-0546/</a:t>
            </a:r>
          </a:p>
        </p:txBody>
      </p:sp>
      <p:pic>
        <p:nvPicPr>
          <p:cNvPr id="1026" name="Picture 2" descr="PREINSCRIPTION A L&amp;#39;ÉTRANGER - Vision Plus Voyage">
            <a:extLst>
              <a:ext uri="{FF2B5EF4-FFF2-40B4-BE49-F238E27FC236}">
                <a16:creationId xmlns:a16="http://schemas.microsoft.com/office/drawing/2014/main" id="{23A0C4DB-30E2-4302-A472-35E39305C6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9518" y="65563"/>
            <a:ext cx="1121035" cy="45177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a:extLst>
              <a:ext uri="{FF2B5EF4-FFF2-40B4-BE49-F238E27FC236}">
                <a16:creationId xmlns:a16="http://schemas.microsoft.com/office/drawing/2014/main" id="{5497BDC8-7233-4EFA-9B05-68A4BC24EB22}"/>
              </a:ext>
            </a:extLst>
          </p:cNvPr>
          <p:cNvCxnSpPr>
            <a:cxnSpLocks/>
          </p:cNvCxnSpPr>
          <p:nvPr/>
        </p:nvCxnSpPr>
        <p:spPr>
          <a:xfrm>
            <a:off x="208418" y="831027"/>
            <a:ext cx="3276600"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1" name="Connecteur droit 30">
            <a:extLst>
              <a:ext uri="{FF2B5EF4-FFF2-40B4-BE49-F238E27FC236}">
                <a16:creationId xmlns:a16="http://schemas.microsoft.com/office/drawing/2014/main" id="{22DDAB84-975E-4761-9073-CEB0CB227660}"/>
              </a:ext>
            </a:extLst>
          </p:cNvPr>
          <p:cNvCxnSpPr>
            <a:cxnSpLocks/>
          </p:cNvCxnSpPr>
          <p:nvPr/>
        </p:nvCxnSpPr>
        <p:spPr>
          <a:xfrm>
            <a:off x="208418" y="1593027"/>
            <a:ext cx="3296782"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2" name="Connecteur droit 31">
            <a:extLst>
              <a:ext uri="{FF2B5EF4-FFF2-40B4-BE49-F238E27FC236}">
                <a16:creationId xmlns:a16="http://schemas.microsoft.com/office/drawing/2014/main" id="{52682E34-4E5F-4C62-B4D1-85859544E849}"/>
              </a:ext>
            </a:extLst>
          </p:cNvPr>
          <p:cNvCxnSpPr>
            <a:cxnSpLocks/>
          </p:cNvCxnSpPr>
          <p:nvPr/>
        </p:nvCxnSpPr>
        <p:spPr>
          <a:xfrm>
            <a:off x="4128950" y="831027"/>
            <a:ext cx="4336177"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33" name="Connecteur droit 32">
            <a:extLst>
              <a:ext uri="{FF2B5EF4-FFF2-40B4-BE49-F238E27FC236}">
                <a16:creationId xmlns:a16="http://schemas.microsoft.com/office/drawing/2014/main" id="{1BA15AF5-BC59-4705-A870-B5614B99FFF0}"/>
              </a:ext>
            </a:extLst>
          </p:cNvPr>
          <p:cNvCxnSpPr>
            <a:cxnSpLocks/>
          </p:cNvCxnSpPr>
          <p:nvPr/>
        </p:nvCxnSpPr>
        <p:spPr>
          <a:xfrm>
            <a:off x="4026877" y="3504955"/>
            <a:ext cx="4812323"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43" name="Connecteur droit 42">
            <a:extLst>
              <a:ext uri="{FF2B5EF4-FFF2-40B4-BE49-F238E27FC236}">
                <a16:creationId xmlns:a16="http://schemas.microsoft.com/office/drawing/2014/main" id="{82513CF2-C4B5-4277-A3F3-87E61957A089}"/>
              </a:ext>
            </a:extLst>
          </p:cNvPr>
          <p:cNvCxnSpPr>
            <a:cxnSpLocks/>
          </p:cNvCxnSpPr>
          <p:nvPr/>
        </p:nvCxnSpPr>
        <p:spPr>
          <a:xfrm>
            <a:off x="9153039" y="831027"/>
            <a:ext cx="2687002"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46" name="Connecteur droit 45">
            <a:extLst>
              <a:ext uri="{FF2B5EF4-FFF2-40B4-BE49-F238E27FC236}">
                <a16:creationId xmlns:a16="http://schemas.microsoft.com/office/drawing/2014/main" id="{355565DF-6574-460B-B9ED-05A56036646A}"/>
              </a:ext>
            </a:extLst>
          </p:cNvPr>
          <p:cNvCxnSpPr>
            <a:cxnSpLocks/>
          </p:cNvCxnSpPr>
          <p:nvPr/>
        </p:nvCxnSpPr>
        <p:spPr>
          <a:xfrm>
            <a:off x="9112526" y="2226751"/>
            <a:ext cx="2878583"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50" name="Connecteur droit 49">
            <a:extLst>
              <a:ext uri="{FF2B5EF4-FFF2-40B4-BE49-F238E27FC236}">
                <a16:creationId xmlns:a16="http://schemas.microsoft.com/office/drawing/2014/main" id="{82BE01FB-BC0B-4984-8C4C-E9DE3301071B}"/>
              </a:ext>
            </a:extLst>
          </p:cNvPr>
          <p:cNvCxnSpPr>
            <a:cxnSpLocks/>
          </p:cNvCxnSpPr>
          <p:nvPr/>
        </p:nvCxnSpPr>
        <p:spPr>
          <a:xfrm>
            <a:off x="9227127" y="4155200"/>
            <a:ext cx="2834350"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p:cxnSp>
        <p:nvCxnSpPr>
          <p:cNvPr id="61" name="Connecteur droit 60">
            <a:extLst>
              <a:ext uri="{FF2B5EF4-FFF2-40B4-BE49-F238E27FC236}">
                <a16:creationId xmlns:a16="http://schemas.microsoft.com/office/drawing/2014/main" id="{C882CE3C-E2E0-45C3-A1EA-3A05547B2441}"/>
              </a:ext>
            </a:extLst>
          </p:cNvPr>
          <p:cNvCxnSpPr>
            <a:cxnSpLocks/>
          </p:cNvCxnSpPr>
          <p:nvPr/>
        </p:nvCxnSpPr>
        <p:spPr>
          <a:xfrm>
            <a:off x="9193551" y="6029305"/>
            <a:ext cx="2890867" cy="0"/>
          </a:xfrm>
          <a:prstGeom prst="line">
            <a:avLst/>
          </a:prstGeom>
          <a:ln>
            <a:solidFill>
              <a:schemeClr val="accent1"/>
            </a:solidFill>
          </a:ln>
          <a:effectLst>
            <a:reflection blurRad="6350" stA="50000" endA="300" endPos="90000" dir="5400000" sy="-100000" algn="bl" rotWithShape="0"/>
          </a:effectLst>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2EC41B0B-14D1-430A-AA4C-0201EC4F7440}"/>
                  </a:ext>
                </a:extLst>
              </p14:cNvPr>
              <p14:cNvContentPartPr/>
              <p14:nvPr/>
            </p14:nvContentPartPr>
            <p14:xfrm>
              <a:off x="6801120" y="3156690"/>
              <a:ext cx="1282680" cy="132120"/>
            </p14:xfrm>
          </p:contentPart>
        </mc:Choice>
        <mc:Fallback xmlns="">
          <p:pic>
            <p:nvPicPr>
              <p:cNvPr id="2" name="Encre 1">
                <a:extLst>
                  <a:ext uri="{FF2B5EF4-FFF2-40B4-BE49-F238E27FC236}">
                    <a16:creationId xmlns:a16="http://schemas.microsoft.com/office/drawing/2014/main" id="{2EC41B0B-14D1-430A-AA4C-0201EC4F7440}"/>
                  </a:ext>
                </a:extLst>
              </p:cNvPr>
              <p:cNvPicPr/>
              <p:nvPr/>
            </p:nvPicPr>
            <p:blipFill>
              <a:blip r:embed="rId10"/>
              <a:stretch>
                <a:fillRect/>
              </a:stretch>
            </p:blipFill>
            <p:spPr>
              <a:xfrm>
                <a:off x="6792480" y="3148050"/>
                <a:ext cx="1300320" cy="149760"/>
              </a:xfrm>
              <a:prstGeom prst="rect">
                <a:avLst/>
              </a:prstGeom>
            </p:spPr>
          </p:pic>
        </mc:Fallback>
      </mc:AlternateContent>
    </p:spTree>
    <p:extLst>
      <p:ext uri="{BB962C8B-B14F-4D97-AF65-F5344CB8AC3E}">
        <p14:creationId xmlns:p14="http://schemas.microsoft.com/office/powerpoint/2010/main" val="33335137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635</Words>
  <Application>Microsoft Office PowerPoint</Application>
  <PresentationFormat>Grand écran</PresentationFormat>
  <Paragraphs>29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sahli</dc:creator>
  <cp:lastModifiedBy>oussama sahli</cp:lastModifiedBy>
  <cp:revision>22</cp:revision>
  <dcterms:created xsi:type="dcterms:W3CDTF">2022-02-11T22:49:52Z</dcterms:created>
  <dcterms:modified xsi:type="dcterms:W3CDTF">2022-02-13T15:46:40Z</dcterms:modified>
</cp:coreProperties>
</file>