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5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98CEA-BE4D-465D-A0D7-6952D6C5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6BBE06-66B2-4C25-940D-C6F63AADC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DBF6C1-F901-48D6-B6C5-6E0C8861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16441-3B59-4903-AD58-F5F5CE6D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DD136-CD71-4AB9-AA45-61DD900C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67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E79F8-37B0-4E76-8962-66263CD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9CE453-351F-4F0D-8C83-D28AAC86A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DCCEC-36ED-496B-B4BF-9BE53922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F9B55-D42C-4AFC-A3A5-6C42EFB7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C5078B-B40C-40AE-B49B-5AF24D1A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42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2B2FCE-2CE3-45CD-AA4F-5B1C216E4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D940BA-B86D-4907-A496-4A55788FA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5D8B98-5A19-4C93-ABCA-9B2F4DD9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8264F4-EEB7-45AC-97F2-73C45E6F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2B9AA-16BE-48B7-857A-D81D7D56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4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CC34E-155A-4A80-BBFC-6A4610CB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84CDEC-6621-4F6B-B8B7-ECA58054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8BF3E6-74E3-4578-B8CF-508E8D6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2BD3C-AD88-47D3-88E5-1A72A212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1F5BB-3F2F-4BBF-9D3B-909D9160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020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7A345-9A60-4262-8933-7AE2250D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B7971C-11E8-407D-A93F-AE6FDAC6D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38CC1-1FE4-4E5D-9D85-AF849A13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797419-A31A-4E39-80C0-7DD65CD9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D746BA-F0B5-4BBF-BDEE-5149A8AE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1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C71DE-685F-4D3F-BBF0-BDF4F816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42F60-DBDE-4DCA-ADA8-1980285F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66BEAC-2E42-45EA-BE7F-F466BFFD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FAFA24-0583-41F6-A9F5-61BF3454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99CF59-A523-4839-AF17-BAEF151A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4BA6F-B34B-42E1-AD28-6A46E4EC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60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58D28-D618-48B6-B557-4E3BE4D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BB66B-879E-431D-9AB1-2FD3F1DD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0782B2-1541-4D08-B083-838FF44A4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D59032-A9E3-453D-BF9F-E079A234E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432949-82B6-4184-8E44-95BA02784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5007A9-6446-4C49-8CB8-A091AE61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6F4DB6-6AC2-4654-80F6-29B8D377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546085-E402-41B1-A447-9B1E1FB9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89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A657F-BFC1-4700-90E9-5FFE7F6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65B279-E938-44C1-9B72-AD9A91FC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2930C6-C83B-4A7A-8649-0E3DCF13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1C2BB3-6B8C-4039-A7AC-9011F9C4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7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BEDBAE-16AC-4103-88D9-0D95A03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6E8A0A-A1B0-4EE7-817C-F7B59088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59430A-ED7B-4421-BF81-4995AC4C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62A39-B030-4A75-8EC6-70F14FD3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6B6FDD-5131-4BA8-8385-8026FBB76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F31C9A-2596-4A65-8042-F15FE8931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54B5ED-DAAE-4FEF-9422-C1E2AA94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259B5B-49ED-4D9E-9781-D0C0ABA0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5088D1-BC3E-42A5-BF43-52A3A98F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FB786-691D-4CCE-A3FF-6E3BD85A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A9148F-B412-426B-B55C-4FD2E1DF4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50CDC4-B48D-40FC-865B-64D6D529B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2DE810-38FD-493F-80FC-FF1854B6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AB30CC-ABF7-4CBA-AB9B-E3B14105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A71B30-A901-4918-9179-6DA7893C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26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DB45C9-C305-46F6-A245-A03F8EA4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1C0A8A-2A48-4816-80A7-E32DE641B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D60F1-FFAB-446B-8E14-F14D592E5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45052-15AE-4C2B-9BA1-A8D2FF21C3AA}" type="datetimeFigureOut">
              <a:rPr lang="fr-FR" smtClean="0"/>
              <a:t>13/02/2022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AD4BC-D13A-43C5-8C45-211E02504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18BE7E-4330-41D6-8C27-BC97E67A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B171-DA60-46CE-A5E5-26CE666B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8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0B8C27B-D043-4C77-BF18-FF884B8B5292}"/>
              </a:ext>
            </a:extLst>
          </p:cNvPr>
          <p:cNvSpPr txBox="1"/>
          <p:nvPr/>
        </p:nvSpPr>
        <p:spPr>
          <a:xfrm>
            <a:off x="1623438" y="77484"/>
            <a:ext cx="848152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SEGTIME : SEGMENTATION PRÉCISE DE SÉRIES TEMPORELLES SANS FENÊTRE GLISSANTE</a:t>
            </a:r>
          </a:p>
          <a:p>
            <a:pPr algn="ctr"/>
            <a:r>
              <a:rPr lang="fr-F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Vincent Jouve, Romain Lenoir &amp; Sahli Oussama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2B7119-00FA-42C7-99E9-C20178BDF599}"/>
              </a:ext>
            </a:extLst>
          </p:cNvPr>
          <p:cNvSpPr txBox="1"/>
          <p:nvPr/>
        </p:nvSpPr>
        <p:spPr>
          <a:xfrm>
            <a:off x="78392" y="625892"/>
            <a:ext cx="3614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Introduction:</a:t>
            </a:r>
          </a:p>
          <a:p>
            <a:endParaRPr lang="fr-FR" sz="800" dirty="0"/>
          </a:p>
          <a:p>
            <a:r>
              <a:rPr lang="fr-FR" sz="800" dirty="0"/>
              <a:t>Les auteurs mettent en avant une nouvelle approche de segmentation de séries temporelles  en utilisant  les réseaux de neurones, Cet algorithme est appelé </a:t>
            </a:r>
            <a:r>
              <a:rPr lang="fr-FR" sz="800" dirty="0" err="1"/>
              <a:t>SegTime</a:t>
            </a:r>
            <a:r>
              <a:rPr lang="fr-FR" sz="800" dirty="0"/>
              <a:t> et permet de segmenter les séries chronologiques pour les étiquettes à changement rapide et lent et évite </a:t>
            </a:r>
            <a:r>
              <a:rPr lang="fr-FR" sz="800" b="1" dirty="0"/>
              <a:t>les fenêtres coulissantes.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9A5399-9056-45E5-BD22-E682AE035900}"/>
              </a:ext>
            </a:extLst>
          </p:cNvPr>
          <p:cNvSpPr txBox="1"/>
          <p:nvPr/>
        </p:nvSpPr>
        <p:spPr>
          <a:xfrm>
            <a:off x="66012" y="1387111"/>
            <a:ext cx="388781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Contexte:</a:t>
            </a:r>
          </a:p>
          <a:p>
            <a:pPr algn="ctr"/>
            <a:endParaRPr lang="fr-FR" sz="800" dirty="0"/>
          </a:p>
          <a:p>
            <a:r>
              <a:rPr lang="fr-FR" sz="800" dirty="0"/>
              <a:t>Les séries chronologiques sont utilisés dans plusieurs domaines tels que le partitionnement boursier, l’étiquetage des stades de sommeil et la reconnaissance de l’activité humaine.</a:t>
            </a:r>
          </a:p>
          <a:p>
            <a:endParaRPr lang="fr-FR" sz="800" dirty="0"/>
          </a:p>
          <a:p>
            <a:r>
              <a:rPr lang="fr-FR" sz="800" dirty="0"/>
              <a:t>La segmentation consiste à diviser des séries chronologiques en segments correspondant à des catégories données. Généralement pour réaliser cette segmentation on sous-échantillonne les séries chronologiques à l’aide d’une fenêtre coulissante avec une certaine longueur et une foulée qui se chevauche. Cela permet de créer des sous-séquences de longueur fixe, puis à classer ces sous-séquences dans les catégories données.</a:t>
            </a:r>
          </a:p>
          <a:p>
            <a:endParaRPr lang="fr-FR" sz="800" dirty="0"/>
          </a:p>
          <a:p>
            <a:r>
              <a:rPr lang="fr-FR" sz="800" dirty="0"/>
              <a:t>Ainsi la segmentation des séries chronologiques se rapporte  à un problème de  classification. Cette approche ne permet de trouver que des </a:t>
            </a:r>
            <a:r>
              <a:rPr lang="fr-FR" sz="800" b="1" dirty="0"/>
              <a:t>points d’arrêt approximatifs. </a:t>
            </a:r>
          </a:p>
          <a:p>
            <a:endParaRPr lang="fr-FR" sz="800" b="1" dirty="0"/>
          </a:p>
          <a:p>
            <a:r>
              <a:rPr lang="fr-FR" sz="800" b="1" dirty="0"/>
              <a:t>Les points d’arrêt précis </a:t>
            </a:r>
            <a:r>
              <a:rPr lang="fr-FR" sz="800" dirty="0"/>
              <a:t>peuvent apparaître en sous-séquences, et donc la précision de la segmentation se dégrade lorsque les étiquettes changent rapidement. De plus, cette méthode ignore les dépendances possibles à long terme entre les sous-séquences. Les auteurs proposent une approche des réseaux neuronaux </a:t>
            </a:r>
            <a:r>
              <a:rPr lang="fr-FR" sz="800" dirty="0" err="1"/>
              <a:t>SegTime</a:t>
            </a:r>
            <a:r>
              <a:rPr lang="fr-FR" sz="800" dirty="0"/>
              <a:t> qui trouve des points d’arrêt précis, évite les fenêtres coulissantes, gère les dépendances à long terme et est insensible à la fréquence de changement d’étiquette. Segtime pourra réaliser cela grâce à son architecture </a:t>
            </a:r>
            <a:r>
              <a:rPr lang="fr-FR" sz="800" dirty="0" err="1"/>
              <a:t>bi-passe</a:t>
            </a:r>
            <a:r>
              <a:rPr lang="fr-FR" sz="800" dirty="0"/>
              <a:t> avec plusieurs structures qui peuvent traiter l’information de manière multi-échelle.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9559B7-A9CD-4D53-A859-3391236B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27" y="4688738"/>
            <a:ext cx="3198208" cy="207265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CBFBD4D-4341-46C4-96FE-0CBFE00047EA}"/>
              </a:ext>
            </a:extLst>
          </p:cNvPr>
          <p:cNvSpPr txBox="1"/>
          <p:nvPr/>
        </p:nvSpPr>
        <p:spPr>
          <a:xfrm>
            <a:off x="4026877" y="578121"/>
            <a:ext cx="461427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0070C0"/>
                </a:solidFill>
              </a:rPr>
              <a:t>Segtime</a:t>
            </a:r>
            <a:endParaRPr lang="fr-FR" sz="1000" b="1" dirty="0">
              <a:solidFill>
                <a:srgbClr val="0070C0"/>
              </a:solidFill>
            </a:endParaRPr>
          </a:p>
          <a:p>
            <a:pPr algn="ctr"/>
            <a:endParaRPr lang="fr-FR" sz="1000" b="1" dirty="0">
              <a:solidFill>
                <a:srgbClr val="0070C0"/>
              </a:solidFill>
            </a:endParaRPr>
          </a:p>
          <a:p>
            <a:r>
              <a:rPr lang="fr-FR" sz="800" dirty="0">
                <a:solidFill>
                  <a:srgbClr val="000000"/>
                </a:solidFill>
              </a:rPr>
              <a:t>C</a:t>
            </a:r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omposé de 5 modules organiser en </a:t>
            </a:r>
            <a:r>
              <a:rPr lang="fr-FR" sz="800" b="0" i="0" u="none" strike="noStrike" dirty="0" err="1">
                <a:solidFill>
                  <a:srgbClr val="000000"/>
                </a:solidFill>
                <a:effectLst/>
              </a:rPr>
              <a:t>bi-passe</a:t>
            </a:r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, c’est-à-dire que la séquence d'entrée passe à travers 2 chemin (indépendant), un MSS-LSTM d’un coté et un 1D-encoder-decoder, on concatène les sorties avant de passer l’étape finale de segmentation.</a:t>
            </a:r>
          </a:p>
          <a:p>
            <a:endParaRPr lang="fr-FR" sz="800" dirty="0">
              <a:solidFill>
                <a:srgbClr val="00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b="1" i="0" u="none" strike="noStrike" dirty="0">
                <a:solidFill>
                  <a:srgbClr val="000000"/>
                </a:solidFill>
                <a:effectLst/>
              </a:rPr>
              <a:t>MSS LSTM et </a:t>
            </a:r>
            <a:r>
              <a:rPr lang="fr-FR" sz="800" b="1" i="0" u="none" strike="noStrike" dirty="0" err="1">
                <a:solidFill>
                  <a:srgbClr val="000000"/>
                </a:solidFill>
                <a:effectLst/>
              </a:rPr>
              <a:t>skipLSTM</a:t>
            </a:r>
            <a:endParaRPr lang="fr-FR" sz="800" b="1" dirty="0">
              <a:solidFill>
                <a:srgbClr val="000000"/>
              </a:solidFill>
            </a:endParaRPr>
          </a:p>
          <a:p>
            <a:r>
              <a:rPr lang="fr-FR" sz="800" dirty="0">
                <a:solidFill>
                  <a:srgbClr val="000000"/>
                </a:solidFill>
                <a:effectLst/>
              </a:rPr>
              <a:t>Skip-LSTM, on prend la séquence en entrée on passe la séquence dans le </a:t>
            </a:r>
            <a:r>
              <a:rPr lang="fr-FR" sz="800" dirty="0" err="1">
                <a:solidFill>
                  <a:srgbClr val="000000"/>
                </a:solidFill>
                <a:effectLst/>
              </a:rPr>
              <a:t>lstm</a:t>
            </a:r>
            <a:r>
              <a:rPr lang="fr-FR" sz="800" dirty="0">
                <a:solidFill>
                  <a:srgbClr val="000000"/>
                </a:solidFill>
                <a:effectLst/>
              </a:rPr>
              <a:t> avec un pas k. </a:t>
            </a:r>
            <a:r>
              <a:rPr lang="fr-FR" sz="800" dirty="0">
                <a:solidFill>
                  <a:srgbClr val="000000"/>
                </a:solidFill>
              </a:rPr>
              <a:t>MSS-LSTM, on empile plusieurs couche de skip-</a:t>
            </a:r>
            <a:r>
              <a:rPr lang="fr-FR" sz="800" dirty="0" err="1">
                <a:solidFill>
                  <a:srgbClr val="000000"/>
                </a:solidFill>
              </a:rPr>
              <a:t>lstm</a:t>
            </a:r>
            <a:r>
              <a:rPr lang="fr-FR" sz="800" dirty="0">
                <a:solidFill>
                  <a:srgbClr val="000000"/>
                </a:solidFill>
              </a:rPr>
              <a:t> avec des pas diffèrent, les </a:t>
            </a:r>
            <a:r>
              <a:rPr lang="fr-FR" sz="800" dirty="0" err="1">
                <a:solidFill>
                  <a:srgbClr val="000000"/>
                </a:solidFill>
              </a:rPr>
              <a:t>lstm</a:t>
            </a:r>
            <a:r>
              <a:rPr lang="fr-FR" sz="800" dirty="0">
                <a:solidFill>
                  <a:srgbClr val="000000"/>
                </a:solidFill>
              </a:rPr>
              <a:t> avec des pas petits captent les changement rapide et les </a:t>
            </a:r>
            <a:r>
              <a:rPr lang="fr-FR" sz="800" dirty="0" err="1">
                <a:solidFill>
                  <a:srgbClr val="000000"/>
                </a:solidFill>
              </a:rPr>
              <a:t>lstm</a:t>
            </a:r>
            <a:r>
              <a:rPr lang="fr-FR" sz="800" dirty="0">
                <a:solidFill>
                  <a:srgbClr val="000000"/>
                </a:solidFill>
              </a:rPr>
              <a:t> avec des grands pas captent les changement plus lent.</a:t>
            </a:r>
          </a:p>
          <a:p>
            <a:endParaRPr lang="fr-FR" sz="80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b="1" dirty="0"/>
              <a:t>1D-encoder-decoder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800" b="1" dirty="0"/>
              <a:t>1D-DS-ResNet</a:t>
            </a:r>
          </a:p>
          <a:p>
            <a:pPr lvl="1"/>
            <a:r>
              <a:rPr lang="fr-FR" sz="800" dirty="0"/>
              <a:t>Architecture en </a:t>
            </a:r>
            <a:r>
              <a:rPr lang="fr-FR" sz="800" dirty="0" err="1"/>
              <a:t>bottleneck</a:t>
            </a:r>
            <a:r>
              <a:rPr lang="fr-FR" sz="800" dirty="0"/>
              <a:t>, on réduit la taille de la séquence en augmentant le nombre de </a:t>
            </a:r>
            <a:r>
              <a:rPr lang="fr-FR" sz="800" dirty="0" err="1"/>
              <a:t>chanels</a:t>
            </a:r>
            <a:r>
              <a:rPr lang="fr-FR" sz="800" dirty="0"/>
              <a:t>. Besoin d’une architecture profonde pour les dépendances à long terme, et </a:t>
            </a:r>
            <a:r>
              <a:rPr lang="fr-FR" sz="800" dirty="0" err="1"/>
              <a:t>ResNet</a:t>
            </a:r>
            <a:r>
              <a:rPr lang="fr-FR" sz="800" dirty="0"/>
              <a:t> permet de minimiser le </a:t>
            </a:r>
            <a:r>
              <a:rPr lang="fr-FR" sz="800" dirty="0" err="1"/>
              <a:t>vanishing</a:t>
            </a:r>
            <a:r>
              <a:rPr lang="fr-FR" sz="800" dirty="0"/>
              <a:t> </a:t>
            </a:r>
            <a:r>
              <a:rPr lang="fr-FR" sz="800" dirty="0" err="1"/>
              <a:t>problem</a:t>
            </a:r>
            <a:r>
              <a:rPr lang="fr-FR" sz="8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800" b="1" dirty="0"/>
              <a:t>AMSP (</a:t>
            </a:r>
            <a:r>
              <a:rPr lang="fr-FR" sz="800" b="1" dirty="0" err="1"/>
              <a:t>Atrous</a:t>
            </a:r>
            <a:r>
              <a:rPr lang="fr-FR" sz="800" b="1" dirty="0"/>
              <a:t> Multi-</a:t>
            </a:r>
            <a:r>
              <a:rPr lang="fr-FR" sz="800" b="1" dirty="0" err="1"/>
              <a:t>scale</a:t>
            </a:r>
            <a:r>
              <a:rPr lang="fr-FR" sz="800" b="1" dirty="0"/>
              <a:t> </a:t>
            </a:r>
            <a:r>
              <a:rPr lang="fr-FR" sz="800" b="1" dirty="0" err="1"/>
              <a:t>pooling</a:t>
            </a:r>
            <a:r>
              <a:rPr lang="fr-FR" sz="800" b="1" dirty="0"/>
              <a:t>)</a:t>
            </a:r>
          </a:p>
          <a:p>
            <a:pPr lvl="1"/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Même idée que skip-</a:t>
            </a:r>
            <a:r>
              <a:rPr lang="fr-FR" sz="800" b="0" i="0" u="none" strike="noStrike" dirty="0" err="1">
                <a:solidFill>
                  <a:srgbClr val="000000"/>
                </a:solidFill>
                <a:effectLst/>
              </a:rPr>
              <a:t>lstm</a:t>
            </a:r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 on a plusieurs couches de </a:t>
            </a:r>
            <a:r>
              <a:rPr lang="fr-FR" sz="800" b="0" i="0" u="none" strike="noStrike" dirty="0" err="1">
                <a:solidFill>
                  <a:srgbClr val="000000"/>
                </a:solidFill>
                <a:effectLst/>
              </a:rPr>
              <a:t>pooling</a:t>
            </a:r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 avec un pas de dilatation différent qui capte les changements fréquents pour les pas les plus petit et inversement pour les pas plus grand</a:t>
            </a:r>
            <a:endParaRPr lang="fr-FR" sz="8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800" b="1" dirty="0" err="1"/>
              <a:t>Decoder</a:t>
            </a:r>
            <a:endParaRPr lang="fr-FR" sz="800" b="1" dirty="0"/>
          </a:p>
          <a:p>
            <a:pPr lvl="1"/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Le but est de </a:t>
            </a:r>
            <a:r>
              <a:rPr lang="fr-FR" sz="800" b="0" i="0" u="none" strike="noStrike" dirty="0" err="1">
                <a:solidFill>
                  <a:srgbClr val="000000"/>
                </a:solidFill>
                <a:effectLst/>
              </a:rPr>
              <a:t>upsampler</a:t>
            </a:r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 pour revenir à la taille d’origine de la séquence dans l’idée de la segmenter, comme le fait U-Net il se sert de l’output d’une couche basse de l’encoder nommée </a:t>
            </a:r>
            <a:r>
              <a:rPr lang="fr-FR" sz="800" b="0" i="0" u="none" strike="noStrike" dirty="0" err="1">
                <a:solidFill>
                  <a:srgbClr val="000000"/>
                </a:solidFill>
                <a:effectLst/>
              </a:rPr>
              <a:t>low-level</a:t>
            </a:r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FR" sz="800" b="0" i="0" u="none" strike="noStrike" dirty="0" err="1">
                <a:solidFill>
                  <a:srgbClr val="000000"/>
                </a:solidFill>
                <a:effectLst/>
              </a:rPr>
              <a:t>features</a:t>
            </a:r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 ainsi que la sortie du AMSP pour </a:t>
            </a:r>
            <a:r>
              <a:rPr lang="fr-FR" sz="800" b="0" i="0" u="none" strike="noStrike" dirty="0" err="1">
                <a:solidFill>
                  <a:srgbClr val="000000"/>
                </a:solidFill>
                <a:effectLst/>
              </a:rPr>
              <a:t>upsampler</a:t>
            </a:r>
            <a:r>
              <a:rPr lang="fr-FR" sz="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/>
            <a:endParaRPr lang="fr-FR" sz="800" b="1" i="0" u="none" strike="noStrike" dirty="0">
              <a:solidFill>
                <a:srgbClr val="000000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b="1" dirty="0" err="1">
                <a:solidFill>
                  <a:srgbClr val="000000"/>
                </a:solidFill>
              </a:rPr>
              <a:t>Stepwise</a:t>
            </a:r>
            <a:r>
              <a:rPr lang="fr-FR" sz="800" b="1" dirty="0">
                <a:solidFill>
                  <a:srgbClr val="000000"/>
                </a:solidFill>
              </a:rPr>
              <a:t> segmentation</a:t>
            </a:r>
          </a:p>
          <a:p>
            <a:r>
              <a:rPr lang="fr-FR" sz="800" dirty="0">
                <a:solidFill>
                  <a:srgbClr val="000000"/>
                </a:solidFill>
              </a:rPr>
              <a:t>C’est l’étape de classification, on a une convolution 1D qui ramène les filtres dans la dimension du nombre de classe. </a:t>
            </a:r>
            <a:r>
              <a:rPr lang="fr-FR" sz="800" dirty="0" err="1">
                <a:solidFill>
                  <a:srgbClr val="000000"/>
                </a:solidFill>
              </a:rPr>
              <a:t>Averagepool</a:t>
            </a:r>
            <a:r>
              <a:rPr lang="fr-FR" sz="800" dirty="0">
                <a:solidFill>
                  <a:srgbClr val="000000"/>
                </a:solidFill>
              </a:rPr>
              <a:t> permet de lisser les étiquettes, la fenêtre de l’</a:t>
            </a:r>
            <a:r>
              <a:rPr lang="fr-FR" sz="800" dirty="0" err="1">
                <a:solidFill>
                  <a:srgbClr val="000000"/>
                </a:solidFill>
              </a:rPr>
              <a:t>avergepooling</a:t>
            </a:r>
            <a:r>
              <a:rPr lang="fr-FR" sz="800" dirty="0">
                <a:solidFill>
                  <a:srgbClr val="000000"/>
                </a:solidFill>
              </a:rPr>
              <a:t> dépends aussi des fréquences de changements.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C63D476-9AE2-4F2D-B985-3224DAA1C88E}"/>
              </a:ext>
            </a:extLst>
          </p:cNvPr>
          <p:cNvSpPr txBox="1"/>
          <p:nvPr/>
        </p:nvSpPr>
        <p:spPr>
          <a:xfrm>
            <a:off x="9571434" y="584806"/>
            <a:ext cx="2031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Jeu de données et Evaluation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36A4D1F-F5D3-4863-8C2A-50DBDFCE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760" y="1972411"/>
            <a:ext cx="2948951" cy="145719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C5620EB-E1FB-4E45-83EF-E2FC864C861D}"/>
              </a:ext>
            </a:extLst>
          </p:cNvPr>
          <p:cNvSpPr txBox="1"/>
          <p:nvPr/>
        </p:nvSpPr>
        <p:spPr>
          <a:xfrm>
            <a:off x="9229365" y="1719681"/>
            <a:ext cx="2534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Résultat sur Opportunity Drill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5A60A3B-9E8F-46EF-9784-49A5AAF7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783" y="4417804"/>
            <a:ext cx="2948951" cy="153215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24A91A8-2080-4AFD-9B17-4A1D98A051B6}"/>
              </a:ext>
            </a:extLst>
          </p:cNvPr>
          <p:cNvSpPr txBox="1"/>
          <p:nvPr/>
        </p:nvSpPr>
        <p:spPr>
          <a:xfrm>
            <a:off x="9129226" y="4179106"/>
            <a:ext cx="2687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Résultat sur </a:t>
            </a:r>
            <a:r>
              <a:rPr lang="fr-FR" sz="1000" b="1" dirty="0" err="1">
                <a:solidFill>
                  <a:srgbClr val="0070C0"/>
                </a:solidFill>
              </a:rPr>
              <a:t>Sleep</a:t>
            </a:r>
            <a:r>
              <a:rPr lang="fr-FR" sz="1000" b="1" dirty="0">
                <a:solidFill>
                  <a:srgbClr val="0070C0"/>
                </a:solidFill>
              </a:rPr>
              <a:t>-Edf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83ACD93E-08D6-4812-9553-A858072D6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527" y="887985"/>
            <a:ext cx="2727514" cy="77138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0A23C29-2959-4623-AA7E-AB1CE6A7070D}"/>
              </a:ext>
            </a:extLst>
          </p:cNvPr>
          <p:cNvSpPr txBox="1"/>
          <p:nvPr/>
        </p:nvSpPr>
        <p:spPr>
          <a:xfrm>
            <a:off x="9112526" y="5873115"/>
            <a:ext cx="29489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Références:</a:t>
            </a:r>
          </a:p>
          <a:p>
            <a:pPr algn="ctr"/>
            <a:endParaRPr lang="fr-F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The encoder-</a:t>
            </a:r>
            <a:r>
              <a:rPr lang="fr-FR" sz="800" dirty="0" err="1"/>
              <a:t>decoder</a:t>
            </a:r>
            <a:r>
              <a:rPr lang="fr-FR" sz="800" dirty="0"/>
              <a:t> structure (</a:t>
            </a:r>
            <a:r>
              <a:rPr lang="fr-FR" sz="800" dirty="0" err="1"/>
              <a:t>Sutskever</a:t>
            </a:r>
            <a:r>
              <a:rPr lang="fr-FR" sz="800" dirty="0"/>
              <a:t> et al., 2014)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800" dirty="0"/>
              <a:t>A 1D </a:t>
            </a:r>
            <a:r>
              <a:rPr lang="fr-FR" sz="800" dirty="0" err="1"/>
              <a:t>depthwise</a:t>
            </a:r>
            <a:r>
              <a:rPr lang="fr-FR" sz="800" dirty="0"/>
              <a:t> </a:t>
            </a:r>
            <a:r>
              <a:rPr lang="fr-FR" sz="800" dirty="0" err="1"/>
              <a:t>separable</a:t>
            </a:r>
            <a:r>
              <a:rPr lang="fr-FR" sz="800" dirty="0"/>
              <a:t> (DS) convolution (Howard et al., 2017)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The AMSP (Figure 3c, inspired by Chen et al. (2018))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https://anonymous.4open.science/r/SegTime-0546/</a:t>
            </a:r>
          </a:p>
        </p:txBody>
      </p:sp>
      <p:pic>
        <p:nvPicPr>
          <p:cNvPr id="1026" name="Picture 2" descr="PREINSCRIPTION A L&amp;#39;ÉTRANGER - Vision Plus Voyage">
            <a:extLst>
              <a:ext uri="{FF2B5EF4-FFF2-40B4-BE49-F238E27FC236}">
                <a16:creationId xmlns:a16="http://schemas.microsoft.com/office/drawing/2014/main" id="{23A0C4DB-30E2-4302-A472-35E39305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518" y="65563"/>
            <a:ext cx="1121035" cy="45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497BDC8-7233-4EFA-9B05-68A4BC24EB22}"/>
              </a:ext>
            </a:extLst>
          </p:cNvPr>
          <p:cNvCxnSpPr>
            <a:cxnSpLocks/>
          </p:cNvCxnSpPr>
          <p:nvPr/>
        </p:nvCxnSpPr>
        <p:spPr>
          <a:xfrm>
            <a:off x="208418" y="831027"/>
            <a:ext cx="3276600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22DDAB84-975E-4761-9073-CEB0CB227660}"/>
              </a:ext>
            </a:extLst>
          </p:cNvPr>
          <p:cNvCxnSpPr>
            <a:cxnSpLocks/>
          </p:cNvCxnSpPr>
          <p:nvPr/>
        </p:nvCxnSpPr>
        <p:spPr>
          <a:xfrm>
            <a:off x="208418" y="1593027"/>
            <a:ext cx="3296782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52682E34-4E5F-4C62-B4D1-85859544E849}"/>
              </a:ext>
            </a:extLst>
          </p:cNvPr>
          <p:cNvCxnSpPr>
            <a:cxnSpLocks/>
          </p:cNvCxnSpPr>
          <p:nvPr/>
        </p:nvCxnSpPr>
        <p:spPr>
          <a:xfrm>
            <a:off x="4128950" y="831027"/>
            <a:ext cx="4336177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2513CF2-C4B5-4277-A3F3-87E61957A089}"/>
              </a:ext>
            </a:extLst>
          </p:cNvPr>
          <p:cNvCxnSpPr>
            <a:cxnSpLocks/>
          </p:cNvCxnSpPr>
          <p:nvPr/>
        </p:nvCxnSpPr>
        <p:spPr>
          <a:xfrm>
            <a:off x="9153039" y="831027"/>
            <a:ext cx="2687002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55565DF-6574-460B-B9ED-05A56036646A}"/>
              </a:ext>
            </a:extLst>
          </p:cNvPr>
          <p:cNvCxnSpPr>
            <a:cxnSpLocks/>
          </p:cNvCxnSpPr>
          <p:nvPr/>
        </p:nvCxnSpPr>
        <p:spPr>
          <a:xfrm>
            <a:off x="9097760" y="1965902"/>
            <a:ext cx="2913766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2BE01FB-BC0B-4984-8C4C-E9DE3301071B}"/>
              </a:ext>
            </a:extLst>
          </p:cNvPr>
          <p:cNvCxnSpPr>
            <a:cxnSpLocks/>
          </p:cNvCxnSpPr>
          <p:nvPr/>
        </p:nvCxnSpPr>
        <p:spPr>
          <a:xfrm>
            <a:off x="9097760" y="4404722"/>
            <a:ext cx="2913766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C882CE3C-E2E0-45C3-A1EA-3A05547B2441}"/>
              </a:ext>
            </a:extLst>
          </p:cNvPr>
          <p:cNvCxnSpPr>
            <a:cxnSpLocks/>
          </p:cNvCxnSpPr>
          <p:nvPr/>
        </p:nvCxnSpPr>
        <p:spPr>
          <a:xfrm>
            <a:off x="9170610" y="6088028"/>
            <a:ext cx="2890867" cy="0"/>
          </a:xfrm>
          <a:prstGeom prst="line">
            <a:avLst/>
          </a:prstGeom>
          <a:ln>
            <a:solidFill>
              <a:schemeClr val="accent1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5CA82036-577F-4E61-8800-33B12DD430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866" y="4226745"/>
            <a:ext cx="2743736" cy="263125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B42207C-9741-4021-9AF0-F634CD59CC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241" y="3436113"/>
            <a:ext cx="2120972" cy="74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13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616</Words>
  <Application>Microsoft Office PowerPoint</Application>
  <PresentationFormat>Grand écran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oussama sahli</dc:creator>
  <cp:lastModifiedBy>vincent jouve</cp:lastModifiedBy>
  <cp:revision>24</cp:revision>
  <dcterms:created xsi:type="dcterms:W3CDTF">2022-02-11T22:49:52Z</dcterms:created>
  <dcterms:modified xsi:type="dcterms:W3CDTF">2022-02-13T21:38:32Z</dcterms:modified>
</cp:coreProperties>
</file>