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9" r:id="rId13"/>
    <p:sldId id="268" r:id="rId14"/>
    <p:sldId id="270" r:id="rId15"/>
    <p:sldId id="271" r:id="rId16"/>
    <p:sldId id="272" r:id="rId17"/>
    <p:sldId id="257"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9BBA0-2ABA-4A53-B27B-FD364CD637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E8A91F-6003-46B2-923B-FA68FC989E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55AC9B-5F5F-4F77-A2AD-CA155C582CE0}"/>
              </a:ext>
            </a:extLst>
          </p:cNvPr>
          <p:cNvSpPr>
            <a:spLocks noGrp="1"/>
          </p:cNvSpPr>
          <p:nvPr>
            <p:ph type="dt" sz="half" idx="10"/>
          </p:nvPr>
        </p:nvSpPr>
        <p:spPr/>
        <p:txBody>
          <a:bodyPr/>
          <a:lstStyle/>
          <a:p>
            <a:fld id="{C579BEC9-8627-413B-A182-E3DA8B6D23EB}" type="datetimeFigureOut">
              <a:rPr lang="en-US" smtClean="0"/>
              <a:t>3/8/2021</a:t>
            </a:fld>
            <a:endParaRPr lang="en-US"/>
          </a:p>
        </p:txBody>
      </p:sp>
      <p:sp>
        <p:nvSpPr>
          <p:cNvPr id="5" name="Footer Placeholder 4">
            <a:extLst>
              <a:ext uri="{FF2B5EF4-FFF2-40B4-BE49-F238E27FC236}">
                <a16:creationId xmlns:a16="http://schemas.microsoft.com/office/drawing/2014/main" id="{D00B8F08-F0D4-4994-A0A2-8DD95872AC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68E9BE-7820-4409-B3EA-0FEBD740C2E6}"/>
              </a:ext>
            </a:extLst>
          </p:cNvPr>
          <p:cNvSpPr>
            <a:spLocks noGrp="1"/>
          </p:cNvSpPr>
          <p:nvPr>
            <p:ph type="sldNum" sz="quarter" idx="12"/>
          </p:nvPr>
        </p:nvSpPr>
        <p:spPr/>
        <p:txBody>
          <a:bodyPr/>
          <a:lstStyle/>
          <a:p>
            <a:fld id="{BF9F47A8-0B03-45F6-B7E4-2A4260629193}" type="slidenum">
              <a:rPr lang="en-US" smtClean="0"/>
              <a:t>‹#›</a:t>
            </a:fld>
            <a:endParaRPr lang="en-US"/>
          </a:p>
        </p:txBody>
      </p:sp>
    </p:spTree>
    <p:extLst>
      <p:ext uri="{BB962C8B-B14F-4D97-AF65-F5344CB8AC3E}">
        <p14:creationId xmlns:p14="http://schemas.microsoft.com/office/powerpoint/2010/main" val="831245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3B7D6-AD0C-42FF-9236-9CEEE297D2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1A6578-88BD-4A6D-815A-CF56B03A1C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3DA55A-D9D3-4D8B-BA4C-A2C4B851BBC7}"/>
              </a:ext>
            </a:extLst>
          </p:cNvPr>
          <p:cNvSpPr>
            <a:spLocks noGrp="1"/>
          </p:cNvSpPr>
          <p:nvPr>
            <p:ph type="dt" sz="half" idx="10"/>
          </p:nvPr>
        </p:nvSpPr>
        <p:spPr/>
        <p:txBody>
          <a:bodyPr/>
          <a:lstStyle/>
          <a:p>
            <a:fld id="{C579BEC9-8627-413B-A182-E3DA8B6D23EB}" type="datetimeFigureOut">
              <a:rPr lang="en-US" smtClean="0"/>
              <a:t>3/8/2021</a:t>
            </a:fld>
            <a:endParaRPr lang="en-US"/>
          </a:p>
        </p:txBody>
      </p:sp>
      <p:sp>
        <p:nvSpPr>
          <p:cNvPr id="5" name="Footer Placeholder 4">
            <a:extLst>
              <a:ext uri="{FF2B5EF4-FFF2-40B4-BE49-F238E27FC236}">
                <a16:creationId xmlns:a16="http://schemas.microsoft.com/office/drawing/2014/main" id="{7E479429-E9D6-4CDF-A8C6-06C9B10EBA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13070C-942D-407F-A45A-45407314F2B5}"/>
              </a:ext>
            </a:extLst>
          </p:cNvPr>
          <p:cNvSpPr>
            <a:spLocks noGrp="1"/>
          </p:cNvSpPr>
          <p:nvPr>
            <p:ph type="sldNum" sz="quarter" idx="12"/>
          </p:nvPr>
        </p:nvSpPr>
        <p:spPr/>
        <p:txBody>
          <a:bodyPr/>
          <a:lstStyle/>
          <a:p>
            <a:fld id="{BF9F47A8-0B03-45F6-B7E4-2A4260629193}" type="slidenum">
              <a:rPr lang="en-US" smtClean="0"/>
              <a:t>‹#›</a:t>
            </a:fld>
            <a:endParaRPr lang="en-US"/>
          </a:p>
        </p:txBody>
      </p:sp>
    </p:spTree>
    <p:extLst>
      <p:ext uri="{BB962C8B-B14F-4D97-AF65-F5344CB8AC3E}">
        <p14:creationId xmlns:p14="http://schemas.microsoft.com/office/powerpoint/2010/main" val="1071503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A08659-3853-4CC1-806A-EC919543FB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B288E-42E6-407B-ACB6-848649D547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F4D58B-F1B8-4A48-A8F7-728758107F28}"/>
              </a:ext>
            </a:extLst>
          </p:cNvPr>
          <p:cNvSpPr>
            <a:spLocks noGrp="1"/>
          </p:cNvSpPr>
          <p:nvPr>
            <p:ph type="dt" sz="half" idx="10"/>
          </p:nvPr>
        </p:nvSpPr>
        <p:spPr/>
        <p:txBody>
          <a:bodyPr/>
          <a:lstStyle/>
          <a:p>
            <a:fld id="{C579BEC9-8627-413B-A182-E3DA8B6D23EB}" type="datetimeFigureOut">
              <a:rPr lang="en-US" smtClean="0"/>
              <a:t>3/8/2021</a:t>
            </a:fld>
            <a:endParaRPr lang="en-US"/>
          </a:p>
        </p:txBody>
      </p:sp>
      <p:sp>
        <p:nvSpPr>
          <p:cNvPr id="5" name="Footer Placeholder 4">
            <a:extLst>
              <a:ext uri="{FF2B5EF4-FFF2-40B4-BE49-F238E27FC236}">
                <a16:creationId xmlns:a16="http://schemas.microsoft.com/office/drawing/2014/main" id="{FAA607D3-BA0E-4195-9378-6ABB8E24B5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A7835D-D8E3-4CF9-BD5A-EF00D12861AC}"/>
              </a:ext>
            </a:extLst>
          </p:cNvPr>
          <p:cNvSpPr>
            <a:spLocks noGrp="1"/>
          </p:cNvSpPr>
          <p:nvPr>
            <p:ph type="sldNum" sz="quarter" idx="12"/>
          </p:nvPr>
        </p:nvSpPr>
        <p:spPr/>
        <p:txBody>
          <a:bodyPr/>
          <a:lstStyle/>
          <a:p>
            <a:fld id="{BF9F47A8-0B03-45F6-B7E4-2A4260629193}" type="slidenum">
              <a:rPr lang="en-US" smtClean="0"/>
              <a:t>‹#›</a:t>
            </a:fld>
            <a:endParaRPr lang="en-US"/>
          </a:p>
        </p:txBody>
      </p:sp>
    </p:spTree>
    <p:extLst>
      <p:ext uri="{BB962C8B-B14F-4D97-AF65-F5344CB8AC3E}">
        <p14:creationId xmlns:p14="http://schemas.microsoft.com/office/powerpoint/2010/main" val="2552569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7FFCE-063E-44EB-A5DD-4A4577E09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5AF49E-B921-4A2F-A09F-B9C50DA0A3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202658-FFDC-4B9E-A050-EF4DEAA1A290}"/>
              </a:ext>
            </a:extLst>
          </p:cNvPr>
          <p:cNvSpPr>
            <a:spLocks noGrp="1"/>
          </p:cNvSpPr>
          <p:nvPr>
            <p:ph type="dt" sz="half" idx="10"/>
          </p:nvPr>
        </p:nvSpPr>
        <p:spPr/>
        <p:txBody>
          <a:bodyPr/>
          <a:lstStyle/>
          <a:p>
            <a:fld id="{C579BEC9-8627-413B-A182-E3DA8B6D23EB}" type="datetimeFigureOut">
              <a:rPr lang="en-US" smtClean="0"/>
              <a:t>3/8/2021</a:t>
            </a:fld>
            <a:endParaRPr lang="en-US"/>
          </a:p>
        </p:txBody>
      </p:sp>
      <p:sp>
        <p:nvSpPr>
          <p:cNvPr id="5" name="Footer Placeholder 4">
            <a:extLst>
              <a:ext uri="{FF2B5EF4-FFF2-40B4-BE49-F238E27FC236}">
                <a16:creationId xmlns:a16="http://schemas.microsoft.com/office/drawing/2014/main" id="{98B03926-D87D-44CB-BE92-8475B7F551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3FC095-D152-433B-904F-43AF556F7CDF}"/>
              </a:ext>
            </a:extLst>
          </p:cNvPr>
          <p:cNvSpPr>
            <a:spLocks noGrp="1"/>
          </p:cNvSpPr>
          <p:nvPr>
            <p:ph type="sldNum" sz="quarter" idx="12"/>
          </p:nvPr>
        </p:nvSpPr>
        <p:spPr/>
        <p:txBody>
          <a:bodyPr/>
          <a:lstStyle/>
          <a:p>
            <a:fld id="{BF9F47A8-0B03-45F6-B7E4-2A4260629193}" type="slidenum">
              <a:rPr lang="en-US" smtClean="0"/>
              <a:t>‹#›</a:t>
            </a:fld>
            <a:endParaRPr lang="en-US"/>
          </a:p>
        </p:txBody>
      </p:sp>
    </p:spTree>
    <p:extLst>
      <p:ext uri="{BB962C8B-B14F-4D97-AF65-F5344CB8AC3E}">
        <p14:creationId xmlns:p14="http://schemas.microsoft.com/office/powerpoint/2010/main" val="3633576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401E1-CD6E-414F-B183-B1E0BB3EF1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5A4F50-93AC-4C8D-906A-A6CBE92323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4C08C4-DFE2-4604-9C6F-7E83546E5429}"/>
              </a:ext>
            </a:extLst>
          </p:cNvPr>
          <p:cNvSpPr>
            <a:spLocks noGrp="1"/>
          </p:cNvSpPr>
          <p:nvPr>
            <p:ph type="dt" sz="half" idx="10"/>
          </p:nvPr>
        </p:nvSpPr>
        <p:spPr/>
        <p:txBody>
          <a:bodyPr/>
          <a:lstStyle/>
          <a:p>
            <a:fld id="{C579BEC9-8627-413B-A182-E3DA8B6D23EB}" type="datetimeFigureOut">
              <a:rPr lang="en-US" smtClean="0"/>
              <a:t>3/8/2021</a:t>
            </a:fld>
            <a:endParaRPr lang="en-US"/>
          </a:p>
        </p:txBody>
      </p:sp>
      <p:sp>
        <p:nvSpPr>
          <p:cNvPr id="5" name="Footer Placeholder 4">
            <a:extLst>
              <a:ext uri="{FF2B5EF4-FFF2-40B4-BE49-F238E27FC236}">
                <a16:creationId xmlns:a16="http://schemas.microsoft.com/office/drawing/2014/main" id="{23245D99-00A1-4643-99C2-4929367FF6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5681F-861F-43E7-979E-C6A548A9E3ED}"/>
              </a:ext>
            </a:extLst>
          </p:cNvPr>
          <p:cNvSpPr>
            <a:spLocks noGrp="1"/>
          </p:cNvSpPr>
          <p:nvPr>
            <p:ph type="sldNum" sz="quarter" idx="12"/>
          </p:nvPr>
        </p:nvSpPr>
        <p:spPr/>
        <p:txBody>
          <a:bodyPr/>
          <a:lstStyle/>
          <a:p>
            <a:fld id="{BF9F47A8-0B03-45F6-B7E4-2A4260629193}" type="slidenum">
              <a:rPr lang="en-US" smtClean="0"/>
              <a:t>‹#›</a:t>
            </a:fld>
            <a:endParaRPr lang="en-US"/>
          </a:p>
        </p:txBody>
      </p:sp>
    </p:spTree>
    <p:extLst>
      <p:ext uri="{BB962C8B-B14F-4D97-AF65-F5344CB8AC3E}">
        <p14:creationId xmlns:p14="http://schemas.microsoft.com/office/powerpoint/2010/main" val="4085746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C98B3-B05F-4F1A-B0D6-45453C9F79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9C79C8-B124-448F-B3B6-AA11DB2409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97C82F-7002-42C2-B56F-56A8D673BC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B67C5F-F65E-47C9-A06B-6272497EB5C3}"/>
              </a:ext>
            </a:extLst>
          </p:cNvPr>
          <p:cNvSpPr>
            <a:spLocks noGrp="1"/>
          </p:cNvSpPr>
          <p:nvPr>
            <p:ph type="dt" sz="half" idx="10"/>
          </p:nvPr>
        </p:nvSpPr>
        <p:spPr/>
        <p:txBody>
          <a:bodyPr/>
          <a:lstStyle/>
          <a:p>
            <a:fld id="{C579BEC9-8627-413B-A182-E3DA8B6D23EB}" type="datetimeFigureOut">
              <a:rPr lang="en-US" smtClean="0"/>
              <a:t>3/8/2021</a:t>
            </a:fld>
            <a:endParaRPr lang="en-US"/>
          </a:p>
        </p:txBody>
      </p:sp>
      <p:sp>
        <p:nvSpPr>
          <p:cNvPr id="6" name="Footer Placeholder 5">
            <a:extLst>
              <a:ext uri="{FF2B5EF4-FFF2-40B4-BE49-F238E27FC236}">
                <a16:creationId xmlns:a16="http://schemas.microsoft.com/office/drawing/2014/main" id="{9CC6063E-0FAF-4796-A668-2ACC8E8707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802558-3CF3-4806-BB5A-87421CB5E74C}"/>
              </a:ext>
            </a:extLst>
          </p:cNvPr>
          <p:cNvSpPr>
            <a:spLocks noGrp="1"/>
          </p:cNvSpPr>
          <p:nvPr>
            <p:ph type="sldNum" sz="quarter" idx="12"/>
          </p:nvPr>
        </p:nvSpPr>
        <p:spPr/>
        <p:txBody>
          <a:bodyPr/>
          <a:lstStyle/>
          <a:p>
            <a:fld id="{BF9F47A8-0B03-45F6-B7E4-2A4260629193}" type="slidenum">
              <a:rPr lang="en-US" smtClean="0"/>
              <a:t>‹#›</a:t>
            </a:fld>
            <a:endParaRPr lang="en-US"/>
          </a:p>
        </p:txBody>
      </p:sp>
    </p:spTree>
    <p:extLst>
      <p:ext uri="{BB962C8B-B14F-4D97-AF65-F5344CB8AC3E}">
        <p14:creationId xmlns:p14="http://schemas.microsoft.com/office/powerpoint/2010/main" val="765296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713F4-F5DE-4DCF-8255-AC5040EC1A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A93D57-C27B-4F9A-8EB3-E86EB0E855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1BAA98-65EC-4889-93AD-2A45272960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E7F9F5-4E15-4EEB-9BC6-5D33F580FC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338163-F5EC-477D-9291-423BCD81AA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BD76A8-921E-47D5-B42C-D222DCA8A5AA}"/>
              </a:ext>
            </a:extLst>
          </p:cNvPr>
          <p:cNvSpPr>
            <a:spLocks noGrp="1"/>
          </p:cNvSpPr>
          <p:nvPr>
            <p:ph type="dt" sz="half" idx="10"/>
          </p:nvPr>
        </p:nvSpPr>
        <p:spPr/>
        <p:txBody>
          <a:bodyPr/>
          <a:lstStyle/>
          <a:p>
            <a:fld id="{C579BEC9-8627-413B-A182-E3DA8B6D23EB}" type="datetimeFigureOut">
              <a:rPr lang="en-US" smtClean="0"/>
              <a:t>3/8/2021</a:t>
            </a:fld>
            <a:endParaRPr lang="en-US"/>
          </a:p>
        </p:txBody>
      </p:sp>
      <p:sp>
        <p:nvSpPr>
          <p:cNvPr id="8" name="Footer Placeholder 7">
            <a:extLst>
              <a:ext uri="{FF2B5EF4-FFF2-40B4-BE49-F238E27FC236}">
                <a16:creationId xmlns:a16="http://schemas.microsoft.com/office/drawing/2014/main" id="{D798D0BF-1284-4BCC-B378-B46536661D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815BCD-FFD1-4ECB-8F8D-2B87C68F31AF}"/>
              </a:ext>
            </a:extLst>
          </p:cNvPr>
          <p:cNvSpPr>
            <a:spLocks noGrp="1"/>
          </p:cNvSpPr>
          <p:nvPr>
            <p:ph type="sldNum" sz="quarter" idx="12"/>
          </p:nvPr>
        </p:nvSpPr>
        <p:spPr/>
        <p:txBody>
          <a:bodyPr/>
          <a:lstStyle/>
          <a:p>
            <a:fld id="{BF9F47A8-0B03-45F6-B7E4-2A4260629193}" type="slidenum">
              <a:rPr lang="en-US" smtClean="0"/>
              <a:t>‹#›</a:t>
            </a:fld>
            <a:endParaRPr lang="en-US"/>
          </a:p>
        </p:txBody>
      </p:sp>
    </p:spTree>
    <p:extLst>
      <p:ext uri="{BB962C8B-B14F-4D97-AF65-F5344CB8AC3E}">
        <p14:creationId xmlns:p14="http://schemas.microsoft.com/office/powerpoint/2010/main" val="743315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965A-E31E-4F40-B5E1-166837C936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1632C5-A92A-4B55-AC1C-99DA1BD7BAA2}"/>
              </a:ext>
            </a:extLst>
          </p:cNvPr>
          <p:cNvSpPr>
            <a:spLocks noGrp="1"/>
          </p:cNvSpPr>
          <p:nvPr>
            <p:ph type="dt" sz="half" idx="10"/>
          </p:nvPr>
        </p:nvSpPr>
        <p:spPr/>
        <p:txBody>
          <a:bodyPr/>
          <a:lstStyle/>
          <a:p>
            <a:fld id="{C579BEC9-8627-413B-A182-E3DA8B6D23EB}" type="datetimeFigureOut">
              <a:rPr lang="en-US" smtClean="0"/>
              <a:t>3/8/2021</a:t>
            </a:fld>
            <a:endParaRPr lang="en-US"/>
          </a:p>
        </p:txBody>
      </p:sp>
      <p:sp>
        <p:nvSpPr>
          <p:cNvPr id="4" name="Footer Placeholder 3">
            <a:extLst>
              <a:ext uri="{FF2B5EF4-FFF2-40B4-BE49-F238E27FC236}">
                <a16:creationId xmlns:a16="http://schemas.microsoft.com/office/drawing/2014/main" id="{99228678-006E-498C-968C-725D334944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51065F-295E-4D33-9DFD-F2CE73412103}"/>
              </a:ext>
            </a:extLst>
          </p:cNvPr>
          <p:cNvSpPr>
            <a:spLocks noGrp="1"/>
          </p:cNvSpPr>
          <p:nvPr>
            <p:ph type="sldNum" sz="quarter" idx="12"/>
          </p:nvPr>
        </p:nvSpPr>
        <p:spPr/>
        <p:txBody>
          <a:bodyPr/>
          <a:lstStyle/>
          <a:p>
            <a:fld id="{BF9F47A8-0B03-45F6-B7E4-2A4260629193}" type="slidenum">
              <a:rPr lang="en-US" smtClean="0"/>
              <a:t>‹#›</a:t>
            </a:fld>
            <a:endParaRPr lang="en-US"/>
          </a:p>
        </p:txBody>
      </p:sp>
    </p:spTree>
    <p:extLst>
      <p:ext uri="{BB962C8B-B14F-4D97-AF65-F5344CB8AC3E}">
        <p14:creationId xmlns:p14="http://schemas.microsoft.com/office/powerpoint/2010/main" val="903225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1BC14A-545A-4F8C-A0B9-0B8ECB6C5A2B}"/>
              </a:ext>
            </a:extLst>
          </p:cNvPr>
          <p:cNvSpPr>
            <a:spLocks noGrp="1"/>
          </p:cNvSpPr>
          <p:nvPr>
            <p:ph type="dt" sz="half" idx="10"/>
          </p:nvPr>
        </p:nvSpPr>
        <p:spPr/>
        <p:txBody>
          <a:bodyPr/>
          <a:lstStyle/>
          <a:p>
            <a:fld id="{C579BEC9-8627-413B-A182-E3DA8B6D23EB}" type="datetimeFigureOut">
              <a:rPr lang="en-US" smtClean="0"/>
              <a:t>3/8/2021</a:t>
            </a:fld>
            <a:endParaRPr lang="en-US"/>
          </a:p>
        </p:txBody>
      </p:sp>
      <p:sp>
        <p:nvSpPr>
          <p:cNvPr id="3" name="Footer Placeholder 2">
            <a:extLst>
              <a:ext uri="{FF2B5EF4-FFF2-40B4-BE49-F238E27FC236}">
                <a16:creationId xmlns:a16="http://schemas.microsoft.com/office/drawing/2014/main" id="{01C0B7B4-AD34-442E-8667-AEC5F485EE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2504BB-7BB6-4602-9848-2F6AFB98844E}"/>
              </a:ext>
            </a:extLst>
          </p:cNvPr>
          <p:cNvSpPr>
            <a:spLocks noGrp="1"/>
          </p:cNvSpPr>
          <p:nvPr>
            <p:ph type="sldNum" sz="quarter" idx="12"/>
          </p:nvPr>
        </p:nvSpPr>
        <p:spPr/>
        <p:txBody>
          <a:bodyPr/>
          <a:lstStyle/>
          <a:p>
            <a:fld id="{BF9F47A8-0B03-45F6-B7E4-2A4260629193}" type="slidenum">
              <a:rPr lang="en-US" smtClean="0"/>
              <a:t>‹#›</a:t>
            </a:fld>
            <a:endParaRPr lang="en-US"/>
          </a:p>
        </p:txBody>
      </p:sp>
    </p:spTree>
    <p:extLst>
      <p:ext uri="{BB962C8B-B14F-4D97-AF65-F5344CB8AC3E}">
        <p14:creationId xmlns:p14="http://schemas.microsoft.com/office/powerpoint/2010/main" val="1549174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F63E7-386A-4D04-9EFE-9BA2AAC9C8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6A7433-01E7-4E56-AB07-CDCDC719E6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1D6A60-3AAE-4C8C-84DB-C6BA6F0985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A0098B-BBBA-403F-A892-1A084DB9966C}"/>
              </a:ext>
            </a:extLst>
          </p:cNvPr>
          <p:cNvSpPr>
            <a:spLocks noGrp="1"/>
          </p:cNvSpPr>
          <p:nvPr>
            <p:ph type="dt" sz="half" idx="10"/>
          </p:nvPr>
        </p:nvSpPr>
        <p:spPr/>
        <p:txBody>
          <a:bodyPr/>
          <a:lstStyle/>
          <a:p>
            <a:fld id="{C579BEC9-8627-413B-A182-E3DA8B6D23EB}" type="datetimeFigureOut">
              <a:rPr lang="en-US" smtClean="0"/>
              <a:t>3/8/2021</a:t>
            </a:fld>
            <a:endParaRPr lang="en-US"/>
          </a:p>
        </p:txBody>
      </p:sp>
      <p:sp>
        <p:nvSpPr>
          <p:cNvPr id="6" name="Footer Placeholder 5">
            <a:extLst>
              <a:ext uri="{FF2B5EF4-FFF2-40B4-BE49-F238E27FC236}">
                <a16:creationId xmlns:a16="http://schemas.microsoft.com/office/drawing/2014/main" id="{F1E4ADCA-E833-4B0B-A416-D4A28060F6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CD954A-3D58-4696-97B0-E8BDBDA1C396}"/>
              </a:ext>
            </a:extLst>
          </p:cNvPr>
          <p:cNvSpPr>
            <a:spLocks noGrp="1"/>
          </p:cNvSpPr>
          <p:nvPr>
            <p:ph type="sldNum" sz="quarter" idx="12"/>
          </p:nvPr>
        </p:nvSpPr>
        <p:spPr/>
        <p:txBody>
          <a:bodyPr/>
          <a:lstStyle/>
          <a:p>
            <a:fld id="{BF9F47A8-0B03-45F6-B7E4-2A4260629193}" type="slidenum">
              <a:rPr lang="en-US" smtClean="0"/>
              <a:t>‹#›</a:t>
            </a:fld>
            <a:endParaRPr lang="en-US"/>
          </a:p>
        </p:txBody>
      </p:sp>
    </p:spTree>
    <p:extLst>
      <p:ext uri="{BB962C8B-B14F-4D97-AF65-F5344CB8AC3E}">
        <p14:creationId xmlns:p14="http://schemas.microsoft.com/office/powerpoint/2010/main" val="2595459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B47E7-8377-4EAD-B895-59EC881768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462146-17BD-4D4C-AE3D-BC03837B8E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C89959-7F46-4E62-A2AB-C016B52FFE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09D9F2-A993-45FB-BB89-58D55612F28C}"/>
              </a:ext>
            </a:extLst>
          </p:cNvPr>
          <p:cNvSpPr>
            <a:spLocks noGrp="1"/>
          </p:cNvSpPr>
          <p:nvPr>
            <p:ph type="dt" sz="half" idx="10"/>
          </p:nvPr>
        </p:nvSpPr>
        <p:spPr/>
        <p:txBody>
          <a:bodyPr/>
          <a:lstStyle/>
          <a:p>
            <a:fld id="{C579BEC9-8627-413B-A182-E3DA8B6D23EB}" type="datetimeFigureOut">
              <a:rPr lang="en-US" smtClean="0"/>
              <a:t>3/8/2021</a:t>
            </a:fld>
            <a:endParaRPr lang="en-US"/>
          </a:p>
        </p:txBody>
      </p:sp>
      <p:sp>
        <p:nvSpPr>
          <p:cNvPr id="6" name="Footer Placeholder 5">
            <a:extLst>
              <a:ext uri="{FF2B5EF4-FFF2-40B4-BE49-F238E27FC236}">
                <a16:creationId xmlns:a16="http://schemas.microsoft.com/office/drawing/2014/main" id="{5ECB529C-9C49-4E4F-8218-DB8A73A2F2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91A539-1234-449A-93D3-4223BF2314A4}"/>
              </a:ext>
            </a:extLst>
          </p:cNvPr>
          <p:cNvSpPr>
            <a:spLocks noGrp="1"/>
          </p:cNvSpPr>
          <p:nvPr>
            <p:ph type="sldNum" sz="quarter" idx="12"/>
          </p:nvPr>
        </p:nvSpPr>
        <p:spPr/>
        <p:txBody>
          <a:bodyPr/>
          <a:lstStyle/>
          <a:p>
            <a:fld id="{BF9F47A8-0B03-45F6-B7E4-2A4260629193}" type="slidenum">
              <a:rPr lang="en-US" smtClean="0"/>
              <a:t>‹#›</a:t>
            </a:fld>
            <a:endParaRPr lang="en-US"/>
          </a:p>
        </p:txBody>
      </p:sp>
    </p:spTree>
    <p:extLst>
      <p:ext uri="{BB962C8B-B14F-4D97-AF65-F5344CB8AC3E}">
        <p14:creationId xmlns:p14="http://schemas.microsoft.com/office/powerpoint/2010/main" val="3944325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EB7E4D-2EE7-4922-B529-C1BFDA778B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CFFFC1-85BD-4C9F-A797-9AAAE1F613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18DC17-8C4C-4FDC-B619-236B571CC5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79BEC9-8627-413B-A182-E3DA8B6D23EB}" type="datetimeFigureOut">
              <a:rPr lang="en-US" smtClean="0"/>
              <a:t>3/8/2021</a:t>
            </a:fld>
            <a:endParaRPr lang="en-US"/>
          </a:p>
        </p:txBody>
      </p:sp>
      <p:sp>
        <p:nvSpPr>
          <p:cNvPr id="5" name="Footer Placeholder 4">
            <a:extLst>
              <a:ext uri="{FF2B5EF4-FFF2-40B4-BE49-F238E27FC236}">
                <a16:creationId xmlns:a16="http://schemas.microsoft.com/office/drawing/2014/main" id="{95C34202-8D7E-4CF7-94E4-9CCFDB182D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38EEB8-29FC-4B23-B50D-0697A0A322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9F47A8-0B03-45F6-B7E4-2A4260629193}" type="slidenum">
              <a:rPr lang="en-US" smtClean="0"/>
              <a:t>‹#›</a:t>
            </a:fld>
            <a:endParaRPr lang="en-US"/>
          </a:p>
        </p:txBody>
      </p:sp>
    </p:spTree>
    <p:extLst>
      <p:ext uri="{BB962C8B-B14F-4D97-AF65-F5344CB8AC3E}">
        <p14:creationId xmlns:p14="http://schemas.microsoft.com/office/powerpoint/2010/main" val="4249076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97484-FE26-43EE-96C1-03CF48DE53C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29161BB-4758-457E-B2CA-A01D013D63C0}"/>
              </a:ext>
            </a:extLst>
          </p:cNvPr>
          <p:cNvSpPr>
            <a:spLocks noGrp="1"/>
          </p:cNvSpPr>
          <p:nvPr>
            <p:ph type="subTitle" idx="1"/>
          </p:nvPr>
        </p:nvSpPr>
        <p:spPr/>
        <p:txBody>
          <a:bodyPr/>
          <a:lstStyle/>
          <a:p>
            <a:endParaRPr lang="en-US"/>
          </a:p>
        </p:txBody>
      </p:sp>
      <p:sp>
        <p:nvSpPr>
          <p:cNvPr id="4" name="Rectangle 7">
            <a:extLst>
              <a:ext uri="{FF2B5EF4-FFF2-40B4-BE49-F238E27FC236}">
                <a16:creationId xmlns:a16="http://schemas.microsoft.com/office/drawing/2014/main" id="{370CD2B9-AA09-446D-BF01-8877FA5A92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9">
            <a:extLst>
              <a:ext uri="{FF2B5EF4-FFF2-40B4-BE49-F238E27FC236}">
                <a16:creationId xmlns:a16="http://schemas.microsoft.com/office/drawing/2014/main" id="{E0B35406-FE61-41BB-9E59-BC170315EA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Shape 11">
            <a:extLst>
              <a:ext uri="{FF2B5EF4-FFF2-40B4-BE49-F238E27FC236}">
                <a16:creationId xmlns:a16="http://schemas.microsoft.com/office/drawing/2014/main" id="{D5BEC9C7-16CC-4590-B3D6-481EF45A97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13">
            <a:extLst>
              <a:ext uri="{FF2B5EF4-FFF2-40B4-BE49-F238E27FC236}">
                <a16:creationId xmlns:a16="http://schemas.microsoft.com/office/drawing/2014/main" id="{0A50F2ED-FAC6-4BAA-8671-4FEFC1EAF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Rectangle 15">
            <a:extLst>
              <a:ext uri="{FF2B5EF4-FFF2-40B4-BE49-F238E27FC236}">
                <a16:creationId xmlns:a16="http://schemas.microsoft.com/office/drawing/2014/main" id="{3C92D2B8-0718-4206-9200-526E87995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17">
            <a:extLst>
              <a:ext uri="{FF2B5EF4-FFF2-40B4-BE49-F238E27FC236}">
                <a16:creationId xmlns:a16="http://schemas.microsoft.com/office/drawing/2014/main" id="{ADAD8063-C6C6-496F-ADFC-809FBDACE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Rectangle 19">
            <a:extLst>
              <a:ext uri="{FF2B5EF4-FFF2-40B4-BE49-F238E27FC236}">
                <a16:creationId xmlns:a16="http://schemas.microsoft.com/office/drawing/2014/main" id="{74A1B713-D6F3-4636-B6D5-B2564BC01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11" name="Freeform: Shape 21">
            <a:extLst>
              <a:ext uri="{FF2B5EF4-FFF2-40B4-BE49-F238E27FC236}">
                <a16:creationId xmlns:a16="http://schemas.microsoft.com/office/drawing/2014/main" id="{C1E54843-4E2E-42B8-8C6A-5BB14E1ED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23">
            <a:extLst>
              <a:ext uri="{FF2B5EF4-FFF2-40B4-BE49-F238E27FC236}">
                <a16:creationId xmlns:a16="http://schemas.microsoft.com/office/drawing/2014/main" id="{5FCC7646-DF3E-4AEF-AB04-878988304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3" name="Subtitle 2">
            <a:extLst>
              <a:ext uri="{FF2B5EF4-FFF2-40B4-BE49-F238E27FC236}">
                <a16:creationId xmlns:a16="http://schemas.microsoft.com/office/drawing/2014/main" id="{1E6B0868-D364-4A6F-BA7D-2DC073B78AA5}"/>
              </a:ext>
            </a:extLst>
          </p:cNvPr>
          <p:cNvSpPr txBox="1">
            <a:spLocks/>
          </p:cNvSpPr>
          <p:nvPr/>
        </p:nvSpPr>
        <p:spPr>
          <a:xfrm>
            <a:off x="4439633" y="4518923"/>
            <a:ext cx="3312734" cy="1141851"/>
          </a:xfrm>
          <a:prstGeom prst="rect">
            <a:avLst/>
          </a:prstGeom>
          <a:no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2000" dirty="0">
                <a:solidFill>
                  <a:srgbClr val="080808"/>
                </a:solidFill>
              </a:rPr>
              <a:t>יואב </a:t>
            </a:r>
            <a:r>
              <a:rPr lang="he-IL" sz="2000" dirty="0" err="1">
                <a:solidFill>
                  <a:srgbClr val="080808"/>
                </a:solidFill>
              </a:rPr>
              <a:t>גיאת</a:t>
            </a:r>
            <a:endParaRPr lang="en-US" sz="2000" dirty="0">
              <a:solidFill>
                <a:srgbClr val="080808"/>
              </a:solidFill>
            </a:endParaRPr>
          </a:p>
        </p:txBody>
      </p:sp>
      <p:sp>
        <p:nvSpPr>
          <p:cNvPr id="14" name="Title 1">
            <a:extLst>
              <a:ext uri="{FF2B5EF4-FFF2-40B4-BE49-F238E27FC236}">
                <a16:creationId xmlns:a16="http://schemas.microsoft.com/office/drawing/2014/main" id="{3DE37B59-1C66-4CD2-A445-121988D0FC40}"/>
              </a:ext>
            </a:extLst>
          </p:cNvPr>
          <p:cNvSpPr txBox="1">
            <a:spLocks/>
          </p:cNvSpPr>
          <p:nvPr/>
        </p:nvSpPr>
        <p:spPr>
          <a:xfrm>
            <a:off x="3204642" y="2353641"/>
            <a:ext cx="5782716" cy="2150719"/>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e-IL" sz="3600" dirty="0">
                <a:solidFill>
                  <a:srgbClr val="080808"/>
                </a:solidFill>
              </a:rPr>
              <a:t>מדעי הרוח הדיגיטליים, </a:t>
            </a:r>
            <a:r>
              <a:rPr lang="he-IL" sz="3600" dirty="0" err="1">
                <a:solidFill>
                  <a:srgbClr val="080808"/>
                </a:solidFill>
              </a:rPr>
              <a:t>פרוייקט</a:t>
            </a:r>
            <a:br>
              <a:rPr lang="en-US" sz="3600" dirty="0">
                <a:solidFill>
                  <a:srgbClr val="080808"/>
                </a:solidFill>
              </a:rPr>
            </a:br>
            <a:r>
              <a:rPr lang="en-GB" sz="3600" dirty="0">
                <a:solidFill>
                  <a:srgbClr val="080808"/>
                </a:solidFill>
              </a:rPr>
              <a:t>Bill Classification</a:t>
            </a:r>
            <a:endParaRPr lang="en-US" sz="3600" dirty="0">
              <a:solidFill>
                <a:srgbClr val="080808"/>
              </a:solidFill>
            </a:endParaRPr>
          </a:p>
        </p:txBody>
      </p:sp>
      <p:sp>
        <p:nvSpPr>
          <p:cNvPr id="15" name="Freeform: Shape 25">
            <a:extLst>
              <a:ext uri="{FF2B5EF4-FFF2-40B4-BE49-F238E27FC236}">
                <a16:creationId xmlns:a16="http://schemas.microsoft.com/office/drawing/2014/main" id="{0823BDAD-EF2D-47C2-87E1-1EA40C0E2F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27">
            <a:extLst>
              <a:ext uri="{FF2B5EF4-FFF2-40B4-BE49-F238E27FC236}">
                <a16:creationId xmlns:a16="http://schemas.microsoft.com/office/drawing/2014/main" id="{8444CCF3-9BC4-472B-A90D-986A8F61A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92458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9F22E-3796-4F2B-854F-6734C325A24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78AB3E5-1140-435C-9A16-813C69A8A142}"/>
              </a:ext>
            </a:extLst>
          </p:cNvPr>
          <p:cNvPicPr>
            <a:picLocks noGrp="1" noChangeAspect="1"/>
          </p:cNvPicPr>
          <p:nvPr>
            <p:ph idx="1"/>
          </p:nvPr>
        </p:nvPicPr>
        <p:blipFill>
          <a:blip r:embed="rId2"/>
          <a:stretch>
            <a:fillRect/>
          </a:stretch>
        </p:blipFill>
        <p:spPr>
          <a:xfrm>
            <a:off x="0" y="82143"/>
            <a:ext cx="12185340" cy="6693713"/>
          </a:xfrm>
        </p:spPr>
      </p:pic>
    </p:spTree>
    <p:extLst>
      <p:ext uri="{BB962C8B-B14F-4D97-AF65-F5344CB8AC3E}">
        <p14:creationId xmlns:p14="http://schemas.microsoft.com/office/powerpoint/2010/main" val="1316374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6FFED-0233-434B-A551-2B5444CB0837}"/>
              </a:ext>
            </a:extLst>
          </p:cNvPr>
          <p:cNvSpPr>
            <a:spLocks noGrp="1"/>
          </p:cNvSpPr>
          <p:nvPr>
            <p:ph type="title"/>
          </p:nvPr>
        </p:nvSpPr>
        <p:spPr/>
        <p:txBody>
          <a:bodyPr>
            <a:normAutofit/>
          </a:bodyPr>
          <a:lstStyle/>
          <a:p>
            <a:r>
              <a:rPr lang="en-GB" sz="2800" dirty="0"/>
              <a:t>Step 4 continued</a:t>
            </a:r>
            <a:endParaRPr lang="en-US" sz="2800" dirty="0"/>
          </a:p>
        </p:txBody>
      </p:sp>
      <p:sp>
        <p:nvSpPr>
          <p:cNvPr id="3" name="Content Placeholder 2">
            <a:extLst>
              <a:ext uri="{FF2B5EF4-FFF2-40B4-BE49-F238E27FC236}">
                <a16:creationId xmlns:a16="http://schemas.microsoft.com/office/drawing/2014/main" id="{13101378-A3D8-425F-A8C8-721751F6C051}"/>
              </a:ext>
            </a:extLst>
          </p:cNvPr>
          <p:cNvSpPr>
            <a:spLocks noGrp="1"/>
          </p:cNvSpPr>
          <p:nvPr>
            <p:ph idx="1"/>
          </p:nvPr>
        </p:nvSpPr>
        <p:spPr/>
        <p:txBody>
          <a:bodyPr>
            <a:normAutofit/>
          </a:bodyPr>
          <a:lstStyle/>
          <a:p>
            <a:pPr marL="0" indent="0">
              <a:buNone/>
            </a:pPr>
            <a:r>
              <a:rPr lang="en-GB" sz="1100" dirty="0"/>
              <a:t>So we have downloaded the law ,</a:t>
            </a:r>
            <a:br>
              <a:rPr lang="en-GB" sz="1100" dirty="0"/>
            </a:br>
            <a:r>
              <a:rPr lang="en-GB" sz="1100" dirty="0"/>
              <a:t>but we have to clean it up, as downloading using the method we choose adds the wiki’s metadata ,</a:t>
            </a:r>
            <a:br>
              <a:rPr lang="en-US" sz="1100" dirty="0"/>
            </a:br>
            <a:r>
              <a:rPr lang="en-US" sz="1100" dirty="0"/>
              <a:t>and we surely don’t want our ML </a:t>
            </a:r>
            <a:r>
              <a:rPr lang="en-US" sz="1100" dirty="0" err="1"/>
              <a:t>algorithem</a:t>
            </a:r>
            <a:r>
              <a:rPr lang="en-US" sz="1100" dirty="0"/>
              <a:t> to learn that.</a:t>
            </a:r>
            <a:br>
              <a:rPr lang="en-US" sz="1100" dirty="0"/>
            </a:br>
            <a:br>
              <a:rPr lang="en-US" sz="1100" dirty="0"/>
            </a:br>
            <a:br>
              <a:rPr lang="en-US" sz="1100" dirty="0"/>
            </a:br>
            <a:r>
              <a:rPr lang="en-US" sz="1100" dirty="0"/>
              <a:t>Originally , we had approx. 1400 records in the </a:t>
            </a:r>
            <a:r>
              <a:rPr lang="en-US" sz="1100" dirty="0" err="1"/>
              <a:t>Israel_law</a:t>
            </a:r>
            <a:r>
              <a:rPr lang="en-US" sz="1100" dirty="0"/>
              <a:t> csv</a:t>
            </a:r>
            <a:br>
              <a:rPr lang="en-US" sz="1100" dirty="0"/>
            </a:br>
            <a:r>
              <a:rPr lang="en-US" sz="1100" dirty="0"/>
              <a:t> we also had 2400 entries of classified </a:t>
            </a:r>
            <a:r>
              <a:rPr lang="en-US" sz="1100" dirty="0" err="1"/>
              <a:t>Israel_law</a:t>
            </a:r>
            <a:r>
              <a:rPr lang="en-US" sz="1100" dirty="0"/>
              <a:t>,  ( some laws had more then one classification )</a:t>
            </a:r>
          </a:p>
          <a:p>
            <a:pPr marL="0" indent="0">
              <a:buNone/>
            </a:pPr>
            <a:r>
              <a:rPr lang="en-US" sz="1100" dirty="0"/>
              <a:t>Yet , since the open </a:t>
            </a:r>
            <a:r>
              <a:rPr lang="en-US" sz="1100" dirty="0" err="1"/>
              <a:t>kneset</a:t>
            </a:r>
            <a:r>
              <a:rPr lang="en-US" sz="1100" dirty="0"/>
              <a:t> did  not contain all laws , and not all laws in the open Knesset actually had classification,</a:t>
            </a:r>
            <a:br>
              <a:rPr lang="en-US" sz="1100" dirty="0"/>
            </a:br>
            <a:r>
              <a:rPr lang="en-US" sz="1100" dirty="0"/>
              <a:t>we remained with 974 laws,</a:t>
            </a:r>
            <a:br>
              <a:rPr lang="en-US" sz="1100" dirty="0"/>
            </a:br>
            <a:r>
              <a:rPr lang="en-US" sz="1100" dirty="0"/>
              <a:t>all of them classified , some of them with more then one classification :</a:t>
            </a:r>
            <a:br>
              <a:rPr lang="en-US" sz="1100" dirty="0"/>
            </a:br>
            <a:br>
              <a:rPr lang="en-US" sz="1100" dirty="0"/>
            </a:br>
            <a:br>
              <a:rPr lang="en-US" sz="1100" dirty="0"/>
            </a:br>
            <a:endParaRPr lang="en-GB" sz="1100" dirty="0"/>
          </a:p>
        </p:txBody>
      </p:sp>
      <p:pic>
        <p:nvPicPr>
          <p:cNvPr id="5" name="Picture 4">
            <a:extLst>
              <a:ext uri="{FF2B5EF4-FFF2-40B4-BE49-F238E27FC236}">
                <a16:creationId xmlns:a16="http://schemas.microsoft.com/office/drawing/2014/main" id="{27026040-196B-4EE0-A0D5-C2859572CE2D}"/>
              </a:ext>
            </a:extLst>
          </p:cNvPr>
          <p:cNvPicPr>
            <a:picLocks noChangeAspect="1"/>
          </p:cNvPicPr>
          <p:nvPr/>
        </p:nvPicPr>
        <p:blipFill>
          <a:blip r:embed="rId2"/>
          <a:stretch>
            <a:fillRect/>
          </a:stretch>
        </p:blipFill>
        <p:spPr>
          <a:xfrm>
            <a:off x="1698171" y="3634004"/>
            <a:ext cx="9459686" cy="2858871"/>
          </a:xfrm>
          <a:prstGeom prst="rect">
            <a:avLst/>
          </a:prstGeom>
        </p:spPr>
      </p:pic>
    </p:spTree>
    <p:extLst>
      <p:ext uri="{BB962C8B-B14F-4D97-AF65-F5344CB8AC3E}">
        <p14:creationId xmlns:p14="http://schemas.microsoft.com/office/powerpoint/2010/main" val="1209491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829B0BF-C9AE-4FC2-B12F-FCFCE51A41EB}"/>
              </a:ext>
            </a:extLst>
          </p:cNvPr>
          <p:cNvPicPr>
            <a:picLocks noGrp="1" noChangeAspect="1"/>
          </p:cNvPicPr>
          <p:nvPr>
            <p:ph idx="1"/>
          </p:nvPr>
        </p:nvPicPr>
        <p:blipFill>
          <a:blip r:embed="rId2"/>
          <a:stretch>
            <a:fillRect/>
          </a:stretch>
        </p:blipFill>
        <p:spPr>
          <a:xfrm>
            <a:off x="1106583" y="178529"/>
            <a:ext cx="9791571" cy="6119732"/>
          </a:xfrm>
        </p:spPr>
      </p:pic>
    </p:spTree>
    <p:extLst>
      <p:ext uri="{BB962C8B-B14F-4D97-AF65-F5344CB8AC3E}">
        <p14:creationId xmlns:p14="http://schemas.microsoft.com/office/powerpoint/2010/main" val="1230649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40B3E15-E33A-4210-869E-25F6B89F7A56}"/>
              </a:ext>
            </a:extLst>
          </p:cNvPr>
          <p:cNvPicPr>
            <a:picLocks noGrp="1" noChangeAspect="1"/>
          </p:cNvPicPr>
          <p:nvPr>
            <p:ph idx="1"/>
          </p:nvPr>
        </p:nvPicPr>
        <p:blipFill>
          <a:blip r:embed="rId2"/>
          <a:stretch>
            <a:fillRect/>
          </a:stretch>
        </p:blipFill>
        <p:spPr>
          <a:xfrm>
            <a:off x="1007704" y="155980"/>
            <a:ext cx="9827649" cy="6142281"/>
          </a:xfrm>
        </p:spPr>
      </p:pic>
    </p:spTree>
    <p:extLst>
      <p:ext uri="{BB962C8B-B14F-4D97-AF65-F5344CB8AC3E}">
        <p14:creationId xmlns:p14="http://schemas.microsoft.com/office/powerpoint/2010/main" val="3312266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611E0-4C6B-4E3C-97F3-A1DC4EDE4457}"/>
              </a:ext>
            </a:extLst>
          </p:cNvPr>
          <p:cNvSpPr>
            <a:spLocks noGrp="1"/>
          </p:cNvSpPr>
          <p:nvPr>
            <p:ph type="title"/>
          </p:nvPr>
        </p:nvSpPr>
        <p:spPr/>
        <p:txBody>
          <a:bodyPr/>
          <a:lstStyle/>
          <a:p>
            <a:r>
              <a:rPr lang="en-GB" dirty="0"/>
              <a:t>Step 5</a:t>
            </a:r>
            <a:endParaRPr lang="en-US" dirty="0"/>
          </a:p>
        </p:txBody>
      </p:sp>
      <p:sp>
        <p:nvSpPr>
          <p:cNvPr id="3" name="Content Placeholder 2">
            <a:extLst>
              <a:ext uri="{FF2B5EF4-FFF2-40B4-BE49-F238E27FC236}">
                <a16:creationId xmlns:a16="http://schemas.microsoft.com/office/drawing/2014/main" id="{1DBEB448-A72F-4ADB-847E-D7550ECA6F08}"/>
              </a:ext>
            </a:extLst>
          </p:cNvPr>
          <p:cNvSpPr>
            <a:spLocks noGrp="1"/>
          </p:cNvSpPr>
          <p:nvPr>
            <p:ph idx="1"/>
          </p:nvPr>
        </p:nvSpPr>
        <p:spPr/>
        <p:txBody>
          <a:bodyPr>
            <a:normAutofit/>
          </a:bodyPr>
          <a:lstStyle/>
          <a:p>
            <a:pPr marL="0" indent="0">
              <a:buNone/>
            </a:pPr>
            <a:r>
              <a:rPr lang="en-GB" sz="1100" dirty="0"/>
              <a:t>The easiest looking , yet hardest for me personally.</a:t>
            </a:r>
            <a:br>
              <a:rPr lang="en-GB" sz="1100" dirty="0"/>
            </a:br>
            <a:br>
              <a:rPr lang="en-GB" sz="1100" dirty="0"/>
            </a:br>
            <a:r>
              <a:rPr lang="en-GB" sz="1100" dirty="0"/>
              <a:t>Step 5 was writing the ML code, including use of TF-IDF, </a:t>
            </a:r>
            <a:r>
              <a:rPr lang="en-GB" sz="1100" dirty="0" err="1"/>
              <a:t>stopwords</a:t>
            </a:r>
            <a:r>
              <a:rPr lang="en-GB" sz="1100" dirty="0"/>
              <a:t>, and various </a:t>
            </a:r>
            <a:r>
              <a:rPr lang="en-GB" sz="1100"/>
              <a:t>text cleaning.</a:t>
            </a:r>
            <a:br>
              <a:rPr lang="en-GB" sz="1100" dirty="0"/>
            </a:br>
            <a:r>
              <a:rPr lang="en-GB" sz="1100" dirty="0"/>
              <a:t>I’ve used Scikit-learn website/module, which I found to be quite user friendly, as much as it can be.</a:t>
            </a:r>
            <a:br>
              <a:rPr lang="en-GB" sz="1100" dirty="0"/>
            </a:br>
            <a:r>
              <a:rPr lang="en-GB" sz="1100" dirty="0"/>
              <a:t>I did not have any prior knowledge or experience when undertaking this task.</a:t>
            </a:r>
            <a:br>
              <a:rPr lang="en-GB" sz="1100" dirty="0"/>
            </a:br>
            <a:br>
              <a:rPr lang="en-GB" sz="1100" dirty="0"/>
            </a:br>
            <a:r>
              <a:rPr lang="en-GB" sz="1100" dirty="0"/>
              <a:t>My first attempt was to classify</a:t>
            </a:r>
            <a:r>
              <a:rPr lang="en-US" sz="1100" dirty="0"/>
              <a:t>| train the data in one go ,</a:t>
            </a:r>
            <a:br>
              <a:rPr lang="en-US" sz="1100" dirty="0"/>
            </a:br>
            <a:r>
              <a:rPr lang="en-US" sz="1100" dirty="0"/>
              <a:t>have this multi-label multi-output single classifier was wishful thinking at the best of times, </a:t>
            </a:r>
            <a:br>
              <a:rPr lang="en-US" sz="1100" dirty="0"/>
            </a:br>
            <a:r>
              <a:rPr lang="en-US" sz="1100" dirty="0"/>
              <a:t>especially for a novice like me.</a:t>
            </a:r>
            <a:br>
              <a:rPr lang="en-US" sz="1100" dirty="0"/>
            </a:br>
            <a:br>
              <a:rPr lang="en-US" sz="1100" dirty="0"/>
            </a:br>
            <a:r>
              <a:rPr lang="en-US" sz="1100" dirty="0"/>
              <a:t>I received a flat 00000 result for all classification , the tests were completely off,</a:t>
            </a:r>
            <a:br>
              <a:rPr lang="en-US" sz="1100" dirty="0"/>
            </a:br>
            <a:r>
              <a:rPr lang="en-US" sz="1100" dirty="0"/>
              <a:t>the classifier failed to classify even a single law, not to mention a bill.</a:t>
            </a:r>
            <a:br>
              <a:rPr lang="en-US" sz="1100" dirty="0"/>
            </a:br>
            <a:br>
              <a:rPr lang="en-US" sz="1100" dirty="0"/>
            </a:br>
            <a:r>
              <a:rPr lang="en-US" sz="1100" dirty="0"/>
              <a:t>I thought to myself that maybe after all , the classified data I had to work with was too small in size,</a:t>
            </a:r>
            <a:br>
              <a:rPr lang="en-US" sz="1100" dirty="0"/>
            </a:br>
            <a:r>
              <a:rPr lang="en-US" sz="1100" dirty="0"/>
              <a:t>and that was it , I was stuck.</a:t>
            </a:r>
            <a:br>
              <a:rPr lang="en-US" sz="1100" dirty="0"/>
            </a:br>
            <a:br>
              <a:rPr lang="en-US" sz="1100" dirty="0"/>
            </a:br>
            <a:r>
              <a:rPr lang="en-US" sz="1100" dirty="0"/>
              <a:t>At this point I’ve tried to take advice from the internet and was told I should maybe try to use </a:t>
            </a:r>
            <a:r>
              <a:rPr lang="en-US" sz="1100" dirty="0" err="1"/>
              <a:t>tfidf</a:t>
            </a:r>
            <a:r>
              <a:rPr lang="en-US" sz="1100" dirty="0"/>
              <a:t> to vectorize my categories,</a:t>
            </a:r>
            <a:br>
              <a:rPr lang="en-US" sz="1100" dirty="0"/>
            </a:br>
            <a:r>
              <a:rPr lang="en-US" sz="1100" dirty="0"/>
              <a:t>then try to make some sort of an average to compare against the bill’s </a:t>
            </a:r>
            <a:r>
              <a:rPr lang="en-US" sz="1100" dirty="0" err="1"/>
              <a:t>tfidf</a:t>
            </a:r>
            <a:r>
              <a:rPr lang="en-US" sz="1100" dirty="0"/>
              <a:t> vector , and that way I’ll at least get some kind of result  </a:t>
            </a:r>
            <a:r>
              <a:rPr lang="en-US" sz="1100" b="1" u="sng" dirty="0"/>
              <a:t>(cosine similarity).</a:t>
            </a:r>
            <a:br>
              <a:rPr lang="en-US" sz="1100" b="1" u="sng" dirty="0"/>
            </a:br>
            <a:r>
              <a:rPr lang="en-US" sz="1100" dirty="0"/>
              <a:t>Evidently that wasn’t good enough, so I was back at the drawing board.</a:t>
            </a:r>
            <a:br>
              <a:rPr lang="en-US" sz="1100" dirty="0"/>
            </a:br>
            <a:br>
              <a:rPr lang="en-US" sz="1100" dirty="0"/>
            </a:br>
            <a:r>
              <a:rPr lang="en-US" sz="1100" dirty="0"/>
              <a:t>Eventually , after multiple trial and errors , I found a method which mostly worked:</a:t>
            </a:r>
            <a:br>
              <a:rPr lang="en-US" sz="1100" dirty="0"/>
            </a:br>
            <a:endParaRPr lang="en-US" sz="1100" dirty="0"/>
          </a:p>
          <a:p>
            <a:pPr marL="0" indent="0">
              <a:buNone/>
            </a:pPr>
            <a:br>
              <a:rPr lang="en-US" sz="1100" dirty="0"/>
            </a:br>
            <a:br>
              <a:rPr lang="en-US" sz="1100" dirty="0"/>
            </a:br>
            <a:endParaRPr lang="en-US" sz="1100" dirty="0"/>
          </a:p>
        </p:txBody>
      </p:sp>
    </p:spTree>
    <p:extLst>
      <p:ext uri="{BB962C8B-B14F-4D97-AF65-F5344CB8AC3E}">
        <p14:creationId xmlns:p14="http://schemas.microsoft.com/office/powerpoint/2010/main" val="2486379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7A030-04C9-49DF-BBEF-7480A072FE88}"/>
              </a:ext>
            </a:extLst>
          </p:cNvPr>
          <p:cNvSpPr>
            <a:spLocks noGrp="1"/>
          </p:cNvSpPr>
          <p:nvPr>
            <p:ph type="title"/>
          </p:nvPr>
        </p:nvSpPr>
        <p:spPr/>
        <p:txBody>
          <a:bodyPr/>
          <a:lstStyle/>
          <a:p>
            <a:r>
              <a:rPr lang="en-US" dirty="0"/>
              <a:t>Step-5  continued</a:t>
            </a:r>
          </a:p>
        </p:txBody>
      </p:sp>
      <p:sp>
        <p:nvSpPr>
          <p:cNvPr id="3" name="Content Placeholder 2">
            <a:extLst>
              <a:ext uri="{FF2B5EF4-FFF2-40B4-BE49-F238E27FC236}">
                <a16:creationId xmlns:a16="http://schemas.microsoft.com/office/drawing/2014/main" id="{F4287A29-147D-4FE1-9554-6CFA51764246}"/>
              </a:ext>
            </a:extLst>
          </p:cNvPr>
          <p:cNvSpPr>
            <a:spLocks noGrp="1"/>
          </p:cNvSpPr>
          <p:nvPr>
            <p:ph idx="1"/>
          </p:nvPr>
        </p:nvSpPr>
        <p:spPr/>
        <p:txBody>
          <a:bodyPr>
            <a:normAutofit/>
          </a:bodyPr>
          <a:lstStyle/>
          <a:p>
            <a:pPr marL="0" indent="0">
              <a:buNone/>
            </a:pPr>
            <a:r>
              <a:rPr lang="en-US" sz="1100" dirty="0"/>
              <a:t>Using Naïve bayes multinomial classifier,</a:t>
            </a:r>
            <a:br>
              <a:rPr lang="en-US" sz="1100" dirty="0"/>
            </a:br>
            <a:r>
              <a:rPr lang="en-US" sz="1100" dirty="0"/>
              <a:t>and using the hyper-parameter set to 0.01 , I’ve managed to get a reasonably good </a:t>
            </a:r>
            <a:r>
              <a:rPr lang="en-US" sz="1100" dirty="0" err="1"/>
              <a:t>predicton</a:t>
            </a:r>
            <a:r>
              <a:rPr lang="en-US" sz="1100" dirty="0"/>
              <a:t> model.</a:t>
            </a:r>
            <a:br>
              <a:rPr lang="en-US" sz="1100" dirty="0"/>
            </a:br>
            <a:br>
              <a:rPr lang="en-US" sz="1100" dirty="0"/>
            </a:br>
            <a:r>
              <a:rPr lang="en-US" sz="1100" dirty="0"/>
              <a:t>Verified by using both</a:t>
            </a:r>
          </a:p>
          <a:p>
            <a:r>
              <a:rPr lang="en-US" sz="1100" dirty="0"/>
              <a:t>Accuracy score , which is a very poor method to measure things ironically</a:t>
            </a:r>
          </a:p>
          <a:p>
            <a:r>
              <a:rPr lang="en-US" sz="1100" dirty="0"/>
              <a:t>Confusion matrix, which is a far better standard.</a:t>
            </a:r>
            <a:br>
              <a:rPr lang="en-US" sz="1100" dirty="0"/>
            </a:br>
            <a:br>
              <a:rPr lang="en-US" sz="1100" dirty="0"/>
            </a:br>
            <a:endParaRPr lang="en-US" sz="1100" dirty="0"/>
          </a:p>
          <a:p>
            <a:pPr marL="0" indent="0">
              <a:buNone/>
            </a:pPr>
            <a:r>
              <a:rPr lang="en-US" sz="1100" dirty="0"/>
              <a:t>And using pickle , I saved those ready classifiers to file for future use :</a:t>
            </a:r>
            <a:br>
              <a:rPr lang="en-US" sz="1100" dirty="0"/>
            </a:br>
            <a:br>
              <a:rPr lang="en-US" sz="1100" dirty="0"/>
            </a:br>
            <a:r>
              <a:rPr lang="en-US" sz="1100" dirty="0"/>
              <a:t>	</a:t>
            </a:r>
          </a:p>
        </p:txBody>
      </p:sp>
      <p:pic>
        <p:nvPicPr>
          <p:cNvPr id="5" name="Picture 4">
            <a:extLst>
              <a:ext uri="{FF2B5EF4-FFF2-40B4-BE49-F238E27FC236}">
                <a16:creationId xmlns:a16="http://schemas.microsoft.com/office/drawing/2014/main" id="{4152970B-18F0-41E6-8785-208244E6279F}"/>
              </a:ext>
            </a:extLst>
          </p:cNvPr>
          <p:cNvPicPr>
            <a:picLocks noChangeAspect="1"/>
          </p:cNvPicPr>
          <p:nvPr/>
        </p:nvPicPr>
        <p:blipFill>
          <a:blip r:embed="rId2"/>
          <a:stretch>
            <a:fillRect/>
          </a:stretch>
        </p:blipFill>
        <p:spPr>
          <a:xfrm>
            <a:off x="5169159" y="2914678"/>
            <a:ext cx="5913178" cy="3281334"/>
          </a:xfrm>
          <a:prstGeom prst="rect">
            <a:avLst/>
          </a:prstGeom>
        </p:spPr>
      </p:pic>
    </p:spTree>
    <p:extLst>
      <p:ext uri="{BB962C8B-B14F-4D97-AF65-F5344CB8AC3E}">
        <p14:creationId xmlns:p14="http://schemas.microsoft.com/office/powerpoint/2010/main" val="2850018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DA940-948E-48EF-852E-C309A9E7BDD9}"/>
              </a:ext>
            </a:extLst>
          </p:cNvPr>
          <p:cNvSpPr>
            <a:spLocks noGrp="1"/>
          </p:cNvSpPr>
          <p:nvPr>
            <p:ph type="title"/>
          </p:nvPr>
        </p:nvSpPr>
        <p:spPr/>
        <p:txBody>
          <a:bodyPr/>
          <a:lstStyle/>
          <a:p>
            <a:r>
              <a:rPr lang="en-US" dirty="0"/>
              <a:t>Step 5 results</a:t>
            </a:r>
          </a:p>
        </p:txBody>
      </p:sp>
      <p:sp>
        <p:nvSpPr>
          <p:cNvPr id="3" name="Content Placeholder 2">
            <a:extLst>
              <a:ext uri="{FF2B5EF4-FFF2-40B4-BE49-F238E27FC236}">
                <a16:creationId xmlns:a16="http://schemas.microsoft.com/office/drawing/2014/main" id="{1EA1B1A0-BE01-4FF6-A37F-B5485BE26364}"/>
              </a:ext>
            </a:extLst>
          </p:cNvPr>
          <p:cNvSpPr>
            <a:spLocks noGrp="1"/>
          </p:cNvSpPr>
          <p:nvPr>
            <p:ph idx="1"/>
          </p:nvPr>
        </p:nvSpPr>
        <p:spPr/>
        <p:txBody>
          <a:bodyPr>
            <a:normAutofit/>
          </a:bodyPr>
          <a:lstStyle/>
          <a:p>
            <a:r>
              <a:rPr lang="en-US" sz="1100" dirty="0"/>
              <a:t>At this point , I passed my formatted bills to the classifier, </a:t>
            </a:r>
            <a:br>
              <a:rPr lang="en-US" sz="1100" dirty="0"/>
            </a:br>
            <a:r>
              <a:rPr lang="en-US" sz="1100" dirty="0"/>
              <a:t>and although it didn’t classify all of them (if classifier has no data , he simply replies 0 , </a:t>
            </a:r>
            <a:r>
              <a:rPr lang="en-US" sz="1100" dirty="0" err="1"/>
              <a:t>i.e</a:t>
            </a:r>
            <a:r>
              <a:rPr lang="en-US" sz="1100" dirty="0"/>
              <a:t> not classified)</a:t>
            </a:r>
            <a:br>
              <a:rPr lang="en-US" sz="1100" dirty="0"/>
            </a:br>
            <a:br>
              <a:rPr lang="en-US" sz="1100" dirty="0"/>
            </a:br>
            <a:r>
              <a:rPr lang="en-US" sz="1100" dirty="0"/>
              <a:t>I successfully lots of bills,</a:t>
            </a:r>
            <a:br>
              <a:rPr lang="en-US" sz="1100" dirty="0"/>
            </a:br>
            <a:r>
              <a:rPr lang="en-US" sz="1100" dirty="0"/>
              <a:t>and outputted these to the following csv file :</a:t>
            </a:r>
          </a:p>
          <a:p>
            <a:endParaRPr lang="en-US" sz="1100" dirty="0"/>
          </a:p>
        </p:txBody>
      </p:sp>
      <p:pic>
        <p:nvPicPr>
          <p:cNvPr id="5" name="Picture 4">
            <a:extLst>
              <a:ext uri="{FF2B5EF4-FFF2-40B4-BE49-F238E27FC236}">
                <a16:creationId xmlns:a16="http://schemas.microsoft.com/office/drawing/2014/main" id="{26FDA5B2-6E72-4563-90EB-28E482CBCA4A}"/>
              </a:ext>
            </a:extLst>
          </p:cNvPr>
          <p:cNvPicPr>
            <a:picLocks noChangeAspect="1"/>
          </p:cNvPicPr>
          <p:nvPr/>
        </p:nvPicPr>
        <p:blipFill>
          <a:blip r:embed="rId2"/>
          <a:stretch>
            <a:fillRect/>
          </a:stretch>
        </p:blipFill>
        <p:spPr>
          <a:xfrm>
            <a:off x="2080726" y="2609004"/>
            <a:ext cx="9495453" cy="4166937"/>
          </a:xfrm>
          <a:prstGeom prst="rect">
            <a:avLst/>
          </a:prstGeom>
        </p:spPr>
      </p:pic>
    </p:spTree>
    <p:extLst>
      <p:ext uri="{BB962C8B-B14F-4D97-AF65-F5344CB8AC3E}">
        <p14:creationId xmlns:p14="http://schemas.microsoft.com/office/powerpoint/2010/main" val="1804493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05C2DD-9078-4244-9997-55D2E416CF30}"/>
              </a:ext>
            </a:extLst>
          </p:cNvPr>
          <p:cNvSpPr>
            <a:spLocks noGrp="1"/>
          </p:cNvSpPr>
          <p:nvPr>
            <p:ph idx="1"/>
          </p:nvPr>
        </p:nvSpPr>
        <p:spPr>
          <a:xfrm>
            <a:off x="838200" y="503854"/>
            <a:ext cx="10515600" cy="5673110"/>
          </a:xfrm>
        </p:spPr>
        <p:txBody>
          <a:bodyPr>
            <a:normAutofit fontScale="25000" lnSpcReduction="20000"/>
          </a:bodyPr>
          <a:lstStyle/>
          <a:p>
            <a:r>
              <a:rPr lang="en-GB" dirty="0"/>
              <a:t> (1) download XML files from the Knesset </a:t>
            </a:r>
            <a:r>
              <a:rPr lang="en-GB" dirty="0" err="1"/>
              <a:t>Odata</a:t>
            </a:r>
            <a:r>
              <a:rPr lang="en-GB" dirty="0"/>
              <a:t> repository using MergeXML.py , which downloads by increments of 100 entries per xml file , then merges them to one big xml</a:t>
            </a:r>
          </a:p>
          <a:p>
            <a:r>
              <a:rPr lang="en-GB" dirty="0"/>
              <a:t> </a:t>
            </a:r>
          </a:p>
          <a:p>
            <a:r>
              <a:rPr lang="en-GB" dirty="0"/>
              <a:t> (2) given the big XML , run the appropriate </a:t>
            </a:r>
            <a:r>
              <a:rPr lang="en-GB" dirty="0" err="1"/>
              <a:t>XMLtoCSV</a:t>
            </a:r>
            <a:r>
              <a:rPr lang="en-GB" dirty="0"/>
              <a:t>_{}.</a:t>
            </a:r>
            <a:r>
              <a:rPr lang="en-GB" dirty="0" err="1"/>
              <a:t>py</a:t>
            </a:r>
            <a:r>
              <a:rPr lang="en-GB" dirty="0"/>
              <a:t>   to convert the xml into CSV with the relevant data</a:t>
            </a:r>
          </a:p>
          <a:p>
            <a:r>
              <a:rPr lang="en-GB" dirty="0"/>
              <a:t>    (a)  person(</a:t>
            </a:r>
            <a:r>
              <a:rPr lang="en-GB" dirty="0" err="1"/>
              <a:t>i.e</a:t>
            </a:r>
            <a:r>
              <a:rPr lang="en-GB" dirty="0"/>
              <a:t> </a:t>
            </a:r>
            <a:r>
              <a:rPr lang="en-GB" dirty="0" err="1"/>
              <a:t>knesset</a:t>
            </a:r>
            <a:r>
              <a:rPr lang="en-GB" dirty="0"/>
              <a:t> member)</a:t>
            </a:r>
          </a:p>
          <a:p>
            <a:r>
              <a:rPr lang="en-GB" dirty="0"/>
              <a:t>    (b)  </a:t>
            </a:r>
            <a:r>
              <a:rPr lang="en-GB" dirty="0" err="1"/>
              <a:t>Bill_Initiator</a:t>
            </a:r>
            <a:endParaRPr lang="en-GB" dirty="0"/>
          </a:p>
          <a:p>
            <a:r>
              <a:rPr lang="en-GB" dirty="0"/>
              <a:t>    (c)  </a:t>
            </a:r>
            <a:r>
              <a:rPr lang="en-GB" dirty="0" err="1"/>
              <a:t>Israeli_laws</a:t>
            </a:r>
            <a:endParaRPr lang="en-GB" dirty="0"/>
          </a:p>
          <a:p>
            <a:r>
              <a:rPr lang="en-GB" dirty="0"/>
              <a:t>    (d)  Classification</a:t>
            </a:r>
          </a:p>
          <a:p>
            <a:r>
              <a:rPr lang="en-GB" dirty="0"/>
              <a:t>    </a:t>
            </a:r>
          </a:p>
          <a:p>
            <a:r>
              <a:rPr lang="en-GB" dirty="0"/>
              <a:t> (3) for </a:t>
            </a:r>
            <a:r>
              <a:rPr lang="en-GB" dirty="0" err="1"/>
              <a:t>Knesset_Bills</a:t>
            </a:r>
            <a:r>
              <a:rPr lang="en-GB" dirty="0"/>
              <a:t> :</a:t>
            </a:r>
          </a:p>
          <a:p>
            <a:r>
              <a:rPr lang="en-GB" dirty="0"/>
              <a:t>    (a) run bill_download.py , which downloads the bill doc from </a:t>
            </a:r>
            <a:r>
              <a:rPr lang="en-GB" dirty="0" err="1"/>
              <a:t>odata</a:t>
            </a:r>
            <a:r>
              <a:rPr lang="en-GB" dirty="0"/>
              <a:t> service in .doc format</a:t>
            </a:r>
          </a:p>
          <a:p>
            <a:r>
              <a:rPr lang="en-GB" dirty="0"/>
              <a:t>    (b) run from </a:t>
            </a:r>
            <a:r>
              <a:rPr lang="en-GB" dirty="0" err="1"/>
              <a:t>cmd</a:t>
            </a:r>
            <a:r>
              <a:rPr lang="en-GB" dirty="0"/>
              <a:t> "rename *.doc *.docx" to convert to docx format</a:t>
            </a:r>
          </a:p>
          <a:p>
            <a:r>
              <a:rPr lang="en-GB" dirty="0"/>
              <a:t>    (c) run docx_to_txt.py to convert the docx files to txt files.</a:t>
            </a:r>
          </a:p>
          <a:p>
            <a:r>
              <a:rPr lang="en-GB" dirty="0"/>
              <a:t> </a:t>
            </a:r>
          </a:p>
          <a:p>
            <a:r>
              <a:rPr lang="en-GB" dirty="0"/>
              <a:t> (4) for </a:t>
            </a:r>
            <a:r>
              <a:rPr lang="en-GB" dirty="0" err="1"/>
              <a:t>israel_laws</a:t>
            </a:r>
            <a:r>
              <a:rPr lang="en-GB" dirty="0"/>
              <a:t>:</a:t>
            </a:r>
          </a:p>
          <a:p>
            <a:r>
              <a:rPr lang="en-GB" dirty="0"/>
              <a:t>    (a) run </a:t>
            </a:r>
            <a:r>
              <a:rPr lang="en-GB" dirty="0" err="1"/>
              <a:t>download_law</a:t>
            </a:r>
            <a:r>
              <a:rPr lang="en-GB" dirty="0"/>
              <a:t>, which:</a:t>
            </a:r>
          </a:p>
          <a:p>
            <a:r>
              <a:rPr lang="en-GB" dirty="0"/>
              <a:t>        (*) creates dictionary including only </a:t>
            </a:r>
            <a:r>
              <a:rPr lang="en-GB" dirty="0" err="1"/>
              <a:t>law_ids</a:t>
            </a:r>
            <a:r>
              <a:rPr lang="en-GB" dirty="0"/>
              <a:t> who have classification</a:t>
            </a:r>
          </a:p>
          <a:p>
            <a:r>
              <a:rPr lang="en-GB" dirty="0"/>
              <a:t>        (*) manipulate the </a:t>
            </a:r>
            <a:r>
              <a:rPr lang="en-GB" dirty="0" err="1"/>
              <a:t>dicitonary</a:t>
            </a:r>
            <a:r>
              <a:rPr lang="en-GB" dirty="0"/>
              <a:t> so each key (</a:t>
            </a:r>
            <a:r>
              <a:rPr lang="en-GB" dirty="0" err="1"/>
              <a:t>i.e</a:t>
            </a:r>
            <a:r>
              <a:rPr lang="en-GB" dirty="0"/>
              <a:t> </a:t>
            </a:r>
            <a:r>
              <a:rPr lang="en-GB" dirty="0" err="1"/>
              <a:t>law_id</a:t>
            </a:r>
            <a:r>
              <a:rPr lang="en-GB" dirty="0"/>
              <a:t>) has an array of classifications (52 possible classifications)</a:t>
            </a:r>
          </a:p>
          <a:p>
            <a:r>
              <a:rPr lang="en-GB" dirty="0"/>
              <a:t>        (*) creates csv called </a:t>
            </a:r>
            <a:r>
              <a:rPr lang="en-GB" dirty="0" err="1"/>
              <a:t>attempt_to_manipuate_law</a:t>
            </a:r>
            <a:r>
              <a:rPr lang="en-GB" dirty="0"/>
              <a:t> with 52 possible classifications</a:t>
            </a:r>
          </a:p>
          <a:p>
            <a:r>
              <a:rPr lang="en-GB" dirty="0"/>
              <a:t>        (*) attempt to download classified law context from open </a:t>
            </a:r>
            <a:r>
              <a:rPr lang="en-GB" dirty="0" err="1"/>
              <a:t>knesset</a:t>
            </a:r>
            <a:r>
              <a:rPr lang="en-GB" dirty="0"/>
              <a:t> wiki as those are not available in </a:t>
            </a:r>
            <a:r>
              <a:rPr lang="en-GB" dirty="0" err="1"/>
              <a:t>odata</a:t>
            </a:r>
            <a:r>
              <a:rPr lang="en-GB" dirty="0"/>
              <a:t> service.</a:t>
            </a:r>
          </a:p>
          <a:p>
            <a:r>
              <a:rPr lang="en-GB" dirty="0"/>
              <a:t>        (*) create csv called file.csv with 52 possible classifications , only for laws who has classification and were </a:t>
            </a:r>
            <a:r>
              <a:rPr lang="en-GB" dirty="0" err="1"/>
              <a:t>sucessfully</a:t>
            </a:r>
            <a:r>
              <a:rPr lang="en-GB" dirty="0"/>
              <a:t> downloaded from the open </a:t>
            </a:r>
            <a:r>
              <a:rPr lang="en-GB" dirty="0" err="1"/>
              <a:t>knesset</a:t>
            </a:r>
            <a:r>
              <a:rPr lang="en-GB" dirty="0"/>
              <a:t> wiki</a:t>
            </a:r>
          </a:p>
          <a:p>
            <a:r>
              <a:rPr lang="en-GB" dirty="0"/>
              <a:t>    (b) run parse_law.py which removes metadata info added by the open </a:t>
            </a:r>
            <a:r>
              <a:rPr lang="en-GB" dirty="0" err="1"/>
              <a:t>knesset</a:t>
            </a:r>
            <a:r>
              <a:rPr lang="en-GB" dirty="0"/>
              <a:t> website when downloading from there.</a:t>
            </a:r>
          </a:p>
          <a:p>
            <a:r>
              <a:rPr lang="en-GB" dirty="0"/>
              <a:t> </a:t>
            </a:r>
          </a:p>
          <a:p>
            <a:r>
              <a:rPr lang="en-GB" dirty="0"/>
              <a:t> 5) run ML_Classification.py on the </a:t>
            </a:r>
            <a:r>
              <a:rPr lang="en-GB" dirty="0" err="1"/>
              <a:t>israel_law_post_parse</a:t>
            </a:r>
            <a:r>
              <a:rPr lang="en-GB" dirty="0"/>
              <a:t> folder generated by (4) , </a:t>
            </a:r>
          </a:p>
          <a:p>
            <a:r>
              <a:rPr lang="en-GB" dirty="0"/>
              <a:t>    and on file.csv also generated in part (4).</a:t>
            </a:r>
          </a:p>
          <a:p>
            <a:r>
              <a:rPr lang="en-GB" dirty="0"/>
              <a:t>    use those to train the </a:t>
            </a:r>
            <a:r>
              <a:rPr lang="en-GB" dirty="0" err="1"/>
              <a:t>NaiveBayes</a:t>
            </a:r>
            <a:r>
              <a:rPr lang="en-GB" dirty="0"/>
              <a:t> </a:t>
            </a:r>
            <a:r>
              <a:rPr lang="en-GB" dirty="0" err="1"/>
              <a:t>algorithem</a:t>
            </a:r>
            <a:r>
              <a:rPr lang="en-GB" dirty="0"/>
              <a:t>.</a:t>
            </a:r>
          </a:p>
          <a:p>
            <a:r>
              <a:rPr lang="en-GB" dirty="0"/>
              <a:t>    we actually train 52 </a:t>
            </a:r>
            <a:r>
              <a:rPr lang="en-GB" dirty="0" err="1"/>
              <a:t>seperate</a:t>
            </a:r>
            <a:r>
              <a:rPr lang="en-GB" dirty="0"/>
              <a:t> classifiers, 1 for each category.</a:t>
            </a:r>
          </a:p>
          <a:p>
            <a:r>
              <a:rPr lang="en-GB" dirty="0"/>
              <a:t>    then, for each bill extracted by (3) , we run each of the 52 classifiers to receive classifications for each bill.</a:t>
            </a:r>
          </a:p>
          <a:p>
            <a:r>
              <a:rPr lang="en-GB" dirty="0"/>
              <a:t>    final result  is displayed in </a:t>
            </a:r>
          </a:p>
          <a:p>
            <a:r>
              <a:rPr lang="en-GB" dirty="0"/>
              <a:t>    bill_with_categories.csv</a:t>
            </a:r>
            <a:endParaRPr lang="en-US" dirty="0"/>
          </a:p>
        </p:txBody>
      </p:sp>
    </p:spTree>
    <p:extLst>
      <p:ext uri="{BB962C8B-B14F-4D97-AF65-F5344CB8AC3E}">
        <p14:creationId xmlns:p14="http://schemas.microsoft.com/office/powerpoint/2010/main" val="1916466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FB9B0-9448-4D5A-967B-0D94F67A62FD}"/>
              </a:ext>
            </a:extLst>
          </p:cNvPr>
          <p:cNvSpPr>
            <a:spLocks noGrp="1"/>
          </p:cNvSpPr>
          <p:nvPr>
            <p:ph type="title"/>
          </p:nvPr>
        </p:nvSpPr>
        <p:spPr/>
        <p:txBody>
          <a:bodyPr/>
          <a:lstStyle/>
          <a:p>
            <a:r>
              <a:rPr lang="en-US" dirty="0"/>
              <a:t>Some more examples:</a:t>
            </a:r>
          </a:p>
        </p:txBody>
      </p:sp>
    </p:spTree>
    <p:extLst>
      <p:ext uri="{BB962C8B-B14F-4D97-AF65-F5344CB8AC3E}">
        <p14:creationId xmlns:p14="http://schemas.microsoft.com/office/powerpoint/2010/main" val="1860221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4B450-34AE-407D-A14F-D4BC5514206B}"/>
              </a:ext>
            </a:extLst>
          </p:cNvPr>
          <p:cNvSpPr>
            <a:spLocks noGrp="1"/>
          </p:cNvSpPr>
          <p:nvPr>
            <p:ph type="title"/>
          </p:nvPr>
        </p:nvSpPr>
        <p:spPr/>
        <p:txBody>
          <a:bodyPr/>
          <a:lstStyle/>
          <a:p>
            <a:r>
              <a:rPr lang="en-US" dirty="0"/>
              <a:t>This bill was classified as both health and environment protection</a:t>
            </a:r>
          </a:p>
        </p:txBody>
      </p:sp>
      <p:sp>
        <p:nvSpPr>
          <p:cNvPr id="3" name="Content Placeholder 2">
            <a:extLst>
              <a:ext uri="{FF2B5EF4-FFF2-40B4-BE49-F238E27FC236}">
                <a16:creationId xmlns:a16="http://schemas.microsoft.com/office/drawing/2014/main" id="{A6A801F4-BCA9-4E63-A57E-2F2FAEA4CBA2}"/>
              </a:ext>
            </a:extLst>
          </p:cNvPr>
          <p:cNvSpPr>
            <a:spLocks noGrp="1"/>
          </p:cNvSpPr>
          <p:nvPr>
            <p:ph idx="1"/>
          </p:nvPr>
        </p:nvSpPr>
        <p:spPr/>
        <p:txBody>
          <a:bodyPr>
            <a:normAutofit fontScale="55000" lnSpcReduction="20000"/>
          </a:bodyPr>
          <a:lstStyle/>
          <a:p>
            <a:r>
              <a:rPr lang="he-IL" dirty="0"/>
              <a:t>מספר פנימי: 2013755  הכנסת העשרים    יוזמים:      חברי הכנסת	יעל כהן-פארן  				אכרם חסון  				ציפי לבני 	   ______________________________________________				                                                          פ/3916/20    הצעת חוק החומרים המסוכנים (תיקון – אחסנה וייבוא של אמוניה), </a:t>
            </a:r>
            <a:r>
              <a:rPr lang="he-IL" dirty="0" err="1"/>
              <a:t>התשע"ז</a:t>
            </a:r>
            <a:r>
              <a:rPr lang="he-IL" dirty="0"/>
              <a:t>–2017    הוספת סעיף 3א  1.  בחוק החומרים המסוכנים, </a:t>
            </a:r>
            <a:r>
              <a:rPr lang="he-IL" dirty="0" err="1"/>
              <a:t>התשנ"ג</a:t>
            </a:r>
            <a:r>
              <a:rPr lang="he-IL" dirty="0"/>
              <a:t>–1993 (להלן – החוק העיקרי), אחרי סעיף 3 יבוא:      "אחסנה וייבוא של אמוניה  3א.  (א)	בסעיף זה –              "אמוניה" – רעל כאמור בפרט 22 לתוספת השנייה שאינו מעורב או ממוזג בחומרים אחרים.              (ב)	לא ייתן הממונה היתר רעלים, כמשמעותו בסעיף 3, לייבוא אמוניה.              (ג)	לא יאחסן אדם אמוניה במיכל שנפחו עולה על 10 טון."  תיקון סעיף 15  2.  בסעיף 15(ב) לחוק העיקרי, אחרי פסקה (6) יבוא:      "(7)	מאחסן אמוניה במיכל שנפחו עולה על 10 טון, בניגוד להוראות סעיף 3א."  דברי הסבר  אמוניה היא רעל מסוכן ביותר הנשמר במצב צבירה נוזלי תחת קירור או במצב צבירה מוצק כחומר יבש. הסיכון הנשקף מדליפת אמוניה מושפע מכמות החומר שדלף. דליפת אמוניה נוזלית עלולה לסכן ולפגוע באוכלוסיות הנמצאות במרחק גדול מאד ממקור הדליפה.   אמוניה יוצרה בעבר בישראל מנפט ושימשה תעשיות שונות, שהעיקרית בהן היא תעשיית ייצור דשנים מהרכבת חומצה חנקתית המופקת מאמוניה עם אשלג.   לאחר שמחיר הנפטא עלה בסוף שנות ה-70 הופסק הייצור המקומי של </a:t>
            </a:r>
            <a:r>
              <a:rPr lang="he-IL" dirty="0" err="1"/>
              <a:t>האמוניה</a:t>
            </a:r>
            <a:r>
              <a:rPr lang="he-IL" dirty="0"/>
              <a:t> והוחל בייבוא שלה באמצעות אניית ענק.   פעם בחודש מתבצעת פריקה של אמוניה דרך מסוף הכימיקלים בנמל הקישון במפרץ חיפה למיכל גדול מאד היכול להכיל עד כ-12 אלף טון אמוניה. מנקודה זו עוברת </a:t>
            </a:r>
            <a:r>
              <a:rPr lang="he-IL" dirty="0" err="1"/>
              <a:t>האמוניה</a:t>
            </a:r>
            <a:r>
              <a:rPr lang="he-IL" dirty="0"/>
              <a:t> במכליות לצרכנים השונים ברחבי הארץ. מרבית </a:t>
            </a:r>
            <a:r>
              <a:rPr lang="he-IL" dirty="0" err="1"/>
              <a:t>המיכלים</a:t>
            </a:r>
            <a:r>
              <a:rPr lang="he-IL" dirty="0"/>
              <a:t> האחרים בארץ מגיעים לגודל מקסימלי של 10 טון.   </a:t>
            </a:r>
            <a:r>
              <a:rPr lang="he-IL" dirty="0" err="1"/>
              <a:t>האנייה</a:t>
            </a:r>
            <a:r>
              <a:rPr lang="he-IL" dirty="0"/>
              <a:t> הנושאת בקרבה עשרות אלפי טונות של אמוניה </a:t>
            </a:r>
            <a:r>
              <a:rPr lang="he-IL" dirty="0" err="1"/>
              <a:t>והמיכל</a:t>
            </a:r>
            <a:r>
              <a:rPr lang="he-IL" dirty="0"/>
              <a:t> מסכנים את תושבי מטרופולין חיפה.  עם גילויי הגז הטבעי נפתחה האפשרות מחדש לייצור מקומי. כמו כן, ניתן לייבא במקום </a:t>
            </a:r>
            <a:r>
              <a:rPr lang="he-IL" dirty="0" err="1"/>
              <a:t>האמוניה</a:t>
            </a:r>
            <a:r>
              <a:rPr lang="he-IL" dirty="0"/>
              <a:t> חומצה חנקתית במישרין או אוריאה ליצור החומצה החנקתית ממקור אחר. חלופות אלה מסכנות פחות את הציבור.   הצעת החוק נועדה להגביל את אפשרויות הייבוא של </a:t>
            </a:r>
            <a:r>
              <a:rPr lang="he-IL" dirty="0" err="1"/>
              <a:t>האמוניה</a:t>
            </a:r>
            <a:r>
              <a:rPr lang="he-IL" dirty="0"/>
              <a:t>. כמו כן, על בסיס אותו עיקרון והיגיון מוצע להגביל את אחסון </a:t>
            </a:r>
            <a:r>
              <a:rPr lang="he-IL" dirty="0" err="1"/>
              <a:t>האמוניה</a:t>
            </a:r>
            <a:r>
              <a:rPr lang="he-IL" dirty="0"/>
              <a:t> </a:t>
            </a:r>
            <a:r>
              <a:rPr lang="he-IL" dirty="0" err="1"/>
              <a:t>למיכלים</a:t>
            </a:r>
            <a:r>
              <a:rPr lang="he-IL" dirty="0"/>
              <a:t> קטנים בלבד של עד 10 טון. כך, יאפשר המשך הפעילות היצרנית תוך הפחתת הסיכון לציבור.         ---------------------------------  הוגשה ליו"ר הכנסת והסגנים  והונחה על שולחן הכנסת ביום  א' באדר </a:t>
            </a:r>
            <a:r>
              <a:rPr lang="he-IL" dirty="0" err="1"/>
              <a:t>התשע"ז</a:t>
            </a:r>
            <a:r>
              <a:rPr lang="he-IL" dirty="0"/>
              <a:t> – 27.2.17    2</a:t>
            </a:r>
            <a:endParaRPr lang="en-US" dirty="0"/>
          </a:p>
        </p:txBody>
      </p:sp>
    </p:spTree>
    <p:extLst>
      <p:ext uri="{BB962C8B-B14F-4D97-AF65-F5344CB8AC3E}">
        <p14:creationId xmlns:p14="http://schemas.microsoft.com/office/powerpoint/2010/main" val="716784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7FEE-2293-4B3E-85E7-FC5662FC3FF3}"/>
              </a:ext>
            </a:extLst>
          </p:cNvPr>
          <p:cNvSpPr>
            <a:spLocks noGrp="1"/>
          </p:cNvSpPr>
          <p:nvPr>
            <p:ph type="title"/>
          </p:nvPr>
        </p:nvSpPr>
        <p:spPr/>
        <p:txBody>
          <a:bodyPr>
            <a:normAutofit/>
          </a:bodyPr>
          <a:lstStyle/>
          <a:p>
            <a:pPr algn="r"/>
            <a:r>
              <a:rPr lang="he-IL" sz="3600" dirty="0"/>
              <a:t>מהות </a:t>
            </a:r>
            <a:r>
              <a:rPr lang="he-IL" sz="3600" dirty="0" err="1"/>
              <a:t>הפרוייקט</a:t>
            </a:r>
            <a:r>
              <a:rPr lang="he-IL" sz="3600" dirty="0"/>
              <a:t>:</a:t>
            </a:r>
            <a:endParaRPr lang="en-US" sz="3600" dirty="0"/>
          </a:p>
        </p:txBody>
      </p:sp>
      <p:sp>
        <p:nvSpPr>
          <p:cNvPr id="3" name="Content Placeholder 2">
            <a:extLst>
              <a:ext uri="{FF2B5EF4-FFF2-40B4-BE49-F238E27FC236}">
                <a16:creationId xmlns:a16="http://schemas.microsoft.com/office/drawing/2014/main" id="{A36E5DEF-BC2E-4585-A669-04847DC22DB4}"/>
              </a:ext>
            </a:extLst>
          </p:cNvPr>
          <p:cNvSpPr>
            <a:spLocks noGrp="1"/>
          </p:cNvSpPr>
          <p:nvPr>
            <p:ph idx="1"/>
          </p:nvPr>
        </p:nvSpPr>
        <p:spPr/>
        <p:txBody>
          <a:bodyPr>
            <a:normAutofit/>
          </a:bodyPr>
          <a:lstStyle/>
          <a:p>
            <a:pPr marL="0" indent="0" algn="r">
              <a:buNone/>
            </a:pPr>
            <a:r>
              <a:rPr lang="he-IL" sz="1100" dirty="0"/>
              <a:t>מטרה ראשונית :</a:t>
            </a:r>
          </a:p>
          <a:p>
            <a:pPr marL="0" indent="0" algn="r">
              <a:buNone/>
            </a:pPr>
            <a:r>
              <a:rPr lang="he-IL" sz="1100" dirty="0"/>
              <a:t>	</a:t>
            </a:r>
            <a:r>
              <a:rPr lang="he-IL" sz="1100" dirty="0" err="1"/>
              <a:t>הפרוייקט</a:t>
            </a:r>
            <a:r>
              <a:rPr lang="he-IL" sz="1100" dirty="0"/>
              <a:t> החל בניסיון לזהות את חלקות הקשב של חברי הכנסת לנושאים השונים,</a:t>
            </a:r>
            <a:br>
              <a:rPr lang="en-US" sz="1100" dirty="0"/>
            </a:br>
            <a:r>
              <a:rPr lang="he-IL" sz="1100" dirty="0"/>
              <a:t>תוך שימוש בחלוקה בה בחרו מייסדי מאגר הכנסת , שחילקו את חוקי מדינת ישראל ל 52 נושאים אפשריים , רבים מהחוקים ליותר מנושא אחד.</a:t>
            </a:r>
            <a:br>
              <a:rPr lang="en-US" sz="1100" dirty="0"/>
            </a:br>
            <a:br>
              <a:rPr lang="en-US" sz="1100" dirty="0"/>
            </a:br>
            <a:br>
              <a:rPr lang="en-US" sz="1100" dirty="0"/>
            </a:br>
            <a:r>
              <a:rPr lang="he-IL" sz="1100" dirty="0"/>
              <a:t>הדרך בה בחרתי לבצע זיהוי זה היא בעזרת אלגוריתם למידת מכונה , שיסתמך על הסיווגים הקיימים,</a:t>
            </a:r>
            <a:br>
              <a:rPr lang="en-US" sz="1100" dirty="0"/>
            </a:br>
            <a:r>
              <a:rPr lang="he-IL" sz="1100" dirty="0"/>
              <a:t> וישתמש בהם כדי לייצר אלגוריתם שיהיה מסוגל לחזות את הנושא בו עוסקת הצעת החוק.</a:t>
            </a:r>
            <a:br>
              <a:rPr lang="en-US" sz="1100" dirty="0"/>
            </a:br>
            <a:endParaRPr lang="he-IL" sz="1100" dirty="0"/>
          </a:p>
          <a:p>
            <a:pPr marL="0" indent="0" algn="r">
              <a:buNone/>
            </a:pPr>
            <a:r>
              <a:rPr lang="he-IL" sz="1100" dirty="0"/>
              <a:t>בתיאוריה נשמע פשוט ונחמד, </a:t>
            </a:r>
            <a:br>
              <a:rPr lang="en-US" sz="1100" dirty="0"/>
            </a:br>
            <a:r>
              <a:rPr lang="he-IL" sz="1100" dirty="0"/>
              <a:t>כעת אצלול לפרטים.</a:t>
            </a:r>
            <a:br>
              <a:rPr lang="en-US" sz="1100" dirty="0"/>
            </a:br>
            <a:br>
              <a:rPr lang="en-US" sz="1100" dirty="0"/>
            </a:br>
            <a:endParaRPr lang="he-IL" sz="1100" dirty="0"/>
          </a:p>
          <a:p>
            <a:pPr marL="0" indent="0" algn="r">
              <a:buNone/>
            </a:pPr>
            <a:r>
              <a:rPr lang="he-IL" sz="1100" dirty="0"/>
              <a:t>במצגת בעמוד הבא נוכל לראות את נקודת הבסיס והפתיחה </a:t>
            </a:r>
            <a:r>
              <a:rPr lang="he-IL" sz="1100" dirty="0" err="1"/>
              <a:t>לפרוייקט</a:t>
            </a:r>
            <a:r>
              <a:rPr lang="he-IL" sz="1100" dirty="0"/>
              <a:t> זה , הלא היא</a:t>
            </a:r>
            <a:br>
              <a:rPr lang="en-US" sz="1100" dirty="0"/>
            </a:br>
            <a:r>
              <a:rPr lang="en-GB" sz="1100" dirty="0" err="1"/>
              <a:t>Odata</a:t>
            </a:r>
            <a:r>
              <a:rPr lang="en-GB" sz="1100" dirty="0"/>
              <a:t> Knesset </a:t>
            </a:r>
            <a:r>
              <a:rPr lang="en-GB" sz="1100" dirty="0" err="1"/>
              <a:t>api</a:t>
            </a:r>
            <a:r>
              <a:rPr lang="en-GB" sz="1100" dirty="0"/>
              <a:t> service.</a:t>
            </a:r>
            <a:endParaRPr lang="en-US" sz="1100" dirty="0"/>
          </a:p>
        </p:txBody>
      </p:sp>
    </p:spTree>
    <p:extLst>
      <p:ext uri="{BB962C8B-B14F-4D97-AF65-F5344CB8AC3E}">
        <p14:creationId xmlns:p14="http://schemas.microsoft.com/office/powerpoint/2010/main" val="538310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6875D-A6FE-4F31-867C-3A60BA02E274}"/>
              </a:ext>
            </a:extLst>
          </p:cNvPr>
          <p:cNvSpPr>
            <a:spLocks noGrp="1"/>
          </p:cNvSpPr>
          <p:nvPr>
            <p:ph type="title"/>
          </p:nvPr>
        </p:nvSpPr>
        <p:spPr/>
        <p:txBody>
          <a:bodyPr/>
          <a:lstStyle/>
          <a:p>
            <a:r>
              <a:rPr lang="en-US" dirty="0"/>
              <a:t>Same for this rule</a:t>
            </a:r>
            <a:br>
              <a:rPr lang="en-US" dirty="0"/>
            </a:br>
            <a:r>
              <a:rPr lang="en-US" dirty="0"/>
              <a:t>Bill_2019609.txt</a:t>
            </a:r>
          </a:p>
        </p:txBody>
      </p:sp>
      <p:sp>
        <p:nvSpPr>
          <p:cNvPr id="3" name="Content Placeholder 2">
            <a:extLst>
              <a:ext uri="{FF2B5EF4-FFF2-40B4-BE49-F238E27FC236}">
                <a16:creationId xmlns:a16="http://schemas.microsoft.com/office/drawing/2014/main" id="{9037F02C-3768-4BA5-8E4B-486E9E8A2FF3}"/>
              </a:ext>
            </a:extLst>
          </p:cNvPr>
          <p:cNvSpPr>
            <a:spLocks noGrp="1"/>
          </p:cNvSpPr>
          <p:nvPr>
            <p:ph idx="1"/>
          </p:nvPr>
        </p:nvSpPr>
        <p:spPr/>
        <p:txBody>
          <a:bodyPr>
            <a:normAutofit fontScale="62500" lnSpcReduction="20000"/>
          </a:bodyPr>
          <a:lstStyle/>
          <a:p>
            <a:r>
              <a:rPr lang="he-IL" dirty="0"/>
              <a:t>מספר פנימי: 2019609  הכנסת העשרים    יוזמים:      חברי הכנסת	ישראל </a:t>
            </a:r>
            <a:r>
              <a:rPr lang="he-IL" dirty="0" err="1"/>
              <a:t>אייכלר</a:t>
            </a:r>
            <a:r>
              <a:rPr lang="he-IL" dirty="0"/>
              <a:t>  				</a:t>
            </a:r>
            <a:r>
              <a:rPr lang="he-IL" dirty="0" err="1"/>
              <a:t>קסניה</a:t>
            </a:r>
            <a:r>
              <a:rPr lang="he-IL" dirty="0"/>
              <a:t> </a:t>
            </a:r>
            <a:r>
              <a:rPr lang="he-IL" dirty="0" err="1"/>
              <a:t>סבטלובה</a:t>
            </a:r>
            <a:r>
              <a:rPr lang="he-IL" dirty="0"/>
              <a:t>  				מיכאל </a:t>
            </a:r>
            <a:r>
              <a:rPr lang="he-IL" dirty="0" err="1"/>
              <a:t>מלכיאלי</a:t>
            </a:r>
            <a:r>
              <a:rPr lang="he-IL" dirty="0"/>
              <a:t>   	   ______________________________________________				                                                          פ/4802/20    הצעת חוק לצמצום השימוש בשקיות נשיאה חד-פעמיות (תיקון – פטור מהיטל), </a:t>
            </a:r>
            <a:r>
              <a:rPr lang="he-IL" dirty="0" err="1"/>
              <a:t>התשע"ח</a:t>
            </a:r>
            <a:r>
              <a:rPr lang="he-IL" dirty="0"/>
              <a:t>–2017  תיקון סעיף 4  1.  בחוק לצמצום השימוש בשקיות נשיאה חד-פעמיות, </a:t>
            </a:r>
            <a:r>
              <a:rPr lang="he-IL" dirty="0" err="1"/>
              <a:t>התשע"ו</a:t>
            </a:r>
            <a:r>
              <a:rPr lang="he-IL" dirty="0"/>
              <a:t>–2016, בסעיף 4, אחרי סעיף קטן (א) יבוא:      "(א1) על אף האמור בסעיף קטן (א), ובלי לגרוע מהוראותיו, בכל עסקת מכר בגובה 100 שקלים חדשים ימסור קמעונאי גדול ללקוח שקית נשיאה חד-פעמית אחת ללא תשלום והקמעונאי יהיה פטור מתשלום סכום ההיטל בשלה לפי סעיף 5."  דברי הסבר  מטרתו של החוק לצמצום השימוש בשקיות נשיאה חד-פעמיות, </a:t>
            </a:r>
            <a:r>
              <a:rPr lang="he-IL" dirty="0" err="1"/>
              <a:t>התשע"ו</a:t>
            </a:r>
            <a:r>
              <a:rPr lang="he-IL" dirty="0"/>
              <a:t>–2016 (להלן – החוק), היא להביא לצמצום השימוש בשקיות נשיאה, כדי להפחית את כמות הפסולת הנוצרת בעקבות השימוש בהן ואת ההשפעות הסביבתיות השליליות של פסולת זו. ואולם, במצב כיום, החוק למעשה פוגע באזרחים שזקוקים לשקית על מנת לשאת את המוצרים שרכשו, היות והם נאלצים לשאת בתשלום בעדה. אילו נבקש לבדוק האם החוק אכן פעל את פעולתו נוכל לראות כי המטרה לכאורה לא הושגה: מאז שהופסקה חלוקת הסלים בחינם ברשתות השיווק הגדולות הצרכנים נאלצים לשלם את הסכום הנדרש עבור שקית ניילון וכך החיסכון נמנע.   לפיכך, מוצע לתקן את החוק ולקבוע כי על כל קניה של מאה שקלים חדשים יקבל הצרכן שקית בחינם במקום תשלום של עשר אגורות עבורה. רק במקרה של צרכן שמבקש לקחת שקית נוספת, תחול על הקמעונאי החובה לגבות ממנו את ההיטל כאמור. בדרך זו, החיסכון יתמקד במקרים שבהם באמת הצרכן מבזבז יתר על הנדרש, שכן התיקון המוצע לוקח בחשבון אומדן בסיסי ועל פיו על כל קניה של מאה שקלים חדשים נדרש הצרכן לשקית אחת. כך, הצרכן, ביודעו כי יוכל לקבל בחינם את סך השקיות הדרוש לו יפנים את העלויות, יחסוך ולא ייטול שקיות נוספות שבשלן יחויב.     ---------------------------------  הוגשה ליו"ר הכנסת והסגנים  והונחה על שולחן הכנסת ביום  ט"ז בכסלו </a:t>
            </a:r>
            <a:r>
              <a:rPr lang="he-IL" dirty="0" err="1"/>
              <a:t>התשע"ח</a:t>
            </a:r>
            <a:r>
              <a:rPr lang="he-IL" dirty="0"/>
              <a:t> – 4.12.17  2</a:t>
            </a:r>
            <a:endParaRPr lang="en-US" dirty="0"/>
          </a:p>
        </p:txBody>
      </p:sp>
    </p:spTree>
    <p:extLst>
      <p:ext uri="{BB962C8B-B14F-4D97-AF65-F5344CB8AC3E}">
        <p14:creationId xmlns:p14="http://schemas.microsoft.com/office/powerpoint/2010/main" val="2820822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3AA7A-A7A0-4169-B55A-B33625914C0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CE5CC3-80FA-408B-88BD-7B9682258D3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2451BA0-6545-4331-BF02-C9075DD526A1}"/>
              </a:ext>
            </a:extLst>
          </p:cNvPr>
          <p:cNvPicPr>
            <a:picLocks noChangeAspect="1"/>
          </p:cNvPicPr>
          <p:nvPr/>
        </p:nvPicPr>
        <p:blipFill>
          <a:blip r:embed="rId2"/>
          <a:stretch>
            <a:fillRect/>
          </a:stretch>
        </p:blipFill>
        <p:spPr>
          <a:xfrm>
            <a:off x="209725" y="528333"/>
            <a:ext cx="12192000" cy="5532885"/>
          </a:xfrm>
          <a:prstGeom prst="rect">
            <a:avLst/>
          </a:prstGeom>
        </p:spPr>
      </p:pic>
    </p:spTree>
    <p:extLst>
      <p:ext uri="{BB962C8B-B14F-4D97-AF65-F5344CB8AC3E}">
        <p14:creationId xmlns:p14="http://schemas.microsoft.com/office/powerpoint/2010/main" val="92483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8FBDF-C3F4-43DF-9403-E5AE4CB5C09B}"/>
              </a:ext>
            </a:extLst>
          </p:cNvPr>
          <p:cNvSpPr>
            <a:spLocks noGrp="1"/>
          </p:cNvSpPr>
          <p:nvPr>
            <p:ph type="title"/>
          </p:nvPr>
        </p:nvSpPr>
        <p:spPr/>
        <p:txBody>
          <a:bodyPr>
            <a:normAutofit fontScale="90000"/>
          </a:bodyPr>
          <a:lstStyle/>
          <a:p>
            <a:r>
              <a:rPr lang="en-US" dirty="0"/>
              <a:t>In the previous slide , note the direct link identified between the health and environment safety detected by the ML </a:t>
            </a:r>
            <a:r>
              <a:rPr lang="en-US" dirty="0" err="1"/>
              <a:t>algorithem</a:t>
            </a:r>
            <a:endParaRPr lang="en-US" dirty="0"/>
          </a:p>
        </p:txBody>
      </p:sp>
    </p:spTree>
    <p:extLst>
      <p:ext uri="{BB962C8B-B14F-4D97-AF65-F5344CB8AC3E}">
        <p14:creationId xmlns:p14="http://schemas.microsoft.com/office/powerpoint/2010/main" val="616529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34B28-0475-41FA-A9C1-AD5B8A7CA05E}"/>
              </a:ext>
            </a:extLst>
          </p:cNvPr>
          <p:cNvSpPr>
            <a:spLocks noGrp="1"/>
          </p:cNvSpPr>
          <p:nvPr>
            <p:ph type="title"/>
          </p:nvPr>
        </p:nvSpPr>
        <p:spPr/>
        <p:txBody>
          <a:bodyPr>
            <a:normAutofit fontScale="90000"/>
          </a:bodyPr>
          <a:lstStyle/>
          <a:p>
            <a:r>
              <a:rPr lang="en-US" dirty="0"/>
              <a:t>This law was identified to be religious</a:t>
            </a:r>
            <a:br>
              <a:rPr lang="en-US" dirty="0"/>
            </a:br>
            <a:r>
              <a:rPr lang="en-US" dirty="0"/>
              <a:t>bill_84664.txt</a:t>
            </a:r>
            <a:br>
              <a:rPr lang="en-US" dirty="0"/>
            </a:br>
            <a:endParaRPr lang="en-US" dirty="0"/>
          </a:p>
        </p:txBody>
      </p:sp>
      <p:sp>
        <p:nvSpPr>
          <p:cNvPr id="3" name="Content Placeholder 2">
            <a:extLst>
              <a:ext uri="{FF2B5EF4-FFF2-40B4-BE49-F238E27FC236}">
                <a16:creationId xmlns:a16="http://schemas.microsoft.com/office/drawing/2014/main" id="{055547D4-8C98-44F0-BE13-7EE5F00D0E54}"/>
              </a:ext>
            </a:extLst>
          </p:cNvPr>
          <p:cNvSpPr>
            <a:spLocks noGrp="1"/>
          </p:cNvSpPr>
          <p:nvPr>
            <p:ph idx="1"/>
          </p:nvPr>
        </p:nvSpPr>
        <p:spPr/>
        <p:txBody>
          <a:bodyPr>
            <a:normAutofit fontScale="85000" lnSpcReduction="20000"/>
          </a:bodyPr>
          <a:lstStyle/>
          <a:p>
            <a:r>
              <a:rPr lang="he-IL" dirty="0"/>
              <a:t>2    שרותי משרד/הצעות חוק/ 1797204    הכנסת השש-עשרה    הצעת חוק של חברי הכנסת:  יגאל </a:t>
            </a:r>
            <a:r>
              <a:rPr lang="he-IL" dirty="0" err="1"/>
              <a:t>יאסינוב</a:t>
            </a:r>
            <a:r>
              <a:rPr lang="he-IL" dirty="0"/>
              <a:t>    רוני </a:t>
            </a:r>
            <a:r>
              <a:rPr lang="he-IL" dirty="0" err="1"/>
              <a:t>בריזון</a:t>
            </a:r>
            <a:r>
              <a:rPr lang="he-IL" dirty="0"/>
              <a:t>    חמי דורון    רשף חן    אתי לבני    אילן </a:t>
            </a:r>
            <a:r>
              <a:rPr lang="he-IL" dirty="0" err="1"/>
              <a:t>ליבוביץ</a:t>
            </a:r>
            <a:r>
              <a:rPr lang="he-IL" dirty="0"/>
              <a:t>    מל </a:t>
            </a:r>
            <a:r>
              <a:rPr lang="he-IL" dirty="0" err="1"/>
              <a:t>פולישוק</a:t>
            </a:r>
            <a:r>
              <a:rPr lang="he-IL" dirty="0"/>
              <a:t>-בלוך    אהוד </a:t>
            </a:r>
            <a:r>
              <a:rPr lang="he-IL" dirty="0" err="1"/>
              <a:t>רצאבי</a:t>
            </a:r>
            <a:r>
              <a:rPr lang="he-IL" dirty="0"/>
              <a:t>    אילן שלגי  					פ/2150    הצעת חוק חג המצות (איסורי חמץ) (תיקון - ביטול החוק), התשס"ד-2004      ביטול החוק  1.  חוק חג המצות (איסורי חמץ), התשמ"ו-1986 - בטל.    דברי - הסבר    חוק חג המצות (איסורי חמץ), התשמ"ו-1986, הוא חוק של כפייה דתית.    האפשרות לא לרכוש חמץ עומדת לבחירתו של כל אדם ואין הצדקה להטיל מגבלות על הציבור, שכן הציבור ממילא רוכש חמץ אם הוא חפץ בכך, ואין כל איסור על כך.    החוק הינו חוק פלילי, שכן הוא מטיל אחריות פלילית על המפר אותו. הוא אינו ברור ואינו תואם את הזהירות הנדרשת במקרים כאלו. למשל, סעיף 1 לחוק אשר מחד אוסר הצגת פיתה בבית עסק, ומאידך אינו מבהיר "פיתה" מהי? ומה על "פיתה" העשויה מקמח מצות?    על כן מוצע לבטל את חוק חג המצות (איסורי חמץ), התשמ"ו-1986.    הצעות חוק זהות הונחו על שולחן הכנסת החמש עשרה על ידי חברי הכנסת אופיר פינס-פז ויוסף </a:t>
            </a:r>
            <a:r>
              <a:rPr lang="he-IL" dirty="0" err="1"/>
              <a:t>פריצקי</a:t>
            </a:r>
            <a:r>
              <a:rPr lang="he-IL" dirty="0"/>
              <a:t>  ומספרן, בהתאמה, פ/2682  ו-פ/3535.      ---------------------------------  הוגשה ליו"ר הכנסת והסגנים  והונחה על שולחן הכנסת ביום  ב' בניסן </a:t>
            </a:r>
            <a:r>
              <a:rPr lang="he-IL" dirty="0" err="1"/>
              <a:t>התשס"ד</a:t>
            </a:r>
            <a:r>
              <a:rPr lang="he-IL" dirty="0"/>
              <a:t> – 24.3.2004</a:t>
            </a:r>
            <a:endParaRPr lang="en-US" dirty="0"/>
          </a:p>
        </p:txBody>
      </p:sp>
    </p:spTree>
    <p:extLst>
      <p:ext uri="{BB962C8B-B14F-4D97-AF65-F5344CB8AC3E}">
        <p14:creationId xmlns:p14="http://schemas.microsoft.com/office/powerpoint/2010/main" val="270063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7734E-509A-44CF-93A9-08D8A4AAE54C}"/>
              </a:ext>
            </a:extLst>
          </p:cNvPr>
          <p:cNvSpPr>
            <a:spLocks noGrp="1"/>
          </p:cNvSpPr>
          <p:nvPr>
            <p:ph type="title"/>
          </p:nvPr>
        </p:nvSpPr>
        <p:spPr/>
        <p:txBody>
          <a:bodyPr/>
          <a:lstStyle/>
          <a:p>
            <a:r>
              <a:rPr lang="en-US" dirty="0"/>
              <a:t>Bill_83997.txt was classified as “sport”</a:t>
            </a:r>
          </a:p>
        </p:txBody>
      </p:sp>
      <p:sp>
        <p:nvSpPr>
          <p:cNvPr id="3" name="Content Placeholder 2">
            <a:extLst>
              <a:ext uri="{FF2B5EF4-FFF2-40B4-BE49-F238E27FC236}">
                <a16:creationId xmlns:a16="http://schemas.microsoft.com/office/drawing/2014/main" id="{1DB9CE2B-175A-45D8-8F5C-3A5A227148E5}"/>
              </a:ext>
            </a:extLst>
          </p:cNvPr>
          <p:cNvSpPr>
            <a:spLocks noGrp="1"/>
          </p:cNvSpPr>
          <p:nvPr>
            <p:ph idx="1"/>
          </p:nvPr>
        </p:nvSpPr>
        <p:spPr/>
        <p:txBody>
          <a:bodyPr>
            <a:normAutofit fontScale="47500" lnSpcReduction="20000"/>
          </a:bodyPr>
          <a:lstStyle/>
          <a:p>
            <a:r>
              <a:rPr lang="he-IL" dirty="0"/>
              <a:t>2    שרותי משרד/הצעות חוק/ 12345303מ    הכנסת השש-עשרה      הצעת חוק של חברי הכנסת:  מתן וילנאי    ניסן סלומינסקי  					פ/944      הצעת חוק ההכנות האולימפיות, התשס"ג-2003      מטרת החוק  1.  חוק זה בא להסדיר את ההכנות האולימפיות, במטרה לקדם את הישגי הספורט הישראלי במסגרות האולימפיות השונות, לצד אמצעים להבטחת מקורות המימון למימוש למטרה זו.     הגדרות  2.  בחוק זה –        "</a:t>
            </a:r>
            <a:r>
              <a:rPr lang="en-US" dirty="0"/>
              <a:t>IOC" – </a:t>
            </a:r>
            <a:r>
              <a:rPr lang="he-IL" dirty="0"/>
              <a:t>הועד האולימפי הבינלאומי (</a:t>
            </a:r>
            <a:r>
              <a:rPr lang="en-US" dirty="0"/>
              <a:t>International Olympic Committee);       "IPC" – </a:t>
            </a:r>
            <a:r>
              <a:rPr lang="he-IL" dirty="0"/>
              <a:t>הועד הפרה-אולימפי הבינלאומי (</a:t>
            </a:r>
            <a:r>
              <a:rPr lang="en-US" dirty="0"/>
              <a:t>international </a:t>
            </a:r>
            <a:r>
              <a:rPr lang="en-US" dirty="0" err="1"/>
              <a:t>paralympic</a:t>
            </a:r>
            <a:r>
              <a:rPr lang="en-US" dirty="0"/>
              <a:t> committee);      "</a:t>
            </a:r>
            <a:r>
              <a:rPr lang="he-IL" dirty="0"/>
              <a:t>ההתאחדות הישראלית" – ההתאחדות הישראלית לספורט נכים החברה ב-</a:t>
            </a:r>
            <a:r>
              <a:rPr lang="en-US" dirty="0"/>
              <a:t>IPC </a:t>
            </a:r>
            <a:r>
              <a:rPr lang="he-IL" dirty="0"/>
              <a:t>ופועלת בכפיפות לכלליו;      "הועד האולימפי" – הועד האולימפי הישראלי, החבר ב-  </a:t>
            </a:r>
            <a:r>
              <a:rPr lang="en-US" dirty="0"/>
              <a:t>IOC, </a:t>
            </a:r>
            <a:r>
              <a:rPr lang="he-IL" dirty="0"/>
              <a:t>ופועל בהתאם לאמנה האולימפית שלו;      "היחידה" – היחידה לספורט המשותפת למשרד החינוך, התרבות והספורט והועד האולימפי;      "חוק יסודות התקציב" – חוק יסודות התקציב, התשמ"ה-1985;      "השר" – שר המדע, התרבות והספורט.    תפקידי הועד האולימפי, היחידה וההתאחדות הישראלית    3.  הועד האולימפי אחראי לארגון שליחת ספורטאי ישראל למשחקים </a:t>
            </a:r>
            <a:r>
              <a:rPr lang="he-IL" dirty="0" err="1"/>
              <a:t>האולימפים</a:t>
            </a:r>
            <a:r>
              <a:rPr lang="he-IL" dirty="0"/>
              <a:t> הבינלאומיים; את </a:t>
            </a:r>
            <a:r>
              <a:rPr lang="he-IL" dirty="0" err="1"/>
              <a:t>התכניות</a:t>
            </a:r>
            <a:r>
              <a:rPr lang="he-IL" dirty="0"/>
              <a:t> המקצועיות של ספורטאי ישראל למשחקים האולימפיים הבינלאומיים תכין היחידה ותהיה אחראית לביצוען בשיתוף האיגודים הנוגעים </a:t>
            </a:r>
            <a:r>
              <a:rPr lang="he-IL" dirty="0" err="1"/>
              <a:t>לענין</a:t>
            </a:r>
            <a:r>
              <a:rPr lang="he-IL" dirty="0"/>
              <a:t>; ההתאחדות הישראלית אחראית לארגון שליחת ספורטאי ישראל למשחקי הנכים הפרה-אולימפיים.  תקצוב ההכנות האולימפיות  4.  (א)  תקציב שנתי לתמיכה בהכנות האולימפיות (להלן – תקציב ההכנות האולימפיות) ייקבע </a:t>
            </a:r>
            <a:r>
              <a:rPr lang="he-IL" dirty="0" err="1"/>
              <a:t>בתכנית</a:t>
            </a:r>
            <a:r>
              <a:rPr lang="he-IL" dirty="0"/>
              <a:t> נפרדת, במסגרת ההקצאה לתחום פעולה – ספורט, בתקציב משרד החינוך, התרבות והספורט בחוק התקציב השנתי; לעניין זה, "תוכנית", "תחום פעולה" ו"סעיף תקציב" – כהגדרתם בחוק תקציב שנתי, כמשמעותו בחוק יסודות התקציב.       (ב)  במסגרת תחום פעולה ספורט יוקצה להכנות האולימפיות  תקציב כפי הדרוש למימוש מטרת חוק זה.    יעוד תקציב  5.  תקציב ההכנות האולימפיות מיועד להכנת ספורטאי ישראל המתוכננים להשתתף במשחקים האולימפיים ובמשחקי הנכים הפרה-אולימפיים, ובכלל זה למימוש התוכנית המקצועית שתוכן על ידי היחידה.    ביצוע  6.  השר ממונה על ביצוע חוק זה.       דברי הסבר    קיים הכרח לעגן ולהסדיר את נושא ההכנות האולימפיות בישראל ותקצובן בחוק, כדי להבטיח את התנאים האופטימליים ההכרחיים להכשרתם של הספורטאים המייצגים את מדינת ישראל במשחקים האולימפיים.    תקציבן של ההכנות האולימפיות נשען עד היום ברובו על הקצבות שונות, שחלקן הוקצב על ידי המדינה. עד כה תמיכה נעשתה באופן בלתי סדיר ובלתי קבוע, ומוצע להסדיר בחוק תקצוב קבוע, במידה הנדרשת להכנות האולימפיות.    תקציב ההכנות האולימפיות נועד לאפשר לגורמים המקצועיים  את המשאבים להכנת ספורטאי ישראל למשחקים האולימפיים, שהוא אחד האירועים הגדולים בתבל, אשר לו משמעויות החורגות מתחום הספורט בלבד.    מדינות רבות בעולם מקדישות אמצעים לא מבוטלים להכנות האולימפיות מתוך הכרה בחשיבות הנושא. הספורטאים הם נציגי מדינתם והישגיהם מסמלים במידה רבה את מדינתם.    מאז המשחקים האולימפיים בברצלונה 1992, אטלנטה 1996 וסידני 2000, נמנית ישראל על המועדון היוקרתי של מדינות </a:t>
            </a:r>
            <a:r>
              <a:rPr lang="he-IL" dirty="0" err="1"/>
              <a:t>שספורטאיהן</a:t>
            </a:r>
            <a:r>
              <a:rPr lang="he-IL" dirty="0"/>
              <a:t> זכו במדליות אולימפיות וכך גם מעמדה של ישראל במשחקי הנכים.    הצעת חוק זו תאפשר הכנה מקצועית על בסיס תכנית רב שנתית אשר תביא למיצוי מירבי של היכולת של ספורטאי ישראל ולהביא את הספורט הישראלי לפסגת הספורט העולמי.    הצעת חוק דומה הונחה על שולחן הכנסת החמש-עשרה על ידי חבר הכנסת זבולון אורלב, ומספרה פ/3676.      ---------------------------------  הוגשה ליו"ר הכנסת והסגנים  והונחה על שולחן הכנסת ביום  ט"ז בסיון </a:t>
            </a:r>
            <a:r>
              <a:rPr lang="he-IL" dirty="0" err="1"/>
              <a:t>התשס"ג</a:t>
            </a:r>
            <a:r>
              <a:rPr lang="he-IL" dirty="0"/>
              <a:t> – 16.6.2003</a:t>
            </a:r>
            <a:endParaRPr lang="en-US" dirty="0"/>
          </a:p>
        </p:txBody>
      </p:sp>
    </p:spTree>
    <p:extLst>
      <p:ext uri="{BB962C8B-B14F-4D97-AF65-F5344CB8AC3E}">
        <p14:creationId xmlns:p14="http://schemas.microsoft.com/office/powerpoint/2010/main" val="785903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4F2C8-24BF-466A-AA08-6F2C8510257A}"/>
              </a:ext>
            </a:extLst>
          </p:cNvPr>
          <p:cNvSpPr>
            <a:spLocks noGrp="1"/>
          </p:cNvSpPr>
          <p:nvPr>
            <p:ph type="title"/>
          </p:nvPr>
        </p:nvSpPr>
        <p:spPr/>
        <p:txBody>
          <a:bodyPr>
            <a:normAutofit/>
          </a:bodyPr>
          <a:lstStyle/>
          <a:p>
            <a:pPr algn="r"/>
            <a:r>
              <a:rPr lang="he-IL" sz="2000" dirty="0"/>
              <a:t>השירות מציע מספר טבלאות שבמבט ראשון נראות טובות ומספקות,</a:t>
            </a:r>
            <a:br>
              <a:rPr lang="en-US" sz="2000" dirty="0"/>
            </a:br>
            <a:r>
              <a:rPr lang="he-IL" sz="2000" dirty="0"/>
              <a:t>ואכן השתמשתי בכל הטבלאות המופיעות כאן ,</a:t>
            </a:r>
            <a:endParaRPr lang="en-US" sz="2000" dirty="0"/>
          </a:p>
        </p:txBody>
      </p:sp>
      <p:sp>
        <p:nvSpPr>
          <p:cNvPr id="4" name="Content Placeholder 2">
            <a:extLst>
              <a:ext uri="{FF2B5EF4-FFF2-40B4-BE49-F238E27FC236}">
                <a16:creationId xmlns:a16="http://schemas.microsoft.com/office/drawing/2014/main" id="{A73FF787-B32C-4C82-8326-368C27EB37E7}"/>
              </a:ext>
            </a:extLst>
          </p:cNvPr>
          <p:cNvSpPr>
            <a:spLocks noGrp="1"/>
          </p:cNvSpPr>
          <p:nvPr>
            <p:ph idx="1"/>
          </p:nvPr>
        </p:nvSpPr>
        <p:spPr>
          <a:xfrm>
            <a:off x="838200" y="1825625"/>
            <a:ext cx="10515600" cy="4351338"/>
          </a:xfrm>
        </p:spPr>
        <p:txBody>
          <a:bodyPr>
            <a:normAutofit fontScale="55000" lnSpcReduction="20000"/>
          </a:bodyPr>
          <a:lstStyle/>
          <a:p>
            <a:pPr marL="0" indent="0" algn="r">
              <a:buNone/>
            </a:pPr>
            <a:br>
              <a:rPr lang="en-US" sz="1200" dirty="0"/>
            </a:br>
            <a:r>
              <a:rPr lang="he-IL" sz="1200" dirty="0"/>
              <a:t>.</a:t>
            </a:r>
            <a:r>
              <a:rPr lang="en-US" sz="1200" dirty="0" err="1"/>
              <a:t>odata</a:t>
            </a:r>
            <a:r>
              <a:rPr lang="en-US" sz="1200" dirty="0"/>
              <a:t> </a:t>
            </a:r>
            <a:r>
              <a:rPr lang="he-IL" sz="1200" dirty="0"/>
              <a:t>שירות ה </a:t>
            </a:r>
          </a:p>
          <a:p>
            <a:pPr marL="0" indent="0" algn="r">
              <a:buNone/>
            </a:pPr>
            <a:r>
              <a:rPr lang="he-IL" sz="1200" dirty="0"/>
              <a:t>מציע לנו מספר טבלאות רלוונטיות :  </a:t>
            </a:r>
            <a:r>
              <a:rPr lang="en-GB" sz="1200" dirty="0"/>
              <a:t> </a:t>
            </a:r>
          </a:p>
          <a:p>
            <a:pPr marL="0" indent="0" algn="r">
              <a:buNone/>
            </a:pPr>
            <a:br>
              <a:rPr lang="en-US" sz="1200" dirty="0"/>
            </a:br>
            <a:br>
              <a:rPr lang="en-US" sz="1200" dirty="0"/>
            </a:br>
            <a:endParaRPr lang="en-US" sz="1200" dirty="0"/>
          </a:p>
          <a:p>
            <a:pPr marL="0" indent="0" algn="r">
              <a:buNone/>
            </a:pPr>
            <a:endParaRPr lang="en-US" sz="1200" dirty="0"/>
          </a:p>
          <a:p>
            <a:pPr marL="0" indent="0" algn="r">
              <a:buNone/>
            </a:pPr>
            <a:endParaRPr lang="en-US" sz="1200" dirty="0"/>
          </a:p>
          <a:p>
            <a:pPr marL="0" indent="0" algn="r">
              <a:buNone/>
            </a:pPr>
            <a:endParaRPr lang="en-US" sz="1200" dirty="0"/>
          </a:p>
          <a:p>
            <a:pPr marL="0" indent="0" algn="r">
              <a:buNone/>
            </a:pPr>
            <a:br>
              <a:rPr lang="en-US" sz="1200" dirty="0"/>
            </a:br>
            <a:endParaRPr lang="en-GB" sz="1200" dirty="0"/>
          </a:p>
          <a:p>
            <a:pPr marL="0" indent="0" algn="r">
              <a:buNone/>
            </a:pPr>
            <a:endParaRPr lang="he-IL" sz="1200" dirty="0"/>
          </a:p>
          <a:p>
            <a:pPr marL="0" indent="0" algn="r">
              <a:buNone/>
            </a:pPr>
            <a:r>
              <a:rPr lang="he-IL" sz="1200" dirty="0"/>
              <a:t>בעזרת טבלאות אלו ננסה לענות על מרבית השאלות.</a:t>
            </a:r>
            <a:br>
              <a:rPr lang="en-US" sz="1200" dirty="0"/>
            </a:br>
            <a:r>
              <a:rPr lang="he-IL" sz="1200" dirty="0"/>
              <a:t>האתגרים הקיימים, הם :</a:t>
            </a:r>
            <a:br>
              <a:rPr lang="en-US" sz="1200" dirty="0"/>
            </a:br>
            <a:endParaRPr lang="he-IL" sz="1200" dirty="0"/>
          </a:p>
          <a:p>
            <a:pPr marL="0" indent="0" algn="r">
              <a:buNone/>
            </a:pPr>
            <a:r>
              <a:rPr lang="en-US" sz="1200" dirty="0"/>
              <a:t>XML</a:t>
            </a:r>
            <a:r>
              <a:rPr lang="he-IL" sz="1200" dirty="0"/>
              <a:t>1.שליפת המידע  (חצי מובנה)</a:t>
            </a:r>
            <a:br>
              <a:rPr lang="en-US" sz="1200" dirty="0"/>
            </a:br>
            <a:r>
              <a:rPr lang="he-IL" sz="1200" dirty="0"/>
              <a:t>2.עיבוד המידע , לפי מפתחות הטבלאות</a:t>
            </a:r>
            <a:br>
              <a:rPr lang="en-US" sz="1200" dirty="0"/>
            </a:br>
            <a:r>
              <a:rPr lang="he-IL" sz="1200" dirty="0"/>
              <a:t>3.קישור בין הצעת חוק , לחוק עצמו.</a:t>
            </a:r>
            <a:br>
              <a:rPr lang="en-US" sz="1200" dirty="0"/>
            </a:br>
            <a:r>
              <a:rPr lang="he-IL" sz="1200" dirty="0"/>
              <a:t>כרגע זו מגבלה רצינית שכן נדמה שאין מפתח המקשר</a:t>
            </a:r>
            <a:br>
              <a:rPr lang="en-US" sz="1200" dirty="0"/>
            </a:br>
            <a:r>
              <a:rPr lang="he-IL" sz="1200" dirty="0"/>
              <a:t>בין טבלת הצעות החוק לבין טבלת החוקים הקיימים.</a:t>
            </a:r>
            <a:br>
              <a:rPr lang="en-US" sz="1200" dirty="0"/>
            </a:br>
            <a:r>
              <a:rPr lang="he-IL" sz="1200" dirty="0"/>
              <a:t>4.ויזואליזציה</a:t>
            </a:r>
            <a:br>
              <a:rPr lang="en-US" sz="1200" dirty="0"/>
            </a:br>
            <a:br>
              <a:rPr lang="en-US" sz="1200" dirty="0"/>
            </a:br>
            <a:r>
              <a:rPr lang="he-IL" sz="1200" dirty="0"/>
              <a:t>אופציונלי: </a:t>
            </a:r>
            <a:br>
              <a:rPr lang="en-US" sz="1200" dirty="0"/>
            </a:br>
            <a:r>
              <a:rPr lang="he-IL" sz="1200" dirty="0"/>
              <a:t>5. כרגע, הטבלה שמתארת סיווג חוק לאחד מ 45 הסיווגים האפשריים</a:t>
            </a:r>
            <a:br>
              <a:rPr lang="en-US" sz="1200" dirty="0"/>
            </a:br>
            <a:r>
              <a:rPr lang="he-IL" sz="1200" dirty="0"/>
              <a:t>מתייחסת אך ורק לחוקים קיימים.</a:t>
            </a:r>
            <a:br>
              <a:rPr lang="en-US" sz="1200" dirty="0"/>
            </a:br>
            <a:r>
              <a:rPr lang="he-IL" sz="1200" dirty="0"/>
              <a:t>הרחבתה להצעות חוק </a:t>
            </a:r>
            <a:r>
              <a:rPr lang="he-IL" sz="1200" dirty="0" err="1"/>
              <a:t>תידרוש</a:t>
            </a:r>
            <a:r>
              <a:rPr lang="he-IL" sz="1200" dirty="0"/>
              <a:t> ניתוח מורפולוגי\</a:t>
            </a:r>
            <a:br>
              <a:rPr lang="en-GB" sz="1200" dirty="0"/>
            </a:br>
            <a:r>
              <a:rPr lang="he-IL" sz="1200" dirty="0"/>
              <a:t> כדי לסווג את כותרת החוק לאחת מ 45 הסיווגים האפשריים.</a:t>
            </a:r>
            <a:r>
              <a:rPr lang="en-GB" sz="1200" dirty="0" err="1"/>
              <a:t>ngram</a:t>
            </a:r>
            <a:r>
              <a:rPr lang="en-GB" sz="1200" dirty="0"/>
              <a:t> </a:t>
            </a:r>
            <a:r>
              <a:rPr lang="he-IL" sz="1200" dirty="0"/>
              <a:t>\</a:t>
            </a:r>
            <a:endParaRPr lang="en-GB" sz="1200" dirty="0"/>
          </a:p>
          <a:p>
            <a:pPr marL="0" indent="0" algn="r">
              <a:buNone/>
            </a:pPr>
            <a:r>
              <a:rPr lang="he-IL" sz="1200" dirty="0"/>
              <a:t>אופציונלי:</a:t>
            </a:r>
            <a:br>
              <a:rPr lang="en-GB" sz="1200" dirty="0"/>
            </a:br>
            <a:r>
              <a:rPr lang="he-IL" sz="1200" dirty="0"/>
              <a:t>להשוות בין ביצועי ממשלות, ולא רק בין חברי כנסת.</a:t>
            </a:r>
            <a:br>
              <a:rPr lang="en-US" sz="1200" dirty="0"/>
            </a:br>
            <a:r>
              <a:rPr lang="he-IL" sz="1200" dirty="0"/>
              <a:t>(ניתן לצרף להשוואה את כמות חברי הכנסת במפלגה השולטת,</a:t>
            </a:r>
            <a:br>
              <a:rPr lang="en-US" sz="1200" dirty="0"/>
            </a:br>
            <a:r>
              <a:rPr lang="he-IL" sz="1200" dirty="0"/>
              <a:t>וע"י כך לנתח את רמת שיתוף הפעולה בקואליציה.</a:t>
            </a:r>
            <a:br>
              <a:rPr lang="en-US" sz="1200" dirty="0"/>
            </a:br>
            <a:r>
              <a:rPr lang="he-IL" sz="1200" dirty="0"/>
              <a:t>(לדוגמא , מפלגה בת 40 חברי כנסת שהעבירה</a:t>
            </a:r>
            <a:br>
              <a:rPr lang="en-US" sz="1200" dirty="0"/>
            </a:br>
            <a:r>
              <a:rPr lang="he-IL" sz="1200" dirty="0"/>
              <a:t> פחות חוקים ממפלגה של 25 ח"כים).</a:t>
            </a:r>
            <a:endParaRPr lang="en-US" sz="1200" dirty="0"/>
          </a:p>
          <a:p>
            <a:pPr marL="0" indent="0" algn="r">
              <a:buNone/>
            </a:pPr>
            <a:br>
              <a:rPr lang="en-US" sz="1200" dirty="0"/>
            </a:br>
            <a:endParaRPr lang="he-IL" sz="1200" dirty="0"/>
          </a:p>
          <a:p>
            <a:pPr marL="0" indent="0" algn="r">
              <a:buNone/>
            </a:pPr>
            <a:r>
              <a:rPr lang="he-IL" sz="1200" dirty="0"/>
              <a:t> 			</a:t>
            </a:r>
            <a:endParaRPr lang="en-US" sz="1300" dirty="0"/>
          </a:p>
        </p:txBody>
      </p:sp>
      <p:pic>
        <p:nvPicPr>
          <p:cNvPr id="5" name="Picture 4">
            <a:extLst>
              <a:ext uri="{FF2B5EF4-FFF2-40B4-BE49-F238E27FC236}">
                <a16:creationId xmlns:a16="http://schemas.microsoft.com/office/drawing/2014/main" id="{1DC9243E-5AF3-4B0B-AFF2-B9244992985E}"/>
              </a:ext>
            </a:extLst>
          </p:cNvPr>
          <p:cNvPicPr>
            <a:picLocks noChangeAspect="1"/>
          </p:cNvPicPr>
          <p:nvPr/>
        </p:nvPicPr>
        <p:blipFill>
          <a:blip r:embed="rId2"/>
          <a:stretch>
            <a:fillRect/>
          </a:stretch>
        </p:blipFill>
        <p:spPr>
          <a:xfrm>
            <a:off x="8399946" y="2325037"/>
            <a:ext cx="2953854" cy="1412713"/>
          </a:xfrm>
          <a:prstGeom prst="rect">
            <a:avLst/>
          </a:prstGeom>
        </p:spPr>
      </p:pic>
      <p:pic>
        <p:nvPicPr>
          <p:cNvPr id="6" name="Picture 5">
            <a:extLst>
              <a:ext uri="{FF2B5EF4-FFF2-40B4-BE49-F238E27FC236}">
                <a16:creationId xmlns:a16="http://schemas.microsoft.com/office/drawing/2014/main" id="{3CD08805-5A0D-4F41-A5BF-4512D0876F20}"/>
              </a:ext>
            </a:extLst>
          </p:cNvPr>
          <p:cNvPicPr>
            <a:picLocks noChangeAspect="1"/>
          </p:cNvPicPr>
          <p:nvPr/>
        </p:nvPicPr>
        <p:blipFill>
          <a:blip r:embed="rId3"/>
          <a:stretch>
            <a:fillRect/>
          </a:stretch>
        </p:blipFill>
        <p:spPr>
          <a:xfrm>
            <a:off x="4058949" y="2636036"/>
            <a:ext cx="4207973" cy="1221296"/>
          </a:xfrm>
          <a:prstGeom prst="rect">
            <a:avLst/>
          </a:prstGeom>
        </p:spPr>
      </p:pic>
      <p:pic>
        <p:nvPicPr>
          <p:cNvPr id="7" name="Picture 6">
            <a:extLst>
              <a:ext uri="{FF2B5EF4-FFF2-40B4-BE49-F238E27FC236}">
                <a16:creationId xmlns:a16="http://schemas.microsoft.com/office/drawing/2014/main" id="{C65116E8-C348-49B0-9EF5-34EB8A1FF135}"/>
              </a:ext>
            </a:extLst>
          </p:cNvPr>
          <p:cNvPicPr>
            <a:picLocks noChangeAspect="1"/>
          </p:cNvPicPr>
          <p:nvPr/>
        </p:nvPicPr>
        <p:blipFill>
          <a:blip r:embed="rId4"/>
          <a:stretch>
            <a:fillRect/>
          </a:stretch>
        </p:blipFill>
        <p:spPr>
          <a:xfrm>
            <a:off x="4815674" y="3851242"/>
            <a:ext cx="3451248" cy="1494731"/>
          </a:xfrm>
          <a:prstGeom prst="rect">
            <a:avLst/>
          </a:prstGeom>
        </p:spPr>
      </p:pic>
      <p:pic>
        <p:nvPicPr>
          <p:cNvPr id="8" name="Picture 7">
            <a:extLst>
              <a:ext uri="{FF2B5EF4-FFF2-40B4-BE49-F238E27FC236}">
                <a16:creationId xmlns:a16="http://schemas.microsoft.com/office/drawing/2014/main" id="{8CA05D44-DE90-41C4-A033-73CC0D238DD8}"/>
              </a:ext>
            </a:extLst>
          </p:cNvPr>
          <p:cNvPicPr>
            <a:picLocks noChangeAspect="1"/>
          </p:cNvPicPr>
          <p:nvPr/>
        </p:nvPicPr>
        <p:blipFill>
          <a:blip r:embed="rId5"/>
          <a:stretch>
            <a:fillRect/>
          </a:stretch>
        </p:blipFill>
        <p:spPr>
          <a:xfrm>
            <a:off x="838200" y="2636036"/>
            <a:ext cx="3143917" cy="1101714"/>
          </a:xfrm>
          <a:prstGeom prst="rect">
            <a:avLst/>
          </a:prstGeom>
        </p:spPr>
      </p:pic>
      <p:pic>
        <p:nvPicPr>
          <p:cNvPr id="9" name="Picture 8">
            <a:extLst>
              <a:ext uri="{FF2B5EF4-FFF2-40B4-BE49-F238E27FC236}">
                <a16:creationId xmlns:a16="http://schemas.microsoft.com/office/drawing/2014/main" id="{882A3FD5-2D2D-4AE3-808E-16EC070F3218}"/>
              </a:ext>
            </a:extLst>
          </p:cNvPr>
          <p:cNvPicPr>
            <a:picLocks noChangeAspect="1"/>
          </p:cNvPicPr>
          <p:nvPr/>
        </p:nvPicPr>
        <p:blipFill>
          <a:blip r:embed="rId6"/>
          <a:stretch>
            <a:fillRect/>
          </a:stretch>
        </p:blipFill>
        <p:spPr>
          <a:xfrm>
            <a:off x="555021" y="3992269"/>
            <a:ext cx="4127629" cy="1212679"/>
          </a:xfrm>
          <a:prstGeom prst="rect">
            <a:avLst/>
          </a:prstGeom>
        </p:spPr>
      </p:pic>
    </p:spTree>
    <p:extLst>
      <p:ext uri="{BB962C8B-B14F-4D97-AF65-F5344CB8AC3E}">
        <p14:creationId xmlns:p14="http://schemas.microsoft.com/office/powerpoint/2010/main" val="2576374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94D3A-73E7-46C1-A3DC-47ECFBC9B991}"/>
              </a:ext>
            </a:extLst>
          </p:cNvPr>
          <p:cNvSpPr>
            <a:spLocks noGrp="1"/>
          </p:cNvSpPr>
          <p:nvPr>
            <p:ph type="title"/>
          </p:nvPr>
        </p:nvSpPr>
        <p:spPr/>
        <p:txBody>
          <a:bodyPr>
            <a:normAutofit/>
          </a:bodyPr>
          <a:lstStyle/>
          <a:p>
            <a:pPr algn="r"/>
            <a:r>
              <a:rPr lang="he-IL" sz="2000" dirty="0"/>
              <a:t>אך ישנן טבלאות חסרות , או כאלה שהשגת דורשת עבודה רבה</a:t>
            </a:r>
            <a:endParaRPr lang="en-US" sz="2000" dirty="0"/>
          </a:p>
        </p:txBody>
      </p:sp>
      <p:sp>
        <p:nvSpPr>
          <p:cNvPr id="3" name="Content Placeholder 2">
            <a:extLst>
              <a:ext uri="{FF2B5EF4-FFF2-40B4-BE49-F238E27FC236}">
                <a16:creationId xmlns:a16="http://schemas.microsoft.com/office/drawing/2014/main" id="{78422200-839F-4555-9FA8-348C7D1C12DC}"/>
              </a:ext>
            </a:extLst>
          </p:cNvPr>
          <p:cNvSpPr>
            <a:spLocks noGrp="1"/>
          </p:cNvSpPr>
          <p:nvPr>
            <p:ph idx="1"/>
          </p:nvPr>
        </p:nvSpPr>
        <p:spPr/>
        <p:txBody>
          <a:bodyPr>
            <a:normAutofit/>
          </a:bodyPr>
          <a:lstStyle/>
          <a:p>
            <a:pPr marL="0" indent="0" algn="r">
              <a:buNone/>
            </a:pPr>
            <a:r>
              <a:rPr lang="he-IL" sz="1100" dirty="0"/>
              <a:t>טבלה שעבודה איתה דורשת עבודה מרובה (בעבור כל הצעת חוק, שאילתה לטבלה , שליפת השדה המתאים והורדת הקובץ מהשדה המתאים) היא :</a:t>
            </a:r>
            <a:br>
              <a:rPr lang="en-US" sz="1100" dirty="0"/>
            </a:br>
            <a:endParaRPr lang="en-US" sz="1100" dirty="0"/>
          </a:p>
          <a:p>
            <a:pPr marL="0" indent="0" algn="r">
              <a:buNone/>
            </a:pPr>
            <a:endParaRPr lang="en-US" sz="1100" dirty="0"/>
          </a:p>
          <a:p>
            <a:pPr marL="0" indent="0" algn="r">
              <a:buNone/>
            </a:pPr>
            <a:endParaRPr lang="en-US" sz="1100" dirty="0"/>
          </a:p>
          <a:p>
            <a:pPr marL="0" indent="0" algn="r">
              <a:buNone/>
            </a:pPr>
            <a:endParaRPr lang="en-US" sz="1100" dirty="0"/>
          </a:p>
          <a:p>
            <a:pPr marL="0" indent="0" algn="r">
              <a:buNone/>
            </a:pPr>
            <a:endParaRPr lang="en-US" sz="1100" dirty="0"/>
          </a:p>
          <a:p>
            <a:pPr marL="0" indent="0" algn="r">
              <a:buNone/>
            </a:pPr>
            <a:endParaRPr lang="en-US" sz="1100" dirty="0"/>
          </a:p>
          <a:p>
            <a:pPr marL="0" indent="0" algn="r">
              <a:buNone/>
            </a:pPr>
            <a:endParaRPr lang="en-US" sz="1100" dirty="0"/>
          </a:p>
          <a:p>
            <a:pPr marL="0" indent="0" algn="r">
              <a:buNone/>
            </a:pPr>
            <a:r>
              <a:rPr lang="he-IL" sz="1100" dirty="0"/>
              <a:t>דוגמא לטבלה שכלל אינה קיימת, מה שהתגלה , לפחות מבחינתי בשלב מאוחר היא </a:t>
            </a:r>
            <a:br>
              <a:rPr lang="en-US" sz="1100" dirty="0"/>
            </a:br>
            <a:endParaRPr lang="en-US" sz="1100" dirty="0"/>
          </a:p>
        </p:txBody>
      </p:sp>
      <p:pic>
        <p:nvPicPr>
          <p:cNvPr id="5" name="Picture 4">
            <a:extLst>
              <a:ext uri="{FF2B5EF4-FFF2-40B4-BE49-F238E27FC236}">
                <a16:creationId xmlns:a16="http://schemas.microsoft.com/office/drawing/2014/main" id="{C24C6E71-CC99-4D20-AC15-63B314FE02BA}"/>
              </a:ext>
            </a:extLst>
          </p:cNvPr>
          <p:cNvPicPr>
            <a:picLocks noChangeAspect="1"/>
          </p:cNvPicPr>
          <p:nvPr/>
        </p:nvPicPr>
        <p:blipFill>
          <a:blip r:embed="rId2"/>
          <a:stretch>
            <a:fillRect/>
          </a:stretch>
        </p:blipFill>
        <p:spPr>
          <a:xfrm>
            <a:off x="7287208" y="2064009"/>
            <a:ext cx="3861804" cy="1849007"/>
          </a:xfrm>
          <a:prstGeom prst="rect">
            <a:avLst/>
          </a:prstGeom>
        </p:spPr>
      </p:pic>
      <p:pic>
        <p:nvPicPr>
          <p:cNvPr id="7" name="Picture 6">
            <a:extLst>
              <a:ext uri="{FF2B5EF4-FFF2-40B4-BE49-F238E27FC236}">
                <a16:creationId xmlns:a16="http://schemas.microsoft.com/office/drawing/2014/main" id="{F1E010EC-D243-462E-BADA-89D12284A95D}"/>
              </a:ext>
            </a:extLst>
          </p:cNvPr>
          <p:cNvPicPr>
            <a:picLocks noChangeAspect="1"/>
          </p:cNvPicPr>
          <p:nvPr/>
        </p:nvPicPr>
        <p:blipFill>
          <a:blip r:embed="rId3"/>
          <a:stretch>
            <a:fillRect/>
          </a:stretch>
        </p:blipFill>
        <p:spPr>
          <a:xfrm>
            <a:off x="7084154" y="4226768"/>
            <a:ext cx="4064859" cy="1558588"/>
          </a:xfrm>
          <a:prstGeom prst="rect">
            <a:avLst/>
          </a:prstGeom>
        </p:spPr>
      </p:pic>
    </p:spTree>
    <p:extLst>
      <p:ext uri="{BB962C8B-B14F-4D97-AF65-F5344CB8AC3E}">
        <p14:creationId xmlns:p14="http://schemas.microsoft.com/office/powerpoint/2010/main" val="1571999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F2FB1-3319-4C11-BFB3-F791FD47C1C3}"/>
              </a:ext>
            </a:extLst>
          </p:cNvPr>
          <p:cNvSpPr>
            <a:spLocks noGrp="1"/>
          </p:cNvSpPr>
          <p:nvPr>
            <p:ph type="title"/>
          </p:nvPr>
        </p:nvSpPr>
        <p:spPr/>
        <p:txBody>
          <a:bodyPr/>
          <a:lstStyle/>
          <a:p>
            <a:pPr algn="r"/>
            <a:r>
              <a:rPr lang="he-IL" dirty="0"/>
              <a:t>תיאור שלבי העבודה</a:t>
            </a:r>
            <a:endParaRPr lang="en-US" dirty="0"/>
          </a:p>
        </p:txBody>
      </p:sp>
      <p:sp>
        <p:nvSpPr>
          <p:cNvPr id="3" name="Content Placeholder 2">
            <a:extLst>
              <a:ext uri="{FF2B5EF4-FFF2-40B4-BE49-F238E27FC236}">
                <a16:creationId xmlns:a16="http://schemas.microsoft.com/office/drawing/2014/main" id="{19047E42-6757-4AE8-A390-98105B136383}"/>
              </a:ext>
            </a:extLst>
          </p:cNvPr>
          <p:cNvSpPr>
            <a:spLocks noGrp="1"/>
          </p:cNvSpPr>
          <p:nvPr>
            <p:ph idx="1"/>
          </p:nvPr>
        </p:nvSpPr>
        <p:spPr/>
        <p:txBody>
          <a:bodyPr>
            <a:normAutofit/>
          </a:bodyPr>
          <a:lstStyle/>
          <a:p>
            <a:pPr marL="0" indent="0">
              <a:buNone/>
            </a:pPr>
            <a:r>
              <a:rPr lang="en-GB" sz="1100" dirty="0"/>
              <a:t>First step was downloading the XML’s using the </a:t>
            </a:r>
            <a:r>
              <a:rPr lang="en-GB" sz="1100" dirty="0" err="1"/>
              <a:t>Odata</a:t>
            </a:r>
            <a:r>
              <a:rPr lang="en-GB" sz="1100" dirty="0"/>
              <a:t> service, </a:t>
            </a:r>
            <a:br>
              <a:rPr lang="en-GB" sz="1100" dirty="0"/>
            </a:br>
            <a:r>
              <a:rPr lang="en-GB" sz="1100" dirty="0"/>
              <a:t>since the </a:t>
            </a:r>
            <a:r>
              <a:rPr lang="en-GB" sz="1100" dirty="0" err="1"/>
              <a:t>odata</a:t>
            </a:r>
            <a:r>
              <a:rPr lang="en-GB" sz="1100" dirty="0"/>
              <a:t> service returns queries of max size 100, I had to write a merger code which not only downloads the separate </a:t>
            </a:r>
            <a:r>
              <a:rPr lang="en-GB" sz="1100" dirty="0" err="1"/>
              <a:t>xmls</a:t>
            </a:r>
            <a:r>
              <a:rPr lang="en-GB" sz="1100" dirty="0"/>
              <a:t> using </a:t>
            </a:r>
            <a:r>
              <a:rPr lang="en-GB" sz="1100" dirty="0" err="1"/>
              <a:t>odata</a:t>
            </a:r>
            <a:r>
              <a:rPr lang="en-GB" sz="1100" dirty="0"/>
              <a:t>,</a:t>
            </a:r>
            <a:br>
              <a:rPr lang="en-GB" sz="1100" dirty="0"/>
            </a:br>
            <a:r>
              <a:rPr lang="en-GB" sz="1100" dirty="0"/>
              <a:t>but merges them.</a:t>
            </a:r>
            <a:br>
              <a:rPr lang="en-GB" sz="1100" dirty="0"/>
            </a:br>
            <a:br>
              <a:rPr lang="en-GB" sz="1100" dirty="0"/>
            </a:br>
            <a:r>
              <a:rPr lang="en-GB" sz="1100" dirty="0"/>
              <a:t>This is done using the mergeXML.py for multitude of tables </a:t>
            </a:r>
          </a:p>
          <a:p>
            <a:pPr marL="0" indent="0">
              <a:buNone/>
            </a:pPr>
            <a:endParaRPr lang="en-GB" sz="1100" dirty="0"/>
          </a:p>
          <a:p>
            <a:pPr marL="0" indent="0">
              <a:buNone/>
            </a:pPr>
            <a:endParaRPr lang="en-GB" sz="1100" dirty="0"/>
          </a:p>
          <a:p>
            <a:pPr marL="0" indent="0">
              <a:buNone/>
            </a:pPr>
            <a:endParaRPr lang="en-GB" sz="1100" dirty="0"/>
          </a:p>
          <a:p>
            <a:pPr marL="0" indent="0">
              <a:buNone/>
            </a:pPr>
            <a:endParaRPr lang="en-US" sz="1100" dirty="0"/>
          </a:p>
        </p:txBody>
      </p:sp>
      <p:pic>
        <p:nvPicPr>
          <p:cNvPr id="5" name="Picture 4">
            <a:extLst>
              <a:ext uri="{FF2B5EF4-FFF2-40B4-BE49-F238E27FC236}">
                <a16:creationId xmlns:a16="http://schemas.microsoft.com/office/drawing/2014/main" id="{2E7A041C-24AA-47DD-9F07-1B7B32115F54}"/>
              </a:ext>
            </a:extLst>
          </p:cNvPr>
          <p:cNvPicPr>
            <a:picLocks noChangeAspect="1"/>
          </p:cNvPicPr>
          <p:nvPr/>
        </p:nvPicPr>
        <p:blipFill>
          <a:blip r:embed="rId2"/>
          <a:stretch>
            <a:fillRect/>
          </a:stretch>
        </p:blipFill>
        <p:spPr>
          <a:xfrm>
            <a:off x="6020665" y="2525114"/>
            <a:ext cx="5224082" cy="2858650"/>
          </a:xfrm>
          <a:prstGeom prst="rect">
            <a:avLst/>
          </a:prstGeom>
        </p:spPr>
      </p:pic>
      <p:pic>
        <p:nvPicPr>
          <p:cNvPr id="7" name="Picture 6">
            <a:extLst>
              <a:ext uri="{FF2B5EF4-FFF2-40B4-BE49-F238E27FC236}">
                <a16:creationId xmlns:a16="http://schemas.microsoft.com/office/drawing/2014/main" id="{B32E6CF5-B155-4ACF-A72C-59B3C00299C9}"/>
              </a:ext>
            </a:extLst>
          </p:cNvPr>
          <p:cNvPicPr>
            <a:picLocks noChangeAspect="1"/>
          </p:cNvPicPr>
          <p:nvPr/>
        </p:nvPicPr>
        <p:blipFill>
          <a:blip r:embed="rId3"/>
          <a:stretch>
            <a:fillRect/>
          </a:stretch>
        </p:blipFill>
        <p:spPr>
          <a:xfrm>
            <a:off x="401216" y="2715472"/>
            <a:ext cx="5421787" cy="2858651"/>
          </a:xfrm>
          <a:prstGeom prst="rect">
            <a:avLst/>
          </a:prstGeom>
        </p:spPr>
      </p:pic>
    </p:spTree>
    <p:extLst>
      <p:ext uri="{BB962C8B-B14F-4D97-AF65-F5344CB8AC3E}">
        <p14:creationId xmlns:p14="http://schemas.microsoft.com/office/powerpoint/2010/main" val="4153947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779AC-4A5E-48E3-A6A8-21988252F3BB}"/>
              </a:ext>
            </a:extLst>
          </p:cNvPr>
          <p:cNvSpPr>
            <a:spLocks noGrp="1"/>
          </p:cNvSpPr>
          <p:nvPr>
            <p:ph type="title"/>
          </p:nvPr>
        </p:nvSpPr>
        <p:spPr/>
        <p:txBody>
          <a:bodyPr/>
          <a:lstStyle/>
          <a:p>
            <a:r>
              <a:rPr lang="en-GB" dirty="0"/>
              <a:t>Step 2</a:t>
            </a:r>
            <a:endParaRPr lang="en-US" dirty="0"/>
          </a:p>
        </p:txBody>
      </p:sp>
      <p:sp>
        <p:nvSpPr>
          <p:cNvPr id="3" name="Content Placeholder 2">
            <a:extLst>
              <a:ext uri="{FF2B5EF4-FFF2-40B4-BE49-F238E27FC236}">
                <a16:creationId xmlns:a16="http://schemas.microsoft.com/office/drawing/2014/main" id="{37846DA6-F1B7-4C2B-B1F9-9BEBF3986FC5}"/>
              </a:ext>
            </a:extLst>
          </p:cNvPr>
          <p:cNvSpPr>
            <a:spLocks noGrp="1"/>
          </p:cNvSpPr>
          <p:nvPr>
            <p:ph idx="1"/>
          </p:nvPr>
        </p:nvSpPr>
        <p:spPr/>
        <p:txBody>
          <a:bodyPr>
            <a:normAutofit/>
          </a:bodyPr>
          <a:lstStyle/>
          <a:p>
            <a:pPr marL="0" indent="0">
              <a:buNone/>
            </a:pPr>
            <a:r>
              <a:rPr lang="en-GB" sz="1100" dirty="0"/>
              <a:t>Given the complete downloaded XML’s , we now need to convert them to CSV’s for ease of work </a:t>
            </a:r>
            <a:r>
              <a:rPr lang="en-US" sz="1100" dirty="0"/>
              <a:t>/ </a:t>
            </a:r>
            <a:r>
              <a:rPr lang="en-US" sz="1100" dirty="0" err="1"/>
              <a:t>sql</a:t>
            </a:r>
            <a:r>
              <a:rPr lang="en-US" sz="1100" dirty="0"/>
              <a:t> queries / easier data access.</a:t>
            </a:r>
          </a:p>
          <a:p>
            <a:pPr marL="0" indent="0">
              <a:buNone/>
            </a:pPr>
            <a:r>
              <a:rPr lang="en-US" sz="1100" dirty="0"/>
              <a:t>We do so using the appropriate </a:t>
            </a:r>
            <a:r>
              <a:rPr lang="en-US" sz="1100" dirty="0" err="1"/>
              <a:t>XMLtoCSV</a:t>
            </a:r>
            <a:r>
              <a:rPr lang="en-US" sz="1100" dirty="0"/>
              <a:t>_{}.</a:t>
            </a:r>
            <a:r>
              <a:rPr lang="en-US" sz="1100" dirty="0" err="1"/>
              <a:t>py</a:t>
            </a:r>
            <a:r>
              <a:rPr lang="en-US" sz="1100" dirty="0"/>
              <a:t> ,  which takes an xml file and converts the relevant data into CSV,   </a:t>
            </a:r>
            <a:br>
              <a:rPr lang="en-US" sz="1100" dirty="0"/>
            </a:br>
            <a:r>
              <a:rPr lang="en-US" sz="1100" dirty="0"/>
              <a:t>(did not execute this step for </a:t>
            </a:r>
            <a:r>
              <a:rPr lang="en-US" sz="1100" dirty="0" err="1"/>
              <a:t>Knesset_Bill</a:t>
            </a:r>
            <a:r>
              <a:rPr lang="en-US" sz="1100" dirty="0"/>
              <a:t> , as I felt that XML to be too big (160MB) , as I could hardly ever open it with </a:t>
            </a:r>
            <a:r>
              <a:rPr lang="en-US" sz="1100" dirty="0" err="1"/>
              <a:t>conventinal</a:t>
            </a:r>
            <a:r>
              <a:rPr lang="en-US" sz="1100" dirty="0"/>
              <a:t> programs , </a:t>
            </a:r>
            <a:r>
              <a:rPr lang="en-US" sz="1100" dirty="0" err="1"/>
              <a:t>i.e</a:t>
            </a:r>
            <a:r>
              <a:rPr lang="en-US" sz="1100" dirty="0"/>
              <a:t> notepad++ \ browsers)</a:t>
            </a:r>
            <a:br>
              <a:rPr lang="en-US" sz="1100" dirty="0"/>
            </a:br>
            <a:r>
              <a:rPr lang="en-US" sz="1100" dirty="0"/>
              <a:t>for example :</a:t>
            </a:r>
            <a:br>
              <a:rPr lang="en-US" sz="1100" dirty="0"/>
            </a:br>
            <a:br>
              <a:rPr lang="en-US" sz="1100" dirty="0"/>
            </a:br>
            <a:endParaRPr lang="en-US" sz="1100" dirty="0"/>
          </a:p>
        </p:txBody>
      </p:sp>
      <p:pic>
        <p:nvPicPr>
          <p:cNvPr id="5" name="Picture 4">
            <a:extLst>
              <a:ext uri="{FF2B5EF4-FFF2-40B4-BE49-F238E27FC236}">
                <a16:creationId xmlns:a16="http://schemas.microsoft.com/office/drawing/2014/main" id="{FF53CB4C-2B0C-46DF-99C2-AED929A677FB}"/>
              </a:ext>
            </a:extLst>
          </p:cNvPr>
          <p:cNvPicPr>
            <a:picLocks noChangeAspect="1"/>
          </p:cNvPicPr>
          <p:nvPr/>
        </p:nvPicPr>
        <p:blipFill>
          <a:blip r:embed="rId2"/>
          <a:stretch>
            <a:fillRect/>
          </a:stretch>
        </p:blipFill>
        <p:spPr>
          <a:xfrm>
            <a:off x="989045" y="2756733"/>
            <a:ext cx="9075576" cy="2729763"/>
          </a:xfrm>
          <a:prstGeom prst="rect">
            <a:avLst/>
          </a:prstGeom>
        </p:spPr>
      </p:pic>
    </p:spTree>
    <p:extLst>
      <p:ext uri="{BB962C8B-B14F-4D97-AF65-F5344CB8AC3E}">
        <p14:creationId xmlns:p14="http://schemas.microsoft.com/office/powerpoint/2010/main" val="1219605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A6583-6A1C-4A4B-B156-E6305C6C17A8}"/>
              </a:ext>
            </a:extLst>
          </p:cNvPr>
          <p:cNvSpPr>
            <a:spLocks noGrp="1"/>
          </p:cNvSpPr>
          <p:nvPr>
            <p:ph type="title"/>
          </p:nvPr>
        </p:nvSpPr>
        <p:spPr/>
        <p:txBody>
          <a:bodyPr/>
          <a:lstStyle/>
          <a:p>
            <a:r>
              <a:rPr lang="en-US" dirty="0"/>
              <a:t>Step 3</a:t>
            </a:r>
          </a:p>
        </p:txBody>
      </p:sp>
      <p:sp>
        <p:nvSpPr>
          <p:cNvPr id="3" name="Content Placeholder 2">
            <a:extLst>
              <a:ext uri="{FF2B5EF4-FFF2-40B4-BE49-F238E27FC236}">
                <a16:creationId xmlns:a16="http://schemas.microsoft.com/office/drawing/2014/main" id="{BD189891-D00D-4258-96AF-E2FFA247D32D}"/>
              </a:ext>
            </a:extLst>
          </p:cNvPr>
          <p:cNvSpPr>
            <a:spLocks noGrp="1"/>
          </p:cNvSpPr>
          <p:nvPr>
            <p:ph idx="1"/>
          </p:nvPr>
        </p:nvSpPr>
        <p:spPr/>
        <p:txBody>
          <a:bodyPr>
            <a:normAutofit/>
          </a:bodyPr>
          <a:lstStyle/>
          <a:p>
            <a:pPr marL="0" indent="0">
              <a:buNone/>
            </a:pPr>
            <a:r>
              <a:rPr lang="en-US" sz="1100" dirty="0"/>
              <a:t>Up to this point , execution wise , the steps were not that complex,</a:t>
            </a:r>
            <a:br>
              <a:rPr lang="en-US" sz="1100" dirty="0"/>
            </a:br>
            <a:r>
              <a:rPr lang="en-US" sz="1100" dirty="0"/>
              <a:t>I believe the longest step was up to 10 min (CPU time) for the longest/largest files.</a:t>
            </a:r>
            <a:br>
              <a:rPr lang="en-US" sz="1100" dirty="0"/>
            </a:br>
            <a:endParaRPr lang="en-US" sz="1100" dirty="0"/>
          </a:p>
          <a:p>
            <a:pPr marL="0" indent="0">
              <a:buNone/>
            </a:pPr>
            <a:r>
              <a:rPr lang="en-US" sz="1100" dirty="0"/>
              <a:t>At step 3 , we download the actual bill files , not just the metadata which we downloaded using </a:t>
            </a:r>
            <a:r>
              <a:rPr lang="en-US" sz="1100" dirty="0" err="1"/>
              <a:t>odata</a:t>
            </a:r>
            <a:r>
              <a:rPr lang="en-US" sz="1100" dirty="0"/>
              <a:t>,</a:t>
            </a:r>
            <a:br>
              <a:rPr lang="en-US" sz="1100" dirty="0"/>
            </a:br>
            <a:r>
              <a:rPr lang="en-US" sz="1100" dirty="0"/>
              <a:t>this means we have 44,000 doc files to download.</a:t>
            </a:r>
            <a:br>
              <a:rPr lang="en-US" sz="1100" dirty="0"/>
            </a:br>
            <a:r>
              <a:rPr lang="en-US" sz="1100" dirty="0"/>
              <a:t>This step took over 12 </a:t>
            </a:r>
            <a:r>
              <a:rPr lang="en-US" sz="1100" dirty="0" err="1"/>
              <a:t>hrs</a:t>
            </a:r>
            <a:r>
              <a:rPr lang="en-US" sz="1100" dirty="0"/>
              <a:t> per run attempt (Not including coding time) ,</a:t>
            </a:r>
            <a:br>
              <a:rPr lang="en-US" sz="1100" dirty="0"/>
            </a:br>
            <a:br>
              <a:rPr lang="en-US" sz="1100" dirty="0"/>
            </a:br>
            <a:br>
              <a:rPr lang="en-US" sz="1100" dirty="0"/>
            </a:br>
            <a:endParaRPr lang="en-US" sz="1100" dirty="0"/>
          </a:p>
        </p:txBody>
      </p:sp>
      <p:pic>
        <p:nvPicPr>
          <p:cNvPr id="7" name="Picture 6">
            <a:extLst>
              <a:ext uri="{FF2B5EF4-FFF2-40B4-BE49-F238E27FC236}">
                <a16:creationId xmlns:a16="http://schemas.microsoft.com/office/drawing/2014/main" id="{9B9A4B57-848C-4A61-BBE2-EBA7FFFCC463}"/>
              </a:ext>
            </a:extLst>
          </p:cNvPr>
          <p:cNvPicPr>
            <a:picLocks noChangeAspect="1"/>
          </p:cNvPicPr>
          <p:nvPr/>
        </p:nvPicPr>
        <p:blipFill>
          <a:blip r:embed="rId2"/>
          <a:stretch>
            <a:fillRect/>
          </a:stretch>
        </p:blipFill>
        <p:spPr>
          <a:xfrm>
            <a:off x="2985794" y="2932994"/>
            <a:ext cx="7399177" cy="3724138"/>
          </a:xfrm>
          <a:prstGeom prst="rect">
            <a:avLst/>
          </a:prstGeom>
        </p:spPr>
      </p:pic>
    </p:spTree>
    <p:extLst>
      <p:ext uri="{BB962C8B-B14F-4D97-AF65-F5344CB8AC3E}">
        <p14:creationId xmlns:p14="http://schemas.microsoft.com/office/powerpoint/2010/main" val="1710685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BDE93-396E-4202-9E6D-C011DDD43A2A}"/>
              </a:ext>
            </a:extLst>
          </p:cNvPr>
          <p:cNvSpPr>
            <a:spLocks noGrp="1"/>
          </p:cNvSpPr>
          <p:nvPr>
            <p:ph type="title"/>
          </p:nvPr>
        </p:nvSpPr>
        <p:spPr/>
        <p:txBody>
          <a:bodyPr>
            <a:normAutofit/>
          </a:bodyPr>
          <a:lstStyle/>
          <a:p>
            <a:r>
              <a:rPr lang="en-US" sz="2400" dirty="0"/>
              <a:t>Why did step 3 take more then 12 hours of </a:t>
            </a:r>
            <a:r>
              <a:rPr lang="en-US" sz="2400" dirty="0" err="1"/>
              <a:t>cpu</a:t>
            </a:r>
            <a:r>
              <a:rPr lang="en-US" sz="2400" dirty="0"/>
              <a:t> time ?</a:t>
            </a:r>
          </a:p>
        </p:txBody>
      </p:sp>
      <p:sp>
        <p:nvSpPr>
          <p:cNvPr id="3" name="Content Placeholder 2">
            <a:extLst>
              <a:ext uri="{FF2B5EF4-FFF2-40B4-BE49-F238E27FC236}">
                <a16:creationId xmlns:a16="http://schemas.microsoft.com/office/drawing/2014/main" id="{3F8AE790-3A15-4252-8713-6B80AAB87958}"/>
              </a:ext>
            </a:extLst>
          </p:cNvPr>
          <p:cNvSpPr>
            <a:spLocks noGrp="1"/>
          </p:cNvSpPr>
          <p:nvPr>
            <p:ph idx="1"/>
          </p:nvPr>
        </p:nvSpPr>
        <p:spPr/>
        <p:txBody>
          <a:bodyPr>
            <a:normAutofit/>
          </a:bodyPr>
          <a:lstStyle/>
          <a:p>
            <a:pPr marL="0" indent="0">
              <a:buNone/>
            </a:pPr>
            <a:r>
              <a:rPr lang="en-US" sz="1100" dirty="0"/>
              <a:t>Well, at first attempt , I tried to download and </a:t>
            </a:r>
            <a:r>
              <a:rPr lang="en-US" sz="1100" dirty="0" err="1"/>
              <a:t>enocunterd</a:t>
            </a:r>
            <a:r>
              <a:rPr lang="en-US" sz="1100" dirty="0"/>
              <a:t> a weird behavior,</a:t>
            </a:r>
            <a:br>
              <a:rPr lang="en-US" sz="1100" dirty="0"/>
            </a:br>
            <a:r>
              <a:rPr lang="en-US" sz="1100" dirty="0"/>
              <a:t>every 80 files , which translates to about 80 seconds , all my downloads failed , and never recovered .</a:t>
            </a:r>
            <a:br>
              <a:rPr lang="en-US" sz="1100" dirty="0"/>
            </a:br>
            <a:br>
              <a:rPr lang="en-US" sz="1100" dirty="0"/>
            </a:br>
            <a:r>
              <a:rPr lang="en-US" sz="1100" dirty="0"/>
              <a:t>After multiple attempts, multithreading and various sleep\locks\try-catch attempts , I've come to this painful realization:</a:t>
            </a:r>
          </a:p>
          <a:p>
            <a:pPr marL="0" indent="0">
              <a:buNone/>
            </a:pPr>
            <a:br>
              <a:rPr lang="en-US" sz="1100" dirty="0"/>
            </a:br>
            <a:r>
              <a:rPr lang="en-US" sz="1100" dirty="0"/>
              <a:t>the Knesset and </a:t>
            </a:r>
            <a:r>
              <a:rPr lang="en-US" sz="1100" dirty="0" err="1"/>
              <a:t>odata</a:t>
            </a:r>
            <a:r>
              <a:rPr lang="en-US" sz="1100" dirty="0"/>
              <a:t> service are using some kind of </a:t>
            </a:r>
            <a:r>
              <a:rPr lang="en-US" sz="1100" dirty="0" err="1"/>
              <a:t>Ddos</a:t>
            </a:r>
            <a:r>
              <a:rPr lang="en-US" sz="1100" dirty="0"/>
              <a:t> protection which cut\freeze the connection,</a:t>
            </a:r>
            <a:br>
              <a:rPr lang="en-US" sz="1100" dirty="0"/>
            </a:br>
            <a:r>
              <a:rPr lang="en-US" sz="1100" dirty="0"/>
              <a:t>and not only does my attempt to improve runtime by using multithreading didn’t help ,</a:t>
            </a:r>
            <a:br>
              <a:rPr lang="en-US" sz="1100" dirty="0"/>
            </a:br>
            <a:r>
              <a:rPr lang="en-US" sz="1100" dirty="0"/>
              <a:t>it actually made things worse , as this </a:t>
            </a:r>
            <a:r>
              <a:rPr lang="en-US" sz="1100" dirty="0" err="1"/>
              <a:t>Ddos</a:t>
            </a:r>
            <a:r>
              <a:rPr lang="en-US" sz="1100" dirty="0"/>
              <a:t> protection increased the freeze timer for every new connections coming from my </a:t>
            </a:r>
            <a:r>
              <a:rPr lang="en-US" sz="1100" dirty="0" err="1"/>
              <a:t>ip</a:t>
            </a:r>
            <a:r>
              <a:rPr lang="en-US" sz="1100" dirty="0"/>
              <a:t>.</a:t>
            </a:r>
            <a:br>
              <a:rPr lang="en-US" sz="1100" dirty="0"/>
            </a:br>
            <a:r>
              <a:rPr lang="en-US" sz="1100" dirty="0" err="1"/>
              <a:t>Infinitly</a:t>
            </a:r>
            <a:r>
              <a:rPr lang="en-US" sz="1100" dirty="0"/>
              <a:t> locking my computer</a:t>
            </a:r>
            <a:br>
              <a:rPr lang="en-US" sz="1100" dirty="0"/>
            </a:br>
            <a:r>
              <a:rPr lang="en-US" sz="1100" dirty="0"/>
              <a:t>therefor I was forced to waste considerable efforts on this matter,</a:t>
            </a:r>
            <a:br>
              <a:rPr lang="en-US" sz="1100" dirty="0"/>
            </a:br>
            <a:r>
              <a:rPr lang="en-US" sz="1100" dirty="0"/>
              <a:t>only to find out that the most simple(single threaded solution) is just as fast as the most complex multithreaded one.</a:t>
            </a:r>
            <a:br>
              <a:rPr lang="en-US" sz="1100" dirty="0"/>
            </a:br>
            <a:r>
              <a:rPr lang="en-US" sz="1100" dirty="0"/>
              <a:t>(unless I use multiple </a:t>
            </a:r>
            <a:r>
              <a:rPr lang="en-US" sz="1100" dirty="0" err="1"/>
              <a:t>ip</a:t>
            </a:r>
            <a:r>
              <a:rPr lang="en-US" sz="1100" dirty="0"/>
              <a:t> addresses to force the downloads , which is a resource I do not currently posses).</a:t>
            </a:r>
            <a:br>
              <a:rPr lang="en-US" sz="1100" dirty="0"/>
            </a:br>
            <a:br>
              <a:rPr lang="en-US" sz="1100" dirty="0"/>
            </a:br>
            <a:br>
              <a:rPr lang="en-US" sz="1100" dirty="0"/>
            </a:br>
            <a:r>
              <a:rPr lang="en-US" sz="1100" dirty="0"/>
              <a:t>So 44,000 / (60*60) = 12.2 </a:t>
            </a:r>
            <a:r>
              <a:rPr lang="en-US" sz="1100" dirty="0" err="1"/>
              <a:t>hrs</a:t>
            </a:r>
            <a:r>
              <a:rPr lang="en-US" sz="1100" dirty="0"/>
              <a:t>  of </a:t>
            </a:r>
            <a:r>
              <a:rPr lang="en-US" sz="1100" dirty="0" err="1"/>
              <a:t>cpu</a:t>
            </a:r>
            <a:r>
              <a:rPr lang="en-US" sz="1100" dirty="0"/>
              <a:t> time.</a:t>
            </a:r>
            <a:br>
              <a:rPr lang="en-US" sz="1100" dirty="0"/>
            </a:br>
            <a:br>
              <a:rPr lang="en-US" sz="1100" dirty="0"/>
            </a:br>
            <a:br>
              <a:rPr lang="en-US" sz="1100" dirty="0"/>
            </a:br>
            <a:endParaRPr lang="en-US" sz="1100" dirty="0"/>
          </a:p>
        </p:txBody>
      </p:sp>
    </p:spTree>
    <p:extLst>
      <p:ext uri="{BB962C8B-B14F-4D97-AF65-F5344CB8AC3E}">
        <p14:creationId xmlns:p14="http://schemas.microsoft.com/office/powerpoint/2010/main" val="1585473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1B80F-B61C-4A97-AF6D-C215C644CD19}"/>
              </a:ext>
            </a:extLst>
          </p:cNvPr>
          <p:cNvSpPr>
            <a:spLocks noGrp="1"/>
          </p:cNvSpPr>
          <p:nvPr>
            <p:ph type="title"/>
          </p:nvPr>
        </p:nvSpPr>
        <p:spPr/>
        <p:txBody>
          <a:bodyPr/>
          <a:lstStyle/>
          <a:p>
            <a:r>
              <a:rPr lang="en-US" dirty="0"/>
              <a:t>Step 4</a:t>
            </a:r>
          </a:p>
        </p:txBody>
      </p:sp>
      <p:sp>
        <p:nvSpPr>
          <p:cNvPr id="3" name="Content Placeholder 2">
            <a:extLst>
              <a:ext uri="{FF2B5EF4-FFF2-40B4-BE49-F238E27FC236}">
                <a16:creationId xmlns:a16="http://schemas.microsoft.com/office/drawing/2014/main" id="{3FF08D04-CFAE-481F-899E-22C541713B1C}"/>
              </a:ext>
            </a:extLst>
          </p:cNvPr>
          <p:cNvSpPr>
            <a:spLocks noGrp="1"/>
          </p:cNvSpPr>
          <p:nvPr>
            <p:ph idx="1"/>
          </p:nvPr>
        </p:nvSpPr>
        <p:spPr/>
        <p:txBody>
          <a:bodyPr>
            <a:normAutofit/>
          </a:bodyPr>
          <a:lstStyle/>
          <a:p>
            <a:pPr marL="0" indent="0">
              <a:buNone/>
            </a:pPr>
            <a:r>
              <a:rPr lang="en-US" sz="1100" dirty="0"/>
              <a:t>This was one of the longest coding parts,</a:t>
            </a:r>
            <a:br>
              <a:rPr lang="en-US" sz="1100" dirty="0"/>
            </a:br>
            <a:r>
              <a:rPr lang="en-US" sz="1100" dirty="0"/>
              <a:t>I needed the </a:t>
            </a:r>
            <a:r>
              <a:rPr lang="en-US" sz="1100" dirty="0" err="1"/>
              <a:t>Israel_law</a:t>
            </a:r>
            <a:r>
              <a:rPr lang="en-US" sz="1100" dirty="0"/>
              <a:t> content per law so I could train my ML model with the known classification,</a:t>
            </a:r>
            <a:br>
              <a:rPr lang="en-US" sz="1100" dirty="0"/>
            </a:br>
            <a:r>
              <a:rPr lang="en-US" sz="1100" dirty="0"/>
              <a:t>yet I discovered the </a:t>
            </a:r>
            <a:r>
              <a:rPr lang="en-US" sz="1100" dirty="0" err="1"/>
              <a:t>odata</a:t>
            </a:r>
            <a:r>
              <a:rPr lang="en-US" sz="1100" dirty="0"/>
              <a:t> service holds no such information.</a:t>
            </a:r>
            <a:br>
              <a:rPr lang="en-US" sz="1100" dirty="0"/>
            </a:br>
            <a:r>
              <a:rPr lang="en-US" sz="1100" dirty="0"/>
              <a:t>It did held this information for bills , but not rules.</a:t>
            </a:r>
            <a:br>
              <a:rPr lang="en-US" sz="1100" dirty="0"/>
            </a:br>
            <a:r>
              <a:rPr lang="en-US" sz="1100" dirty="0"/>
              <a:t>Forcing me to venture outside to the open lawbook wiki, and write a new code to download the info,</a:t>
            </a:r>
            <a:br>
              <a:rPr lang="en-US" sz="1100" dirty="0"/>
            </a:br>
            <a:r>
              <a:rPr lang="en-US" sz="1100" dirty="0"/>
              <a:t>this was done , using , among other things , chrome browser “view source” feature :</a:t>
            </a:r>
            <a:endParaRPr lang="en-GB" sz="1100" dirty="0"/>
          </a:p>
          <a:p>
            <a:pPr marL="0" indent="0">
              <a:buNone/>
            </a:pPr>
            <a:r>
              <a:rPr lang="en-GB" sz="1100" dirty="0"/>
              <a:t>And then write a python program to automate the download</a:t>
            </a:r>
            <a:endParaRPr lang="he-IL" sz="1100" dirty="0"/>
          </a:p>
          <a:p>
            <a:pPr marL="0" indent="0">
              <a:buNone/>
            </a:pPr>
            <a:br>
              <a:rPr lang="en-US" sz="1100" dirty="0"/>
            </a:br>
            <a:endParaRPr lang="en-US" sz="1100" dirty="0"/>
          </a:p>
        </p:txBody>
      </p:sp>
      <p:pic>
        <p:nvPicPr>
          <p:cNvPr id="7" name="Picture 6">
            <a:extLst>
              <a:ext uri="{FF2B5EF4-FFF2-40B4-BE49-F238E27FC236}">
                <a16:creationId xmlns:a16="http://schemas.microsoft.com/office/drawing/2014/main" id="{BB446D4D-BEAE-4A81-8C91-8FD19768C35B}"/>
              </a:ext>
            </a:extLst>
          </p:cNvPr>
          <p:cNvPicPr>
            <a:picLocks noChangeAspect="1"/>
          </p:cNvPicPr>
          <p:nvPr/>
        </p:nvPicPr>
        <p:blipFill>
          <a:blip r:embed="rId2"/>
          <a:stretch>
            <a:fillRect/>
          </a:stretch>
        </p:blipFill>
        <p:spPr>
          <a:xfrm>
            <a:off x="7791060" y="2494767"/>
            <a:ext cx="4052651" cy="4195281"/>
          </a:xfrm>
          <a:prstGeom prst="rect">
            <a:avLst/>
          </a:prstGeom>
        </p:spPr>
      </p:pic>
      <p:pic>
        <p:nvPicPr>
          <p:cNvPr id="9" name="Picture 8">
            <a:extLst>
              <a:ext uri="{FF2B5EF4-FFF2-40B4-BE49-F238E27FC236}">
                <a16:creationId xmlns:a16="http://schemas.microsoft.com/office/drawing/2014/main" id="{1C74448F-715A-48EF-9E92-E64D0398B912}"/>
              </a:ext>
            </a:extLst>
          </p:cNvPr>
          <p:cNvPicPr>
            <a:picLocks noChangeAspect="1"/>
          </p:cNvPicPr>
          <p:nvPr/>
        </p:nvPicPr>
        <p:blipFill>
          <a:blip r:embed="rId3"/>
          <a:stretch>
            <a:fillRect/>
          </a:stretch>
        </p:blipFill>
        <p:spPr>
          <a:xfrm>
            <a:off x="298528" y="3061158"/>
            <a:ext cx="7109927" cy="3562346"/>
          </a:xfrm>
          <a:prstGeom prst="rect">
            <a:avLst/>
          </a:prstGeom>
        </p:spPr>
      </p:pic>
    </p:spTree>
    <p:extLst>
      <p:ext uri="{BB962C8B-B14F-4D97-AF65-F5344CB8AC3E}">
        <p14:creationId xmlns:p14="http://schemas.microsoft.com/office/powerpoint/2010/main" val="3643960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3559</Words>
  <Application>Microsoft Office PowerPoint</Application>
  <PresentationFormat>Widescreen</PresentationFormat>
  <Paragraphs>99</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PowerPoint Presentation</vt:lpstr>
      <vt:lpstr>מהות הפרוייקט:</vt:lpstr>
      <vt:lpstr>השירות מציע מספר טבלאות שבמבט ראשון נראות טובות ומספקות, ואכן השתמשתי בכל הטבלאות המופיעות כאן ,</vt:lpstr>
      <vt:lpstr>אך ישנן טבלאות חסרות , או כאלה שהשגת דורשת עבודה רבה</vt:lpstr>
      <vt:lpstr>תיאור שלבי העבודה</vt:lpstr>
      <vt:lpstr>Step 2</vt:lpstr>
      <vt:lpstr>Step 3</vt:lpstr>
      <vt:lpstr>Why did step 3 take more then 12 hours of cpu time ?</vt:lpstr>
      <vt:lpstr>Step 4</vt:lpstr>
      <vt:lpstr>PowerPoint Presentation</vt:lpstr>
      <vt:lpstr>Step 4 continued</vt:lpstr>
      <vt:lpstr>PowerPoint Presentation</vt:lpstr>
      <vt:lpstr>PowerPoint Presentation</vt:lpstr>
      <vt:lpstr>Step 5</vt:lpstr>
      <vt:lpstr>Step-5  continued</vt:lpstr>
      <vt:lpstr>Step 5 results</vt:lpstr>
      <vt:lpstr>PowerPoint Presentation</vt:lpstr>
      <vt:lpstr>Some more examples:</vt:lpstr>
      <vt:lpstr>This bill was classified as both health and environment protection</vt:lpstr>
      <vt:lpstr>Same for this rule Bill_2019609.txt</vt:lpstr>
      <vt:lpstr>PowerPoint Presentation</vt:lpstr>
      <vt:lpstr>In the previous slide , note the direct link identified between the health and environment safety detected by the ML algorithem</vt:lpstr>
      <vt:lpstr>This law was identified to be religious bill_84664.txt </vt:lpstr>
      <vt:lpstr>Bill_83997.txt was classified as “sport”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Yoav Giat</dc:creator>
  <cp:lastModifiedBy>Yoav Giat</cp:lastModifiedBy>
  <cp:revision>11</cp:revision>
  <dcterms:created xsi:type="dcterms:W3CDTF">2021-03-07T22:27:47Z</dcterms:created>
  <dcterms:modified xsi:type="dcterms:W3CDTF">2021-03-08T00:14:31Z</dcterms:modified>
</cp:coreProperties>
</file>