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7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9" r:id="rId3"/>
    <p:sldId id="257" r:id="rId4"/>
    <p:sldId id="267" r:id="rId5"/>
    <p:sldId id="259" r:id="rId6"/>
    <p:sldId id="280" r:id="rId7"/>
    <p:sldId id="282" r:id="rId8"/>
    <p:sldId id="281" r:id="rId9"/>
    <p:sldId id="285" r:id="rId10"/>
    <p:sldId id="286" r:id="rId11"/>
    <p:sldId id="283" r:id="rId12"/>
    <p:sldId id="261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A122"/>
    <a:srgbClr val="6FA140"/>
    <a:srgbClr val="3E69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4660"/>
  </p:normalViewPr>
  <p:slideViewPr>
    <p:cSldViewPr snapToGrid="0">
      <p:cViewPr>
        <p:scale>
          <a:sx n="150" d="100"/>
          <a:sy n="150" d="100"/>
        </p:scale>
        <p:origin x="8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529827-9165-4644-ACBC-CEFD13732D0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3371F4FC-4E79-4856-822A-F0F2BAD503A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dirty="0"/>
            <a:t>Desenvolvimento de testes em JUNIT4 para a testagem das classes de domínio</a:t>
          </a:r>
          <a:endParaRPr lang="en-US" dirty="0"/>
        </a:p>
      </dgm:t>
    </dgm:pt>
    <dgm:pt modelId="{639DC6DA-D30D-44DB-8B9A-F4B19FFF37E6}" type="parTrans" cxnId="{B3EA3E5B-5C5A-4ECB-81BB-5AC7328E240B}">
      <dgm:prSet/>
      <dgm:spPr/>
      <dgm:t>
        <a:bodyPr/>
        <a:lstStyle/>
        <a:p>
          <a:endParaRPr lang="en-US"/>
        </a:p>
      </dgm:t>
    </dgm:pt>
    <dgm:pt modelId="{EB1482B8-203F-48B7-AB28-1D08EA6C0C36}" type="sibTrans" cxnId="{B3EA3E5B-5C5A-4ECB-81BB-5AC7328E240B}">
      <dgm:prSet/>
      <dgm:spPr/>
      <dgm:t>
        <a:bodyPr/>
        <a:lstStyle/>
        <a:p>
          <a:endParaRPr lang="en-US"/>
        </a:p>
      </dgm:t>
    </dgm:pt>
    <dgm:pt modelId="{13623CF4-ACF2-4EE9-8889-1283C784A3C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dirty="0"/>
            <a:t>Programa demonstrável a partir do terminal e, a partir do Browser para casos de uso relacionados com Boards e resolução de exames</a:t>
          </a:r>
          <a:endParaRPr lang="en-US" dirty="0"/>
        </a:p>
      </dgm:t>
    </dgm:pt>
    <dgm:pt modelId="{323E37E1-2D9A-4C2B-A11B-15AC5005BF70}" type="parTrans" cxnId="{497B2453-603E-43BB-A6B6-3FB5DCEE6CDA}">
      <dgm:prSet/>
      <dgm:spPr/>
      <dgm:t>
        <a:bodyPr/>
        <a:lstStyle/>
        <a:p>
          <a:endParaRPr lang="en-US"/>
        </a:p>
      </dgm:t>
    </dgm:pt>
    <dgm:pt modelId="{8C0B3837-E521-486A-A1B6-35046C2D5074}" type="sibTrans" cxnId="{497B2453-603E-43BB-A6B6-3FB5DCEE6CDA}">
      <dgm:prSet/>
      <dgm:spPr/>
      <dgm:t>
        <a:bodyPr/>
        <a:lstStyle/>
        <a:p>
          <a:endParaRPr lang="en-US"/>
        </a:p>
      </dgm:t>
    </dgm:pt>
    <dgm:pt modelId="{BA1646E9-4C17-4547-9049-C5EF01A3F08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dirty="0"/>
            <a:t>Todos os casos de uso foram cumpridos na sua integridade e, para o caso de resolução de qualquer tipo de exames, a solução foi levada mais além do que o esperado pelo cliente</a:t>
          </a:r>
          <a:endParaRPr lang="en-US" dirty="0"/>
        </a:p>
      </dgm:t>
    </dgm:pt>
    <dgm:pt modelId="{8BFEF15E-2D83-4D26-B63A-DF5552D8F447}" type="parTrans" cxnId="{4CED9A50-7585-468C-8621-FF24D6129316}">
      <dgm:prSet/>
      <dgm:spPr/>
      <dgm:t>
        <a:bodyPr/>
        <a:lstStyle/>
        <a:p>
          <a:endParaRPr lang="en-US"/>
        </a:p>
      </dgm:t>
    </dgm:pt>
    <dgm:pt modelId="{B6C7ECCC-0AC8-43E8-A0F0-B42A37159D1F}" type="sibTrans" cxnId="{4CED9A50-7585-468C-8621-FF24D6129316}">
      <dgm:prSet/>
      <dgm:spPr/>
      <dgm:t>
        <a:bodyPr/>
        <a:lstStyle/>
        <a:p>
          <a:endParaRPr lang="en-US"/>
        </a:p>
      </dgm:t>
    </dgm:pt>
    <dgm:pt modelId="{6036D523-6899-4ECB-B290-74FCA938C58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dirty="0"/>
            <a:t>Boards funcionam de forma fluída e rápida, com visualização em tempo real perante qualquer alteração feita pelo utilizador</a:t>
          </a:r>
          <a:endParaRPr lang="en-US" dirty="0"/>
        </a:p>
      </dgm:t>
    </dgm:pt>
    <dgm:pt modelId="{40DCDC57-2043-48AF-8310-D054381CC64F}" type="parTrans" cxnId="{0DEB5C75-FCD7-4C2F-A00C-C5EE2C944A63}">
      <dgm:prSet/>
      <dgm:spPr/>
      <dgm:t>
        <a:bodyPr/>
        <a:lstStyle/>
        <a:p>
          <a:endParaRPr lang="en-US"/>
        </a:p>
      </dgm:t>
    </dgm:pt>
    <dgm:pt modelId="{B1E49518-1D90-4257-AA74-A40BD5ACEF0C}" type="sibTrans" cxnId="{0DEB5C75-FCD7-4C2F-A00C-C5EE2C944A63}">
      <dgm:prSet/>
      <dgm:spPr/>
      <dgm:t>
        <a:bodyPr/>
        <a:lstStyle/>
        <a:p>
          <a:endParaRPr lang="en-US"/>
        </a:p>
      </dgm:t>
    </dgm:pt>
    <dgm:pt modelId="{53909F80-3D00-47AD-B61D-8266ADCAC54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dirty="0"/>
            <a:t>Solução facilmente escalável, para caso o cliente assim o deseje no futuro</a:t>
          </a:r>
          <a:endParaRPr lang="en-US" dirty="0"/>
        </a:p>
      </dgm:t>
    </dgm:pt>
    <dgm:pt modelId="{8DD1A859-0704-4C6C-84D3-32A93CE330C7}" type="parTrans" cxnId="{6C516B76-E343-4ADA-AF2E-21DBB1919324}">
      <dgm:prSet/>
      <dgm:spPr/>
      <dgm:t>
        <a:bodyPr/>
        <a:lstStyle/>
        <a:p>
          <a:endParaRPr lang="en-US"/>
        </a:p>
      </dgm:t>
    </dgm:pt>
    <dgm:pt modelId="{3FFCD86A-C686-4ACD-B90E-FC7DC2E52F6B}" type="sibTrans" cxnId="{6C516B76-E343-4ADA-AF2E-21DBB1919324}">
      <dgm:prSet/>
      <dgm:spPr/>
      <dgm:t>
        <a:bodyPr/>
        <a:lstStyle/>
        <a:p>
          <a:endParaRPr lang="en-US"/>
        </a:p>
      </dgm:t>
    </dgm:pt>
    <dgm:pt modelId="{58124D3E-0549-4A8A-9C40-DD0E94F0780B}" type="pres">
      <dgm:prSet presAssocID="{21529827-9165-4644-ACBC-CEFD13732D0E}" presName="root" presStyleCnt="0">
        <dgm:presLayoutVars>
          <dgm:dir/>
          <dgm:resizeHandles val="exact"/>
        </dgm:presLayoutVars>
      </dgm:prSet>
      <dgm:spPr/>
    </dgm:pt>
    <dgm:pt modelId="{283237F1-5984-4A27-A54A-E5281FBA9FE8}" type="pres">
      <dgm:prSet presAssocID="{3371F4FC-4E79-4856-822A-F0F2BAD503A1}" presName="compNode" presStyleCnt="0"/>
      <dgm:spPr/>
    </dgm:pt>
    <dgm:pt modelId="{C187587A-152A-4DA2-A2EC-6BF01718DCFC}" type="pres">
      <dgm:prSet presAssocID="{3371F4FC-4E79-4856-822A-F0F2BAD503A1}" presName="iconBgRect" presStyleLbl="bgShp" presStyleIdx="0" presStyleCnt="5"/>
      <dgm:spPr/>
    </dgm:pt>
    <dgm:pt modelId="{8AA47793-617E-4D08-941C-BFDE3F5D7362}" type="pres">
      <dgm:prSet presAssocID="{3371F4FC-4E79-4856-822A-F0F2BAD503A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5DED1B6C-05BB-4842-B954-0766253B748C}" type="pres">
      <dgm:prSet presAssocID="{3371F4FC-4E79-4856-822A-F0F2BAD503A1}" presName="spaceRect" presStyleCnt="0"/>
      <dgm:spPr/>
    </dgm:pt>
    <dgm:pt modelId="{1DF2F495-0D97-4F8A-8614-E5B2DD5262FD}" type="pres">
      <dgm:prSet presAssocID="{3371F4FC-4E79-4856-822A-F0F2BAD503A1}" presName="textRect" presStyleLbl="revTx" presStyleIdx="0" presStyleCnt="5">
        <dgm:presLayoutVars>
          <dgm:chMax val="1"/>
          <dgm:chPref val="1"/>
        </dgm:presLayoutVars>
      </dgm:prSet>
      <dgm:spPr/>
    </dgm:pt>
    <dgm:pt modelId="{AFC95488-F725-4255-976D-15F03AEEA7CD}" type="pres">
      <dgm:prSet presAssocID="{EB1482B8-203F-48B7-AB28-1D08EA6C0C36}" presName="sibTrans" presStyleCnt="0"/>
      <dgm:spPr/>
    </dgm:pt>
    <dgm:pt modelId="{2FDA9237-F829-424C-A04B-C8110E46381C}" type="pres">
      <dgm:prSet presAssocID="{13623CF4-ACF2-4EE9-8889-1283C784A3C3}" presName="compNode" presStyleCnt="0"/>
      <dgm:spPr/>
    </dgm:pt>
    <dgm:pt modelId="{BD733C47-E663-4959-BF64-A709D9E0C703}" type="pres">
      <dgm:prSet presAssocID="{13623CF4-ACF2-4EE9-8889-1283C784A3C3}" presName="iconBgRect" presStyleLbl="bgShp" presStyleIdx="1" presStyleCnt="5"/>
      <dgm:spPr/>
    </dgm:pt>
    <dgm:pt modelId="{69D1DAF1-D303-4DB3-95E4-A6648923AE52}" type="pres">
      <dgm:prSet presAssocID="{13623CF4-ACF2-4EE9-8889-1283C784A3C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95D91E51-689D-41C0-81FF-D94B901717ED}" type="pres">
      <dgm:prSet presAssocID="{13623CF4-ACF2-4EE9-8889-1283C784A3C3}" presName="spaceRect" presStyleCnt="0"/>
      <dgm:spPr/>
    </dgm:pt>
    <dgm:pt modelId="{C8D287BD-852D-4D10-AFD9-89A7613E645D}" type="pres">
      <dgm:prSet presAssocID="{13623CF4-ACF2-4EE9-8889-1283C784A3C3}" presName="textRect" presStyleLbl="revTx" presStyleIdx="1" presStyleCnt="5">
        <dgm:presLayoutVars>
          <dgm:chMax val="1"/>
          <dgm:chPref val="1"/>
        </dgm:presLayoutVars>
      </dgm:prSet>
      <dgm:spPr/>
    </dgm:pt>
    <dgm:pt modelId="{493E8E7B-5C89-4865-BABA-15B85FB59587}" type="pres">
      <dgm:prSet presAssocID="{8C0B3837-E521-486A-A1B6-35046C2D5074}" presName="sibTrans" presStyleCnt="0"/>
      <dgm:spPr/>
    </dgm:pt>
    <dgm:pt modelId="{B961FE6B-3EB1-4180-A980-36AE77A2B5AF}" type="pres">
      <dgm:prSet presAssocID="{BA1646E9-4C17-4547-9049-C5EF01A3F084}" presName="compNode" presStyleCnt="0"/>
      <dgm:spPr/>
    </dgm:pt>
    <dgm:pt modelId="{8CABFC44-C225-4F00-B853-6172F5497AD3}" type="pres">
      <dgm:prSet presAssocID="{BA1646E9-4C17-4547-9049-C5EF01A3F084}" presName="iconBgRect" presStyleLbl="bgShp" presStyleIdx="2" presStyleCnt="5"/>
      <dgm:spPr/>
    </dgm:pt>
    <dgm:pt modelId="{34D84E3D-6510-42DC-A321-FE7CF5AF4527}" type="pres">
      <dgm:prSet presAssocID="{BA1646E9-4C17-4547-9049-C5EF01A3F08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15B3681-CCC0-47BA-B69F-8A2A6D84BB29}" type="pres">
      <dgm:prSet presAssocID="{BA1646E9-4C17-4547-9049-C5EF01A3F084}" presName="spaceRect" presStyleCnt="0"/>
      <dgm:spPr/>
    </dgm:pt>
    <dgm:pt modelId="{2E019FDB-1814-44C4-B1EC-E1FCDCE3D0C4}" type="pres">
      <dgm:prSet presAssocID="{BA1646E9-4C17-4547-9049-C5EF01A3F084}" presName="textRect" presStyleLbl="revTx" presStyleIdx="2" presStyleCnt="5">
        <dgm:presLayoutVars>
          <dgm:chMax val="1"/>
          <dgm:chPref val="1"/>
        </dgm:presLayoutVars>
      </dgm:prSet>
      <dgm:spPr/>
    </dgm:pt>
    <dgm:pt modelId="{E6D135B6-C9AD-4A45-BEAC-BC87DA22ED51}" type="pres">
      <dgm:prSet presAssocID="{B6C7ECCC-0AC8-43E8-A0F0-B42A37159D1F}" presName="sibTrans" presStyleCnt="0"/>
      <dgm:spPr/>
    </dgm:pt>
    <dgm:pt modelId="{DC18D889-C01E-46BD-B173-1385945E6604}" type="pres">
      <dgm:prSet presAssocID="{6036D523-6899-4ECB-B290-74FCA938C580}" presName="compNode" presStyleCnt="0"/>
      <dgm:spPr/>
    </dgm:pt>
    <dgm:pt modelId="{0FB937CD-59BF-46D0-99E6-8DA2B13574EC}" type="pres">
      <dgm:prSet presAssocID="{6036D523-6899-4ECB-B290-74FCA938C580}" presName="iconBgRect" presStyleLbl="bgShp" presStyleIdx="3" presStyleCnt="5"/>
      <dgm:spPr/>
    </dgm:pt>
    <dgm:pt modelId="{B4BCC21D-0D8B-40AC-AD80-1A0B1AB39749}" type="pres">
      <dgm:prSet presAssocID="{6036D523-6899-4ECB-B290-74FCA938C58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902AF59C-8F9B-4ECF-B923-5D2D4BD0E7EC}" type="pres">
      <dgm:prSet presAssocID="{6036D523-6899-4ECB-B290-74FCA938C580}" presName="spaceRect" presStyleCnt="0"/>
      <dgm:spPr/>
    </dgm:pt>
    <dgm:pt modelId="{862BAEB5-A61F-4161-98A4-28D07C676DA8}" type="pres">
      <dgm:prSet presAssocID="{6036D523-6899-4ECB-B290-74FCA938C580}" presName="textRect" presStyleLbl="revTx" presStyleIdx="3" presStyleCnt="5">
        <dgm:presLayoutVars>
          <dgm:chMax val="1"/>
          <dgm:chPref val="1"/>
        </dgm:presLayoutVars>
      </dgm:prSet>
      <dgm:spPr/>
    </dgm:pt>
    <dgm:pt modelId="{275C0B11-9509-4FCD-9070-F653BE4F90E9}" type="pres">
      <dgm:prSet presAssocID="{B1E49518-1D90-4257-AA74-A40BD5ACEF0C}" presName="sibTrans" presStyleCnt="0"/>
      <dgm:spPr/>
    </dgm:pt>
    <dgm:pt modelId="{E0794527-33C8-4164-8147-2018E0F93A22}" type="pres">
      <dgm:prSet presAssocID="{53909F80-3D00-47AD-B61D-8266ADCAC54E}" presName="compNode" presStyleCnt="0"/>
      <dgm:spPr/>
    </dgm:pt>
    <dgm:pt modelId="{1644C1ED-C2D4-469E-AC44-E6F69E2A6E1D}" type="pres">
      <dgm:prSet presAssocID="{53909F80-3D00-47AD-B61D-8266ADCAC54E}" presName="iconBgRect" presStyleLbl="bgShp" presStyleIdx="4" presStyleCnt="5"/>
      <dgm:spPr/>
    </dgm:pt>
    <dgm:pt modelId="{602253FB-D034-4933-B4FF-41BAEC74ACF5}" type="pres">
      <dgm:prSet presAssocID="{53909F80-3D00-47AD-B61D-8266ADCAC54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2AACE266-01AE-4ED4-963C-D64C493F075D}" type="pres">
      <dgm:prSet presAssocID="{53909F80-3D00-47AD-B61D-8266ADCAC54E}" presName="spaceRect" presStyleCnt="0"/>
      <dgm:spPr/>
    </dgm:pt>
    <dgm:pt modelId="{F0BB5267-DADB-4C19-92F6-463668A3F7F5}" type="pres">
      <dgm:prSet presAssocID="{53909F80-3D00-47AD-B61D-8266ADCAC54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E3EAE0A-824B-4B7D-A967-C1EBFC2FE2BD}" type="presOf" srcId="{BA1646E9-4C17-4547-9049-C5EF01A3F084}" destId="{2E019FDB-1814-44C4-B1EC-E1FCDCE3D0C4}" srcOrd="0" destOrd="0" presId="urn:microsoft.com/office/officeart/2018/5/layout/IconCircleLabelList"/>
    <dgm:cxn modelId="{471E4C30-536D-4A39-B2B5-EEE9011BE655}" type="presOf" srcId="{6036D523-6899-4ECB-B290-74FCA938C580}" destId="{862BAEB5-A61F-4161-98A4-28D07C676DA8}" srcOrd="0" destOrd="0" presId="urn:microsoft.com/office/officeart/2018/5/layout/IconCircleLabelList"/>
    <dgm:cxn modelId="{6431F842-C4B9-4A5A-9063-F8FB8A16BD77}" type="presOf" srcId="{13623CF4-ACF2-4EE9-8889-1283C784A3C3}" destId="{C8D287BD-852D-4D10-AFD9-89A7613E645D}" srcOrd="0" destOrd="0" presId="urn:microsoft.com/office/officeart/2018/5/layout/IconCircleLabelList"/>
    <dgm:cxn modelId="{4CED9A50-7585-468C-8621-FF24D6129316}" srcId="{21529827-9165-4644-ACBC-CEFD13732D0E}" destId="{BA1646E9-4C17-4547-9049-C5EF01A3F084}" srcOrd="2" destOrd="0" parTransId="{8BFEF15E-2D83-4D26-B63A-DF5552D8F447}" sibTransId="{B6C7ECCC-0AC8-43E8-A0F0-B42A37159D1F}"/>
    <dgm:cxn modelId="{497B2453-603E-43BB-A6B6-3FB5DCEE6CDA}" srcId="{21529827-9165-4644-ACBC-CEFD13732D0E}" destId="{13623CF4-ACF2-4EE9-8889-1283C784A3C3}" srcOrd="1" destOrd="0" parTransId="{323E37E1-2D9A-4C2B-A11B-15AC5005BF70}" sibTransId="{8C0B3837-E521-486A-A1B6-35046C2D5074}"/>
    <dgm:cxn modelId="{B3EA3E5B-5C5A-4ECB-81BB-5AC7328E240B}" srcId="{21529827-9165-4644-ACBC-CEFD13732D0E}" destId="{3371F4FC-4E79-4856-822A-F0F2BAD503A1}" srcOrd="0" destOrd="0" parTransId="{639DC6DA-D30D-44DB-8B9A-F4B19FFF37E6}" sibTransId="{EB1482B8-203F-48B7-AB28-1D08EA6C0C36}"/>
    <dgm:cxn modelId="{0DEB5C75-FCD7-4C2F-A00C-C5EE2C944A63}" srcId="{21529827-9165-4644-ACBC-CEFD13732D0E}" destId="{6036D523-6899-4ECB-B290-74FCA938C580}" srcOrd="3" destOrd="0" parTransId="{40DCDC57-2043-48AF-8310-D054381CC64F}" sibTransId="{B1E49518-1D90-4257-AA74-A40BD5ACEF0C}"/>
    <dgm:cxn modelId="{6C516B76-E343-4ADA-AF2E-21DBB1919324}" srcId="{21529827-9165-4644-ACBC-CEFD13732D0E}" destId="{53909F80-3D00-47AD-B61D-8266ADCAC54E}" srcOrd="4" destOrd="0" parTransId="{8DD1A859-0704-4C6C-84D3-32A93CE330C7}" sibTransId="{3FFCD86A-C686-4ACD-B90E-FC7DC2E52F6B}"/>
    <dgm:cxn modelId="{AD7A7296-E864-4584-9825-563710169B31}" type="presOf" srcId="{3371F4FC-4E79-4856-822A-F0F2BAD503A1}" destId="{1DF2F495-0D97-4F8A-8614-E5B2DD5262FD}" srcOrd="0" destOrd="0" presId="urn:microsoft.com/office/officeart/2018/5/layout/IconCircleLabelList"/>
    <dgm:cxn modelId="{25FA4EBD-70BB-429D-A2AB-307E04A5F99B}" type="presOf" srcId="{21529827-9165-4644-ACBC-CEFD13732D0E}" destId="{58124D3E-0549-4A8A-9C40-DD0E94F0780B}" srcOrd="0" destOrd="0" presId="urn:microsoft.com/office/officeart/2018/5/layout/IconCircleLabelList"/>
    <dgm:cxn modelId="{C3D2B8FC-D007-4989-9E88-8A046FBC9DBB}" type="presOf" srcId="{53909F80-3D00-47AD-B61D-8266ADCAC54E}" destId="{F0BB5267-DADB-4C19-92F6-463668A3F7F5}" srcOrd="0" destOrd="0" presId="urn:microsoft.com/office/officeart/2018/5/layout/IconCircleLabelList"/>
    <dgm:cxn modelId="{A1BAE767-FB31-4282-951B-CCBB141BF53B}" type="presParOf" srcId="{58124D3E-0549-4A8A-9C40-DD0E94F0780B}" destId="{283237F1-5984-4A27-A54A-E5281FBA9FE8}" srcOrd="0" destOrd="0" presId="urn:microsoft.com/office/officeart/2018/5/layout/IconCircleLabelList"/>
    <dgm:cxn modelId="{3D5DBB3C-0275-4B05-9B0B-17E84539671C}" type="presParOf" srcId="{283237F1-5984-4A27-A54A-E5281FBA9FE8}" destId="{C187587A-152A-4DA2-A2EC-6BF01718DCFC}" srcOrd="0" destOrd="0" presId="urn:microsoft.com/office/officeart/2018/5/layout/IconCircleLabelList"/>
    <dgm:cxn modelId="{643F4388-A9E2-44CD-AA92-1E7F496F6A77}" type="presParOf" srcId="{283237F1-5984-4A27-A54A-E5281FBA9FE8}" destId="{8AA47793-617E-4D08-941C-BFDE3F5D7362}" srcOrd="1" destOrd="0" presId="urn:microsoft.com/office/officeart/2018/5/layout/IconCircleLabelList"/>
    <dgm:cxn modelId="{9F734E49-6755-471C-8565-97CEFD49DDC8}" type="presParOf" srcId="{283237F1-5984-4A27-A54A-E5281FBA9FE8}" destId="{5DED1B6C-05BB-4842-B954-0766253B748C}" srcOrd="2" destOrd="0" presId="urn:microsoft.com/office/officeart/2018/5/layout/IconCircleLabelList"/>
    <dgm:cxn modelId="{93DBCCF4-61CC-4715-BDCD-A252ADAA8E02}" type="presParOf" srcId="{283237F1-5984-4A27-A54A-E5281FBA9FE8}" destId="{1DF2F495-0D97-4F8A-8614-E5B2DD5262FD}" srcOrd="3" destOrd="0" presId="urn:microsoft.com/office/officeart/2018/5/layout/IconCircleLabelList"/>
    <dgm:cxn modelId="{307D6DCB-EDD1-4799-B0C7-1E9FE1120B18}" type="presParOf" srcId="{58124D3E-0549-4A8A-9C40-DD0E94F0780B}" destId="{AFC95488-F725-4255-976D-15F03AEEA7CD}" srcOrd="1" destOrd="0" presId="urn:microsoft.com/office/officeart/2018/5/layout/IconCircleLabelList"/>
    <dgm:cxn modelId="{775BA5BA-2AAD-495F-AE7C-55DDC3A7A181}" type="presParOf" srcId="{58124D3E-0549-4A8A-9C40-DD0E94F0780B}" destId="{2FDA9237-F829-424C-A04B-C8110E46381C}" srcOrd="2" destOrd="0" presId="urn:microsoft.com/office/officeart/2018/5/layout/IconCircleLabelList"/>
    <dgm:cxn modelId="{8F0351C1-E784-4006-B61F-E66C150E1F9A}" type="presParOf" srcId="{2FDA9237-F829-424C-A04B-C8110E46381C}" destId="{BD733C47-E663-4959-BF64-A709D9E0C703}" srcOrd="0" destOrd="0" presId="urn:microsoft.com/office/officeart/2018/5/layout/IconCircleLabelList"/>
    <dgm:cxn modelId="{8DD97A05-DAAF-46FA-BF3C-E38145CD1E22}" type="presParOf" srcId="{2FDA9237-F829-424C-A04B-C8110E46381C}" destId="{69D1DAF1-D303-4DB3-95E4-A6648923AE52}" srcOrd="1" destOrd="0" presId="urn:microsoft.com/office/officeart/2018/5/layout/IconCircleLabelList"/>
    <dgm:cxn modelId="{CEEBD861-EE8C-4329-B02E-F78A5CBF0EBC}" type="presParOf" srcId="{2FDA9237-F829-424C-A04B-C8110E46381C}" destId="{95D91E51-689D-41C0-81FF-D94B901717ED}" srcOrd="2" destOrd="0" presId="urn:microsoft.com/office/officeart/2018/5/layout/IconCircleLabelList"/>
    <dgm:cxn modelId="{A9AAA9D1-DAFC-4ABB-91A0-D07C51D1EC9A}" type="presParOf" srcId="{2FDA9237-F829-424C-A04B-C8110E46381C}" destId="{C8D287BD-852D-4D10-AFD9-89A7613E645D}" srcOrd="3" destOrd="0" presId="urn:microsoft.com/office/officeart/2018/5/layout/IconCircleLabelList"/>
    <dgm:cxn modelId="{AB0529F5-C236-4BA7-90E0-9B72924E63F5}" type="presParOf" srcId="{58124D3E-0549-4A8A-9C40-DD0E94F0780B}" destId="{493E8E7B-5C89-4865-BABA-15B85FB59587}" srcOrd="3" destOrd="0" presId="urn:microsoft.com/office/officeart/2018/5/layout/IconCircleLabelList"/>
    <dgm:cxn modelId="{56F1D3B1-4056-4F4E-9343-44FCF86A23A1}" type="presParOf" srcId="{58124D3E-0549-4A8A-9C40-DD0E94F0780B}" destId="{B961FE6B-3EB1-4180-A980-36AE77A2B5AF}" srcOrd="4" destOrd="0" presId="urn:microsoft.com/office/officeart/2018/5/layout/IconCircleLabelList"/>
    <dgm:cxn modelId="{7BFE828F-F1F9-40C3-8BC7-813305D411F5}" type="presParOf" srcId="{B961FE6B-3EB1-4180-A980-36AE77A2B5AF}" destId="{8CABFC44-C225-4F00-B853-6172F5497AD3}" srcOrd="0" destOrd="0" presId="urn:microsoft.com/office/officeart/2018/5/layout/IconCircleLabelList"/>
    <dgm:cxn modelId="{4B0A2234-7ABA-474D-A7D3-1E6346B6883C}" type="presParOf" srcId="{B961FE6B-3EB1-4180-A980-36AE77A2B5AF}" destId="{34D84E3D-6510-42DC-A321-FE7CF5AF4527}" srcOrd="1" destOrd="0" presId="urn:microsoft.com/office/officeart/2018/5/layout/IconCircleLabelList"/>
    <dgm:cxn modelId="{E49505BB-FACE-447E-90D9-3A8B0EEA77E0}" type="presParOf" srcId="{B961FE6B-3EB1-4180-A980-36AE77A2B5AF}" destId="{715B3681-CCC0-47BA-B69F-8A2A6D84BB29}" srcOrd="2" destOrd="0" presId="urn:microsoft.com/office/officeart/2018/5/layout/IconCircleLabelList"/>
    <dgm:cxn modelId="{58B02118-4BBB-4DC3-983A-08FD5393AA7D}" type="presParOf" srcId="{B961FE6B-3EB1-4180-A980-36AE77A2B5AF}" destId="{2E019FDB-1814-44C4-B1EC-E1FCDCE3D0C4}" srcOrd="3" destOrd="0" presId="urn:microsoft.com/office/officeart/2018/5/layout/IconCircleLabelList"/>
    <dgm:cxn modelId="{F8858B8F-19FF-4A41-BECF-6876FC2445B7}" type="presParOf" srcId="{58124D3E-0549-4A8A-9C40-DD0E94F0780B}" destId="{E6D135B6-C9AD-4A45-BEAC-BC87DA22ED51}" srcOrd="5" destOrd="0" presId="urn:microsoft.com/office/officeart/2018/5/layout/IconCircleLabelList"/>
    <dgm:cxn modelId="{1B6DB77A-CDD9-4423-A958-4D3CF114C84E}" type="presParOf" srcId="{58124D3E-0549-4A8A-9C40-DD0E94F0780B}" destId="{DC18D889-C01E-46BD-B173-1385945E6604}" srcOrd="6" destOrd="0" presId="urn:microsoft.com/office/officeart/2018/5/layout/IconCircleLabelList"/>
    <dgm:cxn modelId="{0A431185-ABEB-431E-AB75-EE14B08B5286}" type="presParOf" srcId="{DC18D889-C01E-46BD-B173-1385945E6604}" destId="{0FB937CD-59BF-46D0-99E6-8DA2B13574EC}" srcOrd="0" destOrd="0" presId="urn:microsoft.com/office/officeart/2018/5/layout/IconCircleLabelList"/>
    <dgm:cxn modelId="{9FD48F92-4640-4597-B365-0DD0DEEB1A6C}" type="presParOf" srcId="{DC18D889-C01E-46BD-B173-1385945E6604}" destId="{B4BCC21D-0D8B-40AC-AD80-1A0B1AB39749}" srcOrd="1" destOrd="0" presId="urn:microsoft.com/office/officeart/2018/5/layout/IconCircleLabelList"/>
    <dgm:cxn modelId="{61A280CC-D00F-45C8-837F-6B85815D229B}" type="presParOf" srcId="{DC18D889-C01E-46BD-B173-1385945E6604}" destId="{902AF59C-8F9B-4ECF-B923-5D2D4BD0E7EC}" srcOrd="2" destOrd="0" presId="urn:microsoft.com/office/officeart/2018/5/layout/IconCircleLabelList"/>
    <dgm:cxn modelId="{54BCA822-EEEC-4BB5-8280-BB021FFCF580}" type="presParOf" srcId="{DC18D889-C01E-46BD-B173-1385945E6604}" destId="{862BAEB5-A61F-4161-98A4-28D07C676DA8}" srcOrd="3" destOrd="0" presId="urn:microsoft.com/office/officeart/2018/5/layout/IconCircleLabelList"/>
    <dgm:cxn modelId="{DE1B84ED-9D21-46D2-88A0-44040FC0B62D}" type="presParOf" srcId="{58124D3E-0549-4A8A-9C40-DD0E94F0780B}" destId="{275C0B11-9509-4FCD-9070-F653BE4F90E9}" srcOrd="7" destOrd="0" presId="urn:microsoft.com/office/officeart/2018/5/layout/IconCircleLabelList"/>
    <dgm:cxn modelId="{D04122CA-F857-4EB0-A6F9-525202FE567B}" type="presParOf" srcId="{58124D3E-0549-4A8A-9C40-DD0E94F0780B}" destId="{E0794527-33C8-4164-8147-2018E0F93A22}" srcOrd="8" destOrd="0" presId="urn:microsoft.com/office/officeart/2018/5/layout/IconCircleLabelList"/>
    <dgm:cxn modelId="{4A22B5C0-5099-489F-A2F1-7C1D081923BC}" type="presParOf" srcId="{E0794527-33C8-4164-8147-2018E0F93A22}" destId="{1644C1ED-C2D4-469E-AC44-E6F69E2A6E1D}" srcOrd="0" destOrd="0" presId="urn:microsoft.com/office/officeart/2018/5/layout/IconCircleLabelList"/>
    <dgm:cxn modelId="{6031DEFF-30ED-49E0-9A6E-9C1069A021BB}" type="presParOf" srcId="{E0794527-33C8-4164-8147-2018E0F93A22}" destId="{602253FB-D034-4933-B4FF-41BAEC74ACF5}" srcOrd="1" destOrd="0" presId="urn:microsoft.com/office/officeart/2018/5/layout/IconCircleLabelList"/>
    <dgm:cxn modelId="{EB106571-6430-4C7D-BEE5-CE8F98D55006}" type="presParOf" srcId="{E0794527-33C8-4164-8147-2018E0F93A22}" destId="{2AACE266-01AE-4ED4-963C-D64C493F075D}" srcOrd="2" destOrd="0" presId="urn:microsoft.com/office/officeart/2018/5/layout/IconCircleLabelList"/>
    <dgm:cxn modelId="{B338DF7A-C134-42FF-B8F5-44E31EA0DEB6}" type="presParOf" srcId="{E0794527-33C8-4164-8147-2018E0F93A22}" destId="{F0BB5267-DADB-4C19-92F6-463668A3F7F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7587A-152A-4DA2-A2EC-6BF01718DCFC}">
      <dsp:nvSpPr>
        <dsp:cNvPr id="0" name=""/>
        <dsp:cNvSpPr/>
      </dsp:nvSpPr>
      <dsp:spPr>
        <a:xfrm>
          <a:off x="347383" y="126578"/>
          <a:ext cx="1084060" cy="10840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A47793-617E-4D08-941C-BFDE3F5D7362}">
      <dsp:nvSpPr>
        <dsp:cNvPr id="0" name=""/>
        <dsp:cNvSpPr/>
      </dsp:nvSpPr>
      <dsp:spPr>
        <a:xfrm>
          <a:off x="578412" y="357607"/>
          <a:ext cx="622001" cy="6220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2F495-0D97-4F8A-8614-E5B2DD5262FD}">
      <dsp:nvSpPr>
        <dsp:cNvPr id="0" name=""/>
        <dsp:cNvSpPr/>
      </dsp:nvSpPr>
      <dsp:spPr>
        <a:xfrm>
          <a:off x="839" y="1548296"/>
          <a:ext cx="1777148" cy="1373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100" kern="1200" dirty="0"/>
            <a:t>Desenvolvimento de testes em JUNIT4 para a testagem das classes de domínio</a:t>
          </a:r>
          <a:endParaRPr lang="en-US" sz="1100" kern="1200" dirty="0"/>
        </a:p>
      </dsp:txBody>
      <dsp:txXfrm>
        <a:off x="839" y="1548296"/>
        <a:ext cx="1777148" cy="1373124"/>
      </dsp:txXfrm>
    </dsp:sp>
    <dsp:sp modelId="{BD733C47-E663-4959-BF64-A709D9E0C703}">
      <dsp:nvSpPr>
        <dsp:cNvPr id="0" name=""/>
        <dsp:cNvSpPr/>
      </dsp:nvSpPr>
      <dsp:spPr>
        <a:xfrm>
          <a:off x="2435532" y="126578"/>
          <a:ext cx="1084060" cy="1084060"/>
        </a:xfrm>
        <a:prstGeom prst="ellipse">
          <a:avLst/>
        </a:prstGeom>
        <a:solidFill>
          <a:schemeClr val="accent5">
            <a:hueOff val="-1291119"/>
            <a:satOff val="-7056"/>
            <a:lumOff val="-122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D1DAF1-D303-4DB3-95E4-A6648923AE52}">
      <dsp:nvSpPr>
        <dsp:cNvPr id="0" name=""/>
        <dsp:cNvSpPr/>
      </dsp:nvSpPr>
      <dsp:spPr>
        <a:xfrm>
          <a:off x="2666562" y="357607"/>
          <a:ext cx="622001" cy="6220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D287BD-852D-4D10-AFD9-89A7613E645D}">
      <dsp:nvSpPr>
        <dsp:cNvPr id="0" name=""/>
        <dsp:cNvSpPr/>
      </dsp:nvSpPr>
      <dsp:spPr>
        <a:xfrm>
          <a:off x="2088988" y="1548296"/>
          <a:ext cx="1777148" cy="1373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100" kern="1200" dirty="0"/>
            <a:t>Programa demonstrável a partir do terminal e, a partir do Browser para casos de uso relacionados com Boards e resolução de exames</a:t>
          </a:r>
          <a:endParaRPr lang="en-US" sz="1100" kern="1200" dirty="0"/>
        </a:p>
      </dsp:txBody>
      <dsp:txXfrm>
        <a:off x="2088988" y="1548296"/>
        <a:ext cx="1777148" cy="1373124"/>
      </dsp:txXfrm>
    </dsp:sp>
    <dsp:sp modelId="{8CABFC44-C225-4F00-B853-6172F5497AD3}">
      <dsp:nvSpPr>
        <dsp:cNvPr id="0" name=""/>
        <dsp:cNvSpPr/>
      </dsp:nvSpPr>
      <dsp:spPr>
        <a:xfrm>
          <a:off x="4523682" y="126578"/>
          <a:ext cx="1084060" cy="1084060"/>
        </a:xfrm>
        <a:prstGeom prst="ellipse">
          <a:avLst/>
        </a:prstGeom>
        <a:solidFill>
          <a:schemeClr val="accent5">
            <a:hueOff val="-2582238"/>
            <a:satOff val="-14111"/>
            <a:lumOff val="-245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D84E3D-6510-42DC-A321-FE7CF5AF4527}">
      <dsp:nvSpPr>
        <dsp:cNvPr id="0" name=""/>
        <dsp:cNvSpPr/>
      </dsp:nvSpPr>
      <dsp:spPr>
        <a:xfrm>
          <a:off x="4754711" y="357607"/>
          <a:ext cx="622001" cy="6220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19FDB-1814-44C4-B1EC-E1FCDCE3D0C4}">
      <dsp:nvSpPr>
        <dsp:cNvPr id="0" name=""/>
        <dsp:cNvSpPr/>
      </dsp:nvSpPr>
      <dsp:spPr>
        <a:xfrm>
          <a:off x="4177138" y="1548296"/>
          <a:ext cx="1777148" cy="1373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100" kern="1200" dirty="0"/>
            <a:t>Todos os casos de uso foram cumpridos na sua integridade e, para o caso de resolução de qualquer tipo de exames, a solução foi levada mais além do que o esperado pelo cliente</a:t>
          </a:r>
          <a:endParaRPr lang="en-US" sz="1100" kern="1200" dirty="0"/>
        </a:p>
      </dsp:txBody>
      <dsp:txXfrm>
        <a:off x="4177138" y="1548296"/>
        <a:ext cx="1777148" cy="1373124"/>
      </dsp:txXfrm>
    </dsp:sp>
    <dsp:sp modelId="{0FB937CD-59BF-46D0-99E6-8DA2B13574EC}">
      <dsp:nvSpPr>
        <dsp:cNvPr id="0" name=""/>
        <dsp:cNvSpPr/>
      </dsp:nvSpPr>
      <dsp:spPr>
        <a:xfrm>
          <a:off x="6611831" y="126578"/>
          <a:ext cx="1084060" cy="1084060"/>
        </a:xfrm>
        <a:prstGeom prst="ellipse">
          <a:avLst/>
        </a:prstGeom>
        <a:solidFill>
          <a:schemeClr val="accent5">
            <a:hueOff val="-3873358"/>
            <a:satOff val="-21167"/>
            <a:lumOff val="-36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BCC21D-0D8B-40AC-AD80-1A0B1AB39749}">
      <dsp:nvSpPr>
        <dsp:cNvPr id="0" name=""/>
        <dsp:cNvSpPr/>
      </dsp:nvSpPr>
      <dsp:spPr>
        <a:xfrm>
          <a:off x="6842860" y="357607"/>
          <a:ext cx="622001" cy="6220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BAEB5-A61F-4161-98A4-28D07C676DA8}">
      <dsp:nvSpPr>
        <dsp:cNvPr id="0" name=""/>
        <dsp:cNvSpPr/>
      </dsp:nvSpPr>
      <dsp:spPr>
        <a:xfrm>
          <a:off x="6265287" y="1548296"/>
          <a:ext cx="1777148" cy="1373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100" kern="1200" dirty="0"/>
            <a:t>Boards funcionam de forma fluída e rápida, com visualização em tempo real perante qualquer alteração feita pelo utilizador</a:t>
          </a:r>
          <a:endParaRPr lang="en-US" sz="1100" kern="1200" dirty="0"/>
        </a:p>
      </dsp:txBody>
      <dsp:txXfrm>
        <a:off x="6265287" y="1548296"/>
        <a:ext cx="1777148" cy="1373124"/>
      </dsp:txXfrm>
    </dsp:sp>
    <dsp:sp modelId="{1644C1ED-C2D4-469E-AC44-E6F69E2A6E1D}">
      <dsp:nvSpPr>
        <dsp:cNvPr id="0" name=""/>
        <dsp:cNvSpPr/>
      </dsp:nvSpPr>
      <dsp:spPr>
        <a:xfrm>
          <a:off x="8699981" y="126578"/>
          <a:ext cx="1084060" cy="1084060"/>
        </a:xfrm>
        <a:prstGeom prst="ellipse">
          <a:avLst/>
        </a:prstGeom>
        <a:solidFill>
          <a:schemeClr val="accent5">
            <a:hueOff val="-5164477"/>
            <a:satOff val="-28223"/>
            <a:lumOff val="-49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2253FB-D034-4933-B4FF-41BAEC74ACF5}">
      <dsp:nvSpPr>
        <dsp:cNvPr id="0" name=""/>
        <dsp:cNvSpPr/>
      </dsp:nvSpPr>
      <dsp:spPr>
        <a:xfrm>
          <a:off x="8931010" y="357607"/>
          <a:ext cx="622001" cy="6220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BB5267-DADB-4C19-92F6-463668A3F7F5}">
      <dsp:nvSpPr>
        <dsp:cNvPr id="0" name=""/>
        <dsp:cNvSpPr/>
      </dsp:nvSpPr>
      <dsp:spPr>
        <a:xfrm>
          <a:off x="8353437" y="1548296"/>
          <a:ext cx="1777148" cy="1373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100" kern="1200" dirty="0"/>
            <a:t>Solução facilmente escalável, para caso o cliente assim o deseje no futuro</a:t>
          </a:r>
          <a:endParaRPr lang="en-US" sz="1100" kern="1200" dirty="0"/>
        </a:p>
      </dsp:txBody>
      <dsp:txXfrm>
        <a:off x="8353437" y="1548296"/>
        <a:ext cx="1777148" cy="13731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AA935C-C5E3-FA5F-431B-D33A0BF091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CBAD52-471B-D0CD-1F03-D3AB561608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F1ED5-B1C5-1F4D-B3E3-4220CE446BCB}" type="datetimeFigureOut">
              <a:rPr lang="en-US" smtClean="0"/>
              <a:t>6/18/23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B1DB7-E083-C7D2-A708-BC48CFD2AE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77BAE-3642-016C-C911-10B0F68F11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C3A7A-AC4D-794B-A3C9-A8E76666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339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E55D3-D477-4BEC-B7FE-663A99972058}" type="datetimeFigureOut">
              <a:rPr lang="pt-PT" smtClean="0"/>
              <a:t>18/06/23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F2635-3572-4B2F-B3C6-367CFB1D70B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47297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8e4ee22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8e4ee22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6DB2A9-CE65-4805-4EC6-597F566306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F2635-3572-4B2F-B3C6-367CFB1D70B8}" type="slidenum">
              <a:rPr lang="pt-PT" smtClean="0"/>
              <a:t>5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D2944B9-D9C0-AB44-822D-FC7B125571AD}" type="datetime1">
              <a:rPr lang="en-US" smtClean="0"/>
              <a:t>6/18/23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00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C910-6F4C-F843-816D-83C8484F5D80}" type="datetime1">
              <a:rPr lang="en-US" smtClean="0"/>
              <a:t>6/18/23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3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C299-08E8-D94B-940B-F1F9527B285D}" type="datetime1">
              <a:rPr lang="en-US" smtClean="0"/>
              <a:t>6/18/23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3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F3AE-3833-3F45-A79E-C9BC908B719A}" type="datetime1">
              <a:rPr lang="en-US" smtClean="0"/>
              <a:t>6/18/23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805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48C1-1586-0945-8FC0-D60EADDBFBBF}" type="datetime1">
              <a:rPr lang="en-US" smtClean="0"/>
              <a:t>6/18/23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81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D230-72A8-4842-AE24-6D4ECA696208}" type="datetime1">
              <a:rPr lang="en-US" smtClean="0"/>
              <a:t>6/18/23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36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4B98-E3AC-B64A-B51E-05974C39D30C}" type="datetime1">
              <a:rPr lang="en-US" smtClean="0"/>
              <a:t>6/18/23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30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DDC3-C71E-5446-A7EF-10125EE1603E}" type="datetime1">
              <a:rPr lang="en-US" smtClean="0"/>
              <a:t>6/18/23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804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C240-5021-084C-AD2D-40CDCCBA4BAB}" type="datetime1">
              <a:rPr lang="en-US" smtClean="0"/>
              <a:t>6/18/23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8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425F-485E-4249-8183-A80BA2BC7635}" type="datetime1">
              <a:rPr lang="en-US" smtClean="0"/>
              <a:t>6/18/23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83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1AF8-814C-FA43-AB8D-F4889D9B6FBA}" type="datetime1">
              <a:rPr lang="en-US" smtClean="0"/>
              <a:t>6/18/23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12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1E4D-5227-9942-89CB-10F18A1B0C92}" type="datetime1">
              <a:rPr lang="en-US" smtClean="0"/>
              <a:t>6/18/23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38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8EF7-2A72-1647-B71B-0170DA87F322}" type="datetime1">
              <a:rPr lang="en-US" smtClean="0"/>
              <a:t>6/18/23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50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7E93-4687-F14E-88EA-DAC6020793CE}" type="datetime1">
              <a:rPr lang="en-US" smtClean="0"/>
              <a:t>6/18/23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9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7604-8768-4E4D-87EE-432FF369142E}" type="datetime1">
              <a:rPr lang="en-US" smtClean="0"/>
              <a:t>6/18/23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33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D213-0071-7145-B869-47B4998FD429}" type="datetime1">
              <a:rPr lang="en-US" smtClean="0"/>
              <a:t>6/18/23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05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4D4C-D3E6-414E-8DEC-3B2E103516DA}" type="datetime1">
              <a:rPr lang="en-US" smtClean="0"/>
              <a:t>6/18/23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9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82680F-E83C-B04B-A34C-EA70807AD2F6}" type="datetime1">
              <a:rPr lang="en-US" smtClean="0"/>
              <a:t>6/18/23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9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  <p:sldLayoutId id="2147483921" r:id="rId14"/>
    <p:sldLayoutId id="2147483922" r:id="rId15"/>
    <p:sldLayoutId id="2147483923" r:id="rId16"/>
    <p:sldLayoutId id="214748392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B1E623DA-8524-0EF8-E64A-59471EF5C5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1329"/>
          <a:stretch/>
        </p:blipFill>
        <p:spPr>
          <a:xfrm>
            <a:off x="0" y="11"/>
            <a:ext cx="12191979" cy="68579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E18FC0-A232-2F5E-90D1-B45838942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>
            <a:normAutofit/>
          </a:bodyPr>
          <a:lstStyle/>
          <a:p>
            <a:r>
              <a:rPr lang="pt-PT" sz="4400"/>
              <a:t>Projeto Integrador do 4º Semestre Curricular da LEI</a:t>
            </a:r>
            <a:br>
              <a:rPr lang="pt-PT" sz="4400"/>
            </a:br>
            <a:r>
              <a:rPr lang="pt-PT" sz="4400"/>
              <a:t>Sprint 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0B40E-4DB6-3768-9ED4-4B3987D3C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3361" y="4385732"/>
            <a:ext cx="6736764" cy="14054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kumimoji="0" lang="pt-PT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</a:pPr>
            <a:r>
              <a:rPr lang="pt-BR" sz="1100" dirty="0"/>
              <a:t>João Teixeira (1210957) (2DD) </a:t>
            </a:r>
            <a:endParaRPr lang="pt-BR" sz="1100" dirty="0">
              <a:cs typeface="Calibri"/>
            </a:endParaRPr>
          </a:p>
          <a:p>
            <a:pPr defTabSz="9144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</a:pPr>
            <a:r>
              <a:rPr lang="pt-BR" sz="1100" dirty="0"/>
              <a:t>Jonas Antunes (1181478) (2DD) </a:t>
            </a:r>
            <a:endParaRPr lang="pt-BR" sz="1100" dirty="0">
              <a:cs typeface="Calibri"/>
            </a:endParaRPr>
          </a:p>
          <a:p>
            <a:pPr defTabSz="9144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</a:pPr>
            <a:r>
              <a:rPr lang="pt-BR" sz="1100" dirty="0"/>
              <a:t>José Rente (1211155) (2DD) </a:t>
            </a:r>
            <a:endParaRPr lang="pt-BR" sz="1100" dirty="0">
              <a:cs typeface="Calibri"/>
            </a:endParaRPr>
          </a:p>
          <a:p>
            <a:pPr defTabSz="9144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</a:pPr>
            <a:r>
              <a:rPr lang="pt-BR" sz="1100" dirty="0"/>
              <a:t>Marco Maia (1210951) (2DD) </a:t>
            </a:r>
            <a:endParaRPr lang="pt-BR" sz="1100" dirty="0">
              <a:cs typeface="Calibri"/>
            </a:endParaRPr>
          </a:p>
          <a:p>
            <a:pPr defTabSz="9144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</a:pPr>
            <a:r>
              <a:rPr lang="pt-BR" sz="1100" dirty="0"/>
              <a:t>Ruben Ferreira (1210954) (2DD) </a:t>
            </a:r>
            <a:endParaRPr kumimoji="0" lang="pt-PT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Instituto Superior de Engenharia do Porto Employees, Location, Alumni |  LinkedIn">
            <a:extLst>
              <a:ext uri="{FF2B5EF4-FFF2-40B4-BE49-F238E27FC236}">
                <a16:creationId xmlns:a16="http://schemas.microsoft.com/office/drawing/2014/main" id="{A37F32E6-C1C3-04F8-2A5C-E5EC7E7C0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47" y="108819"/>
            <a:ext cx="564147" cy="56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D8E9850-FF76-F8F4-C44C-0AA124A59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54" y="108820"/>
            <a:ext cx="564148" cy="56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054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E898-588A-9DDB-DAB4-CF7C3A2F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E4BA3-8778-E9C0-1CE8-AC478B204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C9D88-851D-9543-D78C-E71AAC29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F249E4-68FB-74F6-131F-2A66E6700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79" y="269222"/>
            <a:ext cx="8288867" cy="631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5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5EBE-8C8E-6BD5-149E-94E786253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6218358" cy="1453363"/>
          </a:xfrm>
        </p:spPr>
        <p:txBody>
          <a:bodyPr>
            <a:normAutofit/>
          </a:bodyPr>
          <a:lstStyle/>
          <a:p>
            <a:r>
              <a:rPr lang="en-US" dirty="0" err="1"/>
              <a:t>Cenário</a:t>
            </a:r>
            <a:r>
              <a:rPr lang="en-US" dirty="0"/>
              <a:t> de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F68B5-377B-80B5-E451-5967EBC4C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253" y="1610032"/>
            <a:ext cx="10883491" cy="3637935"/>
          </a:xfrm>
        </p:spPr>
        <p:txBody>
          <a:bodyPr>
            <a:normAutofit/>
          </a:bodyPr>
          <a:lstStyle/>
          <a:p>
            <a:r>
              <a:rPr lang="en-US" dirty="0"/>
              <a:t>Tal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pedido</a:t>
            </a:r>
            <a:r>
              <a:rPr lang="en-US" dirty="0"/>
              <a:t> no </a:t>
            </a:r>
            <a:r>
              <a:rPr lang="en-US" dirty="0" err="1"/>
              <a:t>requisito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funcional</a:t>
            </a:r>
            <a:r>
              <a:rPr lang="en-US" dirty="0"/>
              <a:t> </a:t>
            </a:r>
            <a:r>
              <a:rPr lang="en-GB" dirty="0">
                <a:effectLst/>
                <a:latin typeface="LinLibertineTB"/>
              </a:rPr>
              <a:t>NFR14, </a:t>
            </a:r>
            <a:r>
              <a:rPr lang="en-GB" dirty="0" err="1">
                <a:effectLst/>
                <a:latin typeface="LinLibertineTB"/>
              </a:rPr>
              <a:t>foi</a:t>
            </a:r>
            <a:r>
              <a:rPr lang="en-GB" dirty="0">
                <a:effectLst/>
                <a:latin typeface="LinLibertineTB"/>
              </a:rPr>
              <a:t> </a:t>
            </a:r>
            <a:r>
              <a:rPr lang="en-GB" dirty="0" err="1">
                <a:effectLst/>
                <a:latin typeface="LinLibertineTB"/>
              </a:rPr>
              <a:t>feito</a:t>
            </a:r>
            <a:r>
              <a:rPr lang="en-GB" dirty="0">
                <a:effectLst/>
                <a:latin typeface="LinLibertineTB"/>
              </a:rPr>
              <a:t> o deployment de </a:t>
            </a:r>
            <a:r>
              <a:rPr lang="en-GB" dirty="0" err="1">
                <a:effectLst/>
                <a:latin typeface="LinLibertineTB"/>
              </a:rPr>
              <a:t>uma</a:t>
            </a:r>
            <a:r>
              <a:rPr lang="en-GB" dirty="0">
                <a:effectLst/>
                <a:latin typeface="LinLibertineTB"/>
              </a:rPr>
              <a:t> base de dados </a:t>
            </a:r>
            <a:r>
              <a:rPr lang="en-GB" dirty="0" err="1">
                <a:effectLst/>
                <a:latin typeface="LinLibertineTB"/>
              </a:rPr>
              <a:t>relacional</a:t>
            </a:r>
            <a:r>
              <a:rPr lang="en-GB" dirty="0">
                <a:effectLst/>
                <a:latin typeface="LinLibertineTB"/>
              </a:rPr>
              <a:t> </a:t>
            </a:r>
            <a:r>
              <a:rPr lang="en-GB" dirty="0" err="1">
                <a:effectLst/>
                <a:latin typeface="LinLibertineTB"/>
              </a:rPr>
              <a:t>num</a:t>
            </a:r>
            <a:r>
              <a:rPr lang="en-GB" dirty="0">
                <a:effectLst/>
                <a:latin typeface="LinLibertineTB"/>
              </a:rPr>
              <a:t> </a:t>
            </a:r>
            <a:r>
              <a:rPr lang="en-GB" dirty="0" err="1">
                <a:effectLst/>
                <a:latin typeface="LinLibertineTB"/>
              </a:rPr>
              <a:t>servidor</a:t>
            </a:r>
            <a:r>
              <a:rPr lang="en-GB" dirty="0">
                <a:effectLst/>
                <a:latin typeface="LinLibertineTB"/>
              </a:rPr>
              <a:t> </a:t>
            </a:r>
            <a:r>
              <a:rPr lang="en-GB" dirty="0" err="1">
                <a:effectLst/>
                <a:latin typeface="LinLibertineTB"/>
              </a:rPr>
              <a:t>remoto</a:t>
            </a:r>
            <a:r>
              <a:rPr lang="en-GB" dirty="0">
                <a:effectLst/>
                <a:latin typeface="LinLibertineTB"/>
              </a:rPr>
              <a:t> </a:t>
            </a:r>
            <a:r>
              <a:rPr lang="en-GB" dirty="0" err="1">
                <a:effectLst/>
                <a:latin typeface="LinLibertineTB"/>
              </a:rPr>
              <a:t>cuja</a:t>
            </a:r>
            <a:r>
              <a:rPr lang="en-GB" dirty="0">
                <a:effectLst/>
                <a:latin typeface="LinLibertineTB"/>
              </a:rPr>
              <a:t> </a:t>
            </a:r>
            <a:r>
              <a:rPr lang="en-GB" dirty="0" err="1">
                <a:effectLst/>
                <a:latin typeface="LinLibertineTB"/>
              </a:rPr>
              <a:t>aplicação</a:t>
            </a:r>
            <a:r>
              <a:rPr lang="en-GB" dirty="0">
                <a:effectLst/>
                <a:latin typeface="LinLibertineTB"/>
              </a:rPr>
              <a:t> </a:t>
            </a:r>
            <a:r>
              <a:rPr lang="en-GB" dirty="0" err="1">
                <a:effectLst/>
                <a:latin typeface="LinLibertineTB"/>
              </a:rPr>
              <a:t>contacta</a:t>
            </a:r>
            <a:r>
              <a:rPr lang="en-GB" dirty="0">
                <a:effectLst/>
                <a:latin typeface="LinLibertineTB"/>
              </a:rPr>
              <a:t> </a:t>
            </a:r>
            <a:r>
              <a:rPr lang="en-GB" dirty="0" err="1">
                <a:effectLst/>
                <a:latin typeface="LinLibertineTB"/>
              </a:rPr>
              <a:t>durante</a:t>
            </a:r>
            <a:r>
              <a:rPr lang="en-GB" dirty="0">
                <a:effectLst/>
                <a:latin typeface="LinLibertineTB"/>
              </a:rPr>
              <a:t> a </a:t>
            </a:r>
            <a:r>
              <a:rPr lang="en-GB" dirty="0" err="1">
                <a:effectLst/>
                <a:latin typeface="LinLibertineTB"/>
              </a:rPr>
              <a:t>sua</a:t>
            </a:r>
            <a:r>
              <a:rPr lang="en-GB" dirty="0">
                <a:latin typeface="LinLibertineTB"/>
              </a:rPr>
              <a:t> </a:t>
            </a:r>
            <a:r>
              <a:rPr lang="en-GB" dirty="0" err="1">
                <a:latin typeface="LinLibertineTB"/>
              </a:rPr>
              <a:t>execução</a:t>
            </a:r>
            <a:r>
              <a:rPr lang="en-GB" dirty="0">
                <a:latin typeface="LinLibertineTB"/>
              </a:rPr>
              <a:t>.</a:t>
            </a:r>
          </a:p>
          <a:p>
            <a:r>
              <a:rPr lang="en-GB" dirty="0">
                <a:effectLst/>
                <a:latin typeface="LinLibertineTB"/>
              </a:rPr>
              <a:t>Para </a:t>
            </a:r>
            <a:r>
              <a:rPr lang="en-GB" dirty="0" err="1">
                <a:effectLst/>
                <a:latin typeface="LinLibertineTB"/>
              </a:rPr>
              <a:t>além</a:t>
            </a:r>
            <a:r>
              <a:rPr lang="en-GB" dirty="0">
                <a:effectLst/>
                <a:latin typeface="LinLibertineTB"/>
              </a:rPr>
              <a:t> </a:t>
            </a:r>
            <a:r>
              <a:rPr lang="en-GB" dirty="0" err="1">
                <a:effectLst/>
                <a:latin typeface="LinLibertineTB"/>
              </a:rPr>
              <a:t>disso</a:t>
            </a:r>
            <a:r>
              <a:rPr lang="en-GB" dirty="0">
                <a:effectLst/>
                <a:latin typeface="LinLibertineTB"/>
              </a:rPr>
              <a:t>, para o </a:t>
            </a:r>
            <a:r>
              <a:rPr lang="en-GB" dirty="0" err="1">
                <a:effectLst/>
                <a:latin typeface="LinLibertineTB"/>
              </a:rPr>
              <a:t>servidor</a:t>
            </a:r>
            <a:r>
              <a:rPr lang="en-GB" dirty="0">
                <a:effectLst/>
                <a:latin typeface="LinLibertineTB"/>
              </a:rPr>
              <a:t> das shared boards, </a:t>
            </a:r>
            <a:r>
              <a:rPr lang="en-GB" dirty="0" err="1">
                <a:effectLst/>
                <a:latin typeface="LinLibertineTB"/>
              </a:rPr>
              <a:t>foi</a:t>
            </a:r>
            <a:r>
              <a:rPr lang="en-GB" dirty="0">
                <a:effectLst/>
                <a:latin typeface="LinLibertineTB"/>
              </a:rPr>
              <a:t> </a:t>
            </a:r>
            <a:r>
              <a:rPr lang="en-GB" dirty="0" err="1">
                <a:effectLst/>
                <a:latin typeface="LinLibertineTB"/>
              </a:rPr>
              <a:t>seguida</a:t>
            </a:r>
            <a:r>
              <a:rPr lang="en-GB" dirty="0">
                <a:effectLst/>
                <a:latin typeface="LinLibertineTB"/>
              </a:rPr>
              <a:t> a </a:t>
            </a:r>
            <a:r>
              <a:rPr lang="en-GB" dirty="0" err="1">
                <a:effectLst/>
                <a:latin typeface="LinLibertineTB"/>
              </a:rPr>
              <a:t>mesma</a:t>
            </a:r>
            <a:r>
              <a:rPr lang="en-GB" dirty="0">
                <a:effectLst/>
                <a:latin typeface="LinLibertineTB"/>
              </a:rPr>
              <a:t> </a:t>
            </a:r>
            <a:r>
              <a:rPr lang="en-GB" dirty="0" err="1">
                <a:effectLst/>
                <a:latin typeface="LinLibertineTB"/>
              </a:rPr>
              <a:t>esquemática</a:t>
            </a:r>
            <a:r>
              <a:rPr lang="en-GB" dirty="0">
                <a:latin typeface="LinLibertineTB"/>
              </a:rPr>
              <a:t> e o </a:t>
            </a:r>
            <a:r>
              <a:rPr lang="en-GB" dirty="0" err="1">
                <a:latin typeface="LinLibertineTB"/>
              </a:rPr>
              <a:t>servidor</a:t>
            </a:r>
            <a:r>
              <a:rPr lang="en-GB" dirty="0">
                <a:latin typeface="LinLibertineTB"/>
              </a:rPr>
              <a:t> </a:t>
            </a:r>
            <a:r>
              <a:rPr lang="en-GB" dirty="0" err="1">
                <a:latin typeface="LinLibertineTB"/>
              </a:rPr>
              <a:t>passou</a:t>
            </a:r>
            <a:r>
              <a:rPr lang="en-GB" dirty="0">
                <a:latin typeface="LinLibertineTB"/>
              </a:rPr>
              <a:t> a </a:t>
            </a:r>
            <a:r>
              <a:rPr lang="en-GB" dirty="0" err="1">
                <a:latin typeface="LinLibertineTB"/>
              </a:rPr>
              <a:t>correr</a:t>
            </a:r>
            <a:r>
              <a:rPr lang="en-GB" dirty="0">
                <a:latin typeface="LinLibertineTB"/>
              </a:rPr>
              <a:t> </a:t>
            </a:r>
            <a:r>
              <a:rPr lang="en-GB" dirty="0" err="1">
                <a:latin typeface="LinLibertineTB"/>
              </a:rPr>
              <a:t>na</a:t>
            </a:r>
            <a:r>
              <a:rPr lang="en-GB" dirty="0">
                <a:latin typeface="LinLibertineTB"/>
              </a:rPr>
              <a:t> cloud </a:t>
            </a:r>
            <a:r>
              <a:rPr lang="en-GB" dirty="0" err="1">
                <a:latin typeface="LinLibertineTB"/>
              </a:rPr>
              <a:t>hospedada</a:t>
            </a:r>
            <a:r>
              <a:rPr lang="en-GB" dirty="0">
                <a:latin typeface="LinLibertineTB"/>
              </a:rPr>
              <a:t> </a:t>
            </a:r>
            <a:r>
              <a:rPr lang="en-GB" dirty="0" err="1">
                <a:latin typeface="LinLibertineTB"/>
              </a:rPr>
              <a:t>pelo</a:t>
            </a:r>
            <a:r>
              <a:rPr lang="en-GB" dirty="0">
                <a:latin typeface="LinLibertineTB"/>
              </a:rPr>
              <a:t> DEI.</a:t>
            </a:r>
            <a:endParaRPr lang="en-GB" dirty="0">
              <a:effectLst/>
              <a:latin typeface="LinLibertineT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7DF64-168A-D41B-9933-2F8D62584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B93521-A7BF-623C-6F6B-F1B63801C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8361" y="4343400"/>
            <a:ext cx="9775277" cy="1124155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907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0">
            <a:extLst>
              <a:ext uri="{FF2B5EF4-FFF2-40B4-BE49-F238E27FC236}">
                <a16:creationId xmlns:a16="http://schemas.microsoft.com/office/drawing/2014/main" id="{58FC1A74-2890-483E-B414-BC31F8359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F86A2EF6-5BDA-476A-943C-82D4C0EBE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F85EE41E-2933-494F-A13E-9ACC70D3A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6">
            <a:extLst>
              <a:ext uri="{FF2B5EF4-FFF2-40B4-BE49-F238E27FC236}">
                <a16:creationId xmlns:a16="http://schemas.microsoft.com/office/drawing/2014/main" id="{D2AA1C21-100D-4D10-B79A-A9F6072E2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3175" y="0"/>
            <a:ext cx="12188825" cy="2284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3E9073-5E38-1E09-EC28-5A6B37925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/>
          </a:bodyPr>
          <a:lstStyle/>
          <a:p>
            <a:pPr algn="ctr"/>
            <a:r>
              <a:rPr lang="pt-PT" sz="4400">
                <a:solidFill>
                  <a:srgbClr val="FFFFFF"/>
                </a:solidFill>
              </a:rPr>
              <a:t>			Qualidade do produto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12F60994-8709-9BF2-149A-758716D90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200597"/>
              </p:ext>
            </p:extLst>
          </p:nvPr>
        </p:nvGraphicFramePr>
        <p:xfrm>
          <a:off x="1028700" y="2743200"/>
          <a:ext cx="10131425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9" name="Slide Number Placeholder 158">
            <a:extLst>
              <a:ext uri="{FF2B5EF4-FFF2-40B4-BE49-F238E27FC236}">
                <a16:creationId xmlns:a16="http://schemas.microsoft.com/office/drawing/2014/main" id="{2027A70D-B4BC-CF3F-CD09-290D80C0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76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7192F-FE22-8E08-49BE-90FEAF487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 err="1"/>
              <a:t>Possíveis</a:t>
            </a:r>
            <a:r>
              <a:rPr lang="en-US" sz="3300" dirty="0"/>
              <a:t> </a:t>
            </a:r>
            <a:r>
              <a:rPr lang="en-US" sz="3300" dirty="0" err="1"/>
              <a:t>melhoramentos</a:t>
            </a:r>
            <a:r>
              <a:rPr lang="en-US" sz="3300" dirty="0"/>
              <a:t> — </a:t>
            </a:r>
            <a:r>
              <a:rPr lang="en-US" sz="3300" dirty="0" err="1"/>
              <a:t>Conclusão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D9437-ABC0-7BD0-6E3A-DD8328861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7" y="2261420"/>
            <a:ext cx="4549751" cy="3637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Foi</a:t>
            </a:r>
            <a:r>
              <a:rPr lang="en-US" dirty="0"/>
              <a:t> um </a:t>
            </a:r>
            <a:r>
              <a:rPr lang="en-US" dirty="0" err="1"/>
              <a:t>bom</a:t>
            </a:r>
            <a:r>
              <a:rPr lang="en-US" dirty="0"/>
              <a:t> sprint, </a:t>
            </a:r>
            <a:r>
              <a:rPr lang="en-US" dirty="0" err="1"/>
              <a:t>visivelmente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que o anterior, a </a:t>
            </a:r>
            <a:r>
              <a:rPr lang="en-US" dirty="0" err="1"/>
              <a:t>equipa</a:t>
            </a:r>
            <a:r>
              <a:rPr lang="en-US" dirty="0"/>
              <a:t> </a:t>
            </a:r>
            <a:r>
              <a:rPr lang="en-US" dirty="0" err="1"/>
              <a:t>manteve</a:t>
            </a:r>
            <a:r>
              <a:rPr lang="en-US" dirty="0"/>
              <a:t> o </a:t>
            </a:r>
            <a:r>
              <a:rPr lang="en-US" dirty="0" err="1"/>
              <a:t>bom</a:t>
            </a:r>
            <a:r>
              <a:rPr lang="en-US" dirty="0"/>
              <a:t> </a:t>
            </a:r>
            <a:r>
              <a:rPr lang="en-US" dirty="0" err="1"/>
              <a:t>trabalho</a:t>
            </a:r>
            <a:r>
              <a:rPr lang="en-US" dirty="0"/>
              <a:t>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objetivos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alcançados</a:t>
            </a:r>
            <a:r>
              <a:rPr lang="en-US" dirty="0"/>
              <a:t>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atempadamente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u="sng" dirty="0" err="1"/>
              <a:t>Podendo</a:t>
            </a:r>
            <a:r>
              <a:rPr lang="en-US" u="sng" dirty="0"/>
              <a:t>-se, no </a:t>
            </a:r>
            <a:r>
              <a:rPr lang="en-US" u="sng" dirty="0" err="1"/>
              <a:t>entanto</a:t>
            </a:r>
            <a:r>
              <a:rPr lang="en-US" u="sng" dirty="0"/>
              <a:t>, </a:t>
            </a:r>
            <a:r>
              <a:rPr lang="en-US" u="sng" dirty="0" err="1"/>
              <a:t>melhorar</a:t>
            </a:r>
            <a:r>
              <a:rPr lang="en-US" u="sng" dirty="0"/>
              <a:t> </a:t>
            </a:r>
            <a:r>
              <a:rPr lang="en-US" u="sng" dirty="0" err="1"/>
              <a:t>nos</a:t>
            </a:r>
            <a:r>
              <a:rPr lang="en-US" u="sng" dirty="0"/>
              <a:t> </a:t>
            </a:r>
            <a:r>
              <a:rPr lang="en-US" u="sng" dirty="0" err="1"/>
              <a:t>seguintes</a:t>
            </a:r>
            <a:r>
              <a:rPr lang="en-US" u="sng" dirty="0"/>
              <a:t> </a:t>
            </a:r>
            <a:r>
              <a:rPr lang="en-US" u="sng" dirty="0" err="1"/>
              <a:t>aspetos</a:t>
            </a:r>
            <a:r>
              <a:rPr lang="en-US" u="sng" dirty="0"/>
              <a:t>:</a:t>
            </a:r>
          </a:p>
          <a:p>
            <a:r>
              <a:rPr lang="en-US" dirty="0" err="1"/>
              <a:t>Atentar</a:t>
            </a:r>
            <a:r>
              <a:rPr lang="en-US" dirty="0"/>
              <a:t> para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gestão</a:t>
            </a:r>
            <a:r>
              <a:rPr lang="en-US" dirty="0"/>
              <a:t> do tempo</a:t>
            </a:r>
          </a:p>
          <a:p>
            <a:r>
              <a:rPr lang="en-US" dirty="0" err="1"/>
              <a:t>Reduzir</a:t>
            </a:r>
            <a:r>
              <a:rPr lang="en-US" dirty="0"/>
              <a:t> a </a:t>
            </a:r>
            <a:r>
              <a:rPr lang="en-US" dirty="0" err="1"/>
              <a:t>duração</a:t>
            </a:r>
            <a:r>
              <a:rPr lang="en-US" dirty="0"/>
              <a:t> das </a:t>
            </a:r>
            <a:r>
              <a:rPr lang="en-US" dirty="0" err="1"/>
              <a:t>reuniões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966B2-C3CB-F5B0-BBA6-2E0D3842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1026" name="Picture 2" descr="Download Icons Hand Computer Teamwork Finger Team HQ PNG Image | FreePNGImg">
            <a:extLst>
              <a:ext uri="{FF2B5EF4-FFF2-40B4-BE49-F238E27FC236}">
                <a16:creationId xmlns:a16="http://schemas.microsoft.com/office/drawing/2014/main" id="{CC3D559B-8B79-2779-136E-56B8F6B1E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76" y="791958"/>
            <a:ext cx="5241924" cy="526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43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BDEF0-3630-C07F-1E4D-2944E91FF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Indice</a:t>
            </a:r>
            <a:endParaRPr lang="en-US" dirty="0" err="1"/>
          </a:p>
        </p:txBody>
      </p:sp>
      <p:pic>
        <p:nvPicPr>
          <p:cNvPr id="6" name="Picture 5" descr="Gráfico num documento e uma caneta">
            <a:extLst>
              <a:ext uri="{FF2B5EF4-FFF2-40B4-BE49-F238E27FC236}">
                <a16:creationId xmlns:a16="http://schemas.microsoft.com/office/drawing/2014/main" id="{F0DA3ABD-8E2A-6F67-0A28-3518E8CFCA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97" r="20445" b="-3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37C98-4478-5C37-9D95-8118B2A36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"/>
              </a:rPr>
              <a:t>Objetivos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sistema</a:t>
            </a:r>
          </a:p>
          <a:p>
            <a:pPr>
              <a:buClr>
                <a:srgbClr val="FFFFFF"/>
              </a:buClr>
            </a:pPr>
            <a:r>
              <a:rPr lang="en-US" dirty="0" err="1">
                <a:cs typeface="Calibri"/>
              </a:rPr>
              <a:t>Resultados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atingidos</a:t>
            </a:r>
            <a:endParaRPr lang="en-US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dirty="0" err="1">
                <a:cs typeface="Calibri"/>
              </a:rPr>
              <a:t>Análise</a:t>
            </a:r>
            <a:r>
              <a:rPr lang="en-US" dirty="0">
                <a:cs typeface="Calibri"/>
              </a:rPr>
              <a:t> SWOT</a:t>
            </a:r>
          </a:p>
          <a:p>
            <a:pPr>
              <a:buClr>
                <a:srgbClr val="FFFFFF"/>
              </a:buClr>
            </a:pPr>
            <a:r>
              <a:rPr lang="en-US" dirty="0" err="1">
                <a:cs typeface="Calibri"/>
              </a:rPr>
              <a:t>Evidências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processo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engenharia</a:t>
            </a:r>
            <a:endParaRPr lang="en-US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dirty="0" err="1"/>
              <a:t>Cenário</a:t>
            </a:r>
            <a:r>
              <a:rPr lang="en-US" dirty="0"/>
              <a:t> de Deployment</a:t>
            </a:r>
          </a:p>
          <a:p>
            <a:pPr>
              <a:buClr>
                <a:srgbClr val="FFFFFF"/>
              </a:buClr>
            </a:pPr>
            <a:r>
              <a:rPr lang="en-US" dirty="0" err="1">
                <a:cs typeface="Calibri"/>
              </a:rPr>
              <a:t>Produto</a:t>
            </a:r>
            <a:r>
              <a:rPr lang="en-US" dirty="0">
                <a:cs typeface="Calibri"/>
              </a:rPr>
              <a:t> final</a:t>
            </a:r>
          </a:p>
          <a:p>
            <a:pPr>
              <a:buClr>
                <a:srgbClr val="FFFFFF"/>
              </a:buClr>
            </a:pPr>
            <a:r>
              <a:rPr lang="en-US" dirty="0" err="1">
                <a:cs typeface="Calibri"/>
              </a:rPr>
              <a:t>Possíveis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melhoramentos</a:t>
            </a:r>
            <a:endParaRPr lang="en-US" dirty="0">
              <a:cs typeface="Calibri"/>
            </a:endParaRP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25BD4-12A9-5905-BC25-DE695F54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917" y="6391687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2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DFBA9-8852-3A9A-E364-425C32D9D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r>
              <a:rPr lang="pt-PT"/>
              <a:t>Principais objetivos do sistema eCourse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7D0F7-E4DE-F6B1-9E18-10B522426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666999"/>
            <a:ext cx="5122606" cy="3216276"/>
          </a:xfrm>
        </p:spPr>
        <p:txBody>
          <a:bodyPr anchor="t">
            <a:normAutofit/>
          </a:bodyPr>
          <a:lstStyle/>
          <a:p>
            <a:r>
              <a:rPr lang="pt-PT" dirty="0"/>
              <a:t>Criação de exames automáticos.</a:t>
            </a:r>
          </a:p>
          <a:p>
            <a:r>
              <a:rPr lang="pt-PT" dirty="0"/>
              <a:t>Ter quadros partilhados (</a:t>
            </a:r>
            <a:r>
              <a:rPr lang="pt-PT" dirty="0" err="1"/>
              <a:t>boards</a:t>
            </a:r>
            <a:r>
              <a:rPr lang="pt-PT" dirty="0"/>
              <a:t>)</a:t>
            </a:r>
            <a:endParaRPr lang="pt-PT" dirty="0">
              <a:cs typeface="Calibri"/>
            </a:endParaRPr>
          </a:p>
          <a:p>
            <a:r>
              <a:rPr lang="pt-PT" dirty="0"/>
              <a:t>Gestão de cursos, reuniões (meetings), exames, aulas e todos os utilizadores associados a estes serviços.</a:t>
            </a:r>
            <a:endParaRPr lang="pt-PT" dirty="0">
              <a:cs typeface="Calibri"/>
            </a:endParaRPr>
          </a:p>
          <a:p>
            <a:r>
              <a:rPr lang="pt-PT" dirty="0"/>
              <a:t>Persistência em base de dados.</a:t>
            </a:r>
            <a:endParaRPr lang="pt-PT" dirty="0">
              <a:cs typeface="Calibri"/>
            </a:endParaRPr>
          </a:p>
          <a:p>
            <a:endParaRPr lang="pt-PT"/>
          </a:p>
          <a:p>
            <a:endParaRPr lang="pt-PT"/>
          </a:p>
        </p:txBody>
      </p:sp>
      <p:pic>
        <p:nvPicPr>
          <p:cNvPr id="5" name="Picture 4" descr="Pessoa a escrever num bloco de notas">
            <a:extLst>
              <a:ext uri="{FF2B5EF4-FFF2-40B4-BE49-F238E27FC236}">
                <a16:creationId xmlns:a16="http://schemas.microsoft.com/office/drawing/2014/main" id="{5984F492-8B48-E749-6821-1DBCB950B8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56" r="2663"/>
          <a:stretch/>
        </p:blipFill>
        <p:spPr>
          <a:xfrm>
            <a:off x="643192" y="793977"/>
            <a:ext cx="5451627" cy="495000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A59C5-80D9-28B5-2CFA-F9DA2B62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5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F31418E-CEFF-B021-AB6A-85CD6E642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601866"/>
              </p:ext>
            </p:extLst>
          </p:nvPr>
        </p:nvGraphicFramePr>
        <p:xfrm>
          <a:off x="180486" y="143305"/>
          <a:ext cx="11831027" cy="657139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70392">
                  <a:extLst>
                    <a:ext uri="{9D8B030D-6E8A-4147-A177-3AD203B41FA5}">
                      <a16:colId xmlns:a16="http://schemas.microsoft.com/office/drawing/2014/main" val="27091864"/>
                    </a:ext>
                  </a:extLst>
                </a:gridCol>
                <a:gridCol w="1665026">
                  <a:extLst>
                    <a:ext uri="{9D8B030D-6E8A-4147-A177-3AD203B41FA5}">
                      <a16:colId xmlns:a16="http://schemas.microsoft.com/office/drawing/2014/main" val="1474140282"/>
                    </a:ext>
                  </a:extLst>
                </a:gridCol>
                <a:gridCol w="5786651">
                  <a:extLst>
                    <a:ext uri="{9D8B030D-6E8A-4147-A177-3AD203B41FA5}">
                      <a16:colId xmlns:a16="http://schemas.microsoft.com/office/drawing/2014/main" val="4213575879"/>
                    </a:ext>
                  </a:extLst>
                </a:gridCol>
                <a:gridCol w="2879678">
                  <a:extLst>
                    <a:ext uri="{9D8B030D-6E8A-4147-A177-3AD203B41FA5}">
                      <a16:colId xmlns:a16="http://schemas.microsoft.com/office/drawing/2014/main" val="1167650387"/>
                    </a:ext>
                  </a:extLst>
                </a:gridCol>
                <a:gridCol w="629280">
                  <a:extLst>
                    <a:ext uri="{9D8B030D-6E8A-4147-A177-3AD203B41FA5}">
                      <a16:colId xmlns:a16="http://schemas.microsoft.com/office/drawing/2014/main" val="607749242"/>
                    </a:ext>
                  </a:extLst>
                </a:gridCol>
              </a:tblGrid>
              <a:tr h="615381">
                <a:tc>
                  <a:txBody>
                    <a:bodyPr/>
                    <a:lstStyle/>
                    <a:p>
                      <a:pPr algn="ctr"/>
                      <a:r>
                        <a:rPr lang="pt-PT" sz="1800" b="1" u="none" dirty="0"/>
                        <a:t>US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u="none" dirty="0"/>
                        <a:t>Intervenientes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u="none" dirty="0"/>
                        <a:t>Tarefa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u="none" dirty="0"/>
                        <a:t>Responsável 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u="none" dirty="0"/>
                        <a:t>Estado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419177"/>
                  </a:ext>
                </a:extLst>
              </a:tr>
              <a:tr h="346720">
                <a:tc>
                  <a:txBody>
                    <a:bodyPr/>
                    <a:lstStyle/>
                    <a:p>
                      <a:r>
                        <a:rPr lang="pt-PT" sz="1400" b="1" dirty="0"/>
                        <a:t>3004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Utilizador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sz="1400" b="1" dirty="0"/>
                        <a:t>Partilhar uma </a:t>
                      </a:r>
                      <a:r>
                        <a:rPr lang="pt-PT" sz="1400" b="1" dirty="0" err="1"/>
                        <a:t>board</a:t>
                      </a:r>
                      <a:endParaRPr lang="pt-PT" sz="1400" b="1" dirty="0"/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Marco Maia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400" b="1" dirty="0"/>
                    </a:p>
                  </a:txBody>
                  <a:tcPr anchor="ctr">
                    <a:solidFill>
                      <a:srgbClr val="5FA122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043524"/>
                  </a:ext>
                </a:extLst>
              </a:tr>
              <a:tr h="393634">
                <a:tc>
                  <a:txBody>
                    <a:bodyPr/>
                    <a:lstStyle/>
                    <a:p>
                      <a:r>
                        <a:rPr lang="pt-PT" sz="1400" b="1" dirty="0"/>
                        <a:t>3005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Utilizador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Ver, em tempo real, as atualizações na </a:t>
                      </a:r>
                      <a:r>
                        <a:rPr lang="pt-PT" sz="1400" b="1" dirty="0" err="1"/>
                        <a:t>board</a:t>
                      </a:r>
                      <a:endParaRPr lang="pt-PT" sz="1400" b="1" dirty="0"/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Marco Maia/João Teixeira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400" b="1" dirty="0"/>
                    </a:p>
                  </a:txBody>
                  <a:tcPr anchor="ctr">
                    <a:solidFill>
                      <a:srgbClr val="5FA122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074"/>
                  </a:ext>
                </a:extLst>
              </a:tr>
              <a:tr h="404393">
                <a:tc>
                  <a:txBody>
                    <a:bodyPr/>
                    <a:lstStyle/>
                    <a:p>
                      <a:r>
                        <a:rPr lang="pt-PT" sz="1400" b="1" dirty="0"/>
                        <a:t>3006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Utilizador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Criar um post-it na </a:t>
                      </a:r>
                      <a:r>
                        <a:rPr lang="pt-PT" sz="1400" b="1" dirty="0" err="1"/>
                        <a:t>board</a:t>
                      </a:r>
                      <a:endParaRPr lang="pt-PT" sz="1400" b="1" dirty="0"/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Jonas Antunes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400" b="1" dirty="0"/>
                    </a:p>
                  </a:txBody>
                  <a:tcPr anchor="ctr">
                    <a:solidFill>
                      <a:srgbClr val="5FA122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86656"/>
                  </a:ext>
                </a:extLst>
              </a:tr>
              <a:tr h="486269">
                <a:tc>
                  <a:txBody>
                    <a:bodyPr/>
                    <a:lstStyle/>
                    <a:p>
                      <a:r>
                        <a:rPr lang="pt-PT" sz="1400" b="1" dirty="0"/>
                        <a:t>3007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Utilizador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Alterar um post-it na </a:t>
                      </a:r>
                      <a:r>
                        <a:rPr lang="pt-PT" sz="1400" b="1" dirty="0" err="1"/>
                        <a:t>board</a:t>
                      </a:r>
                      <a:endParaRPr lang="pt-PT" sz="1400" b="1" dirty="0"/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José Rente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400" b="1" dirty="0"/>
                    </a:p>
                  </a:txBody>
                  <a:tcPr anchor="ctr">
                    <a:solidFill>
                      <a:srgbClr val="5FA122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43616"/>
                  </a:ext>
                </a:extLst>
              </a:tr>
              <a:tr h="570148">
                <a:tc>
                  <a:txBody>
                    <a:bodyPr/>
                    <a:lstStyle/>
                    <a:p>
                      <a:r>
                        <a:rPr lang="pt-PT" sz="1400" b="1" dirty="0"/>
                        <a:t>3008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Utilizador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1" dirty="0"/>
                        <a:t>Desfazer uma alteração de um post-it na </a:t>
                      </a:r>
                      <a:r>
                        <a:rPr lang="pt-PT" sz="1400" b="1" dirty="0" err="1"/>
                        <a:t>board</a:t>
                      </a:r>
                      <a:endParaRPr lang="pt-PT" sz="1400" b="1" dirty="0"/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Rúben Ferreira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400" b="1" dirty="0"/>
                    </a:p>
                  </a:txBody>
                  <a:tcPr anchor="ctr">
                    <a:solidFill>
                      <a:srgbClr val="5FA122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594177"/>
                  </a:ext>
                </a:extLst>
              </a:tr>
              <a:tr h="573528">
                <a:tc>
                  <a:txBody>
                    <a:bodyPr/>
                    <a:lstStyle/>
                    <a:p>
                      <a:r>
                        <a:rPr lang="pt-PT" sz="1400" b="1" dirty="0"/>
                        <a:t>3009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Utilizador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1" dirty="0"/>
                        <a:t>Ver o histórico da </a:t>
                      </a:r>
                      <a:r>
                        <a:rPr lang="pt-PT" sz="1400" b="1" dirty="0" err="1"/>
                        <a:t>board</a:t>
                      </a:r>
                      <a:endParaRPr lang="pt-PT" sz="1400" b="1" dirty="0"/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João Teixeira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400" b="1" dirty="0"/>
                    </a:p>
                  </a:txBody>
                  <a:tcPr anchor="ctr">
                    <a:solidFill>
                      <a:srgbClr val="5FA122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050548"/>
                  </a:ext>
                </a:extLst>
              </a:tr>
              <a:tr h="445554">
                <a:tc>
                  <a:txBody>
                    <a:bodyPr/>
                    <a:lstStyle/>
                    <a:p>
                      <a:r>
                        <a:rPr lang="pt-PT" sz="1400" b="1" dirty="0"/>
                        <a:t>2004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Estudante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Realizar um exame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José Rente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400" b="1" dirty="0"/>
                    </a:p>
                  </a:txBody>
                  <a:tcPr anchor="ctr">
                    <a:solidFill>
                      <a:srgbClr val="5FA122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839972"/>
                  </a:ext>
                </a:extLst>
              </a:tr>
              <a:tr h="404844">
                <a:tc>
                  <a:txBody>
                    <a:bodyPr/>
                    <a:lstStyle/>
                    <a:p>
                      <a:r>
                        <a:rPr lang="pt-PT" sz="1400" b="1" dirty="0"/>
                        <a:t>2005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Estudante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Ver as notas obtidas nos exames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José Rente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400" b="1" dirty="0"/>
                    </a:p>
                  </a:txBody>
                  <a:tcPr anchor="ctr">
                    <a:solidFill>
                      <a:srgbClr val="5FA122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801799"/>
                  </a:ext>
                </a:extLst>
              </a:tr>
              <a:tr h="573528">
                <a:tc>
                  <a:txBody>
                    <a:bodyPr/>
                    <a:lstStyle/>
                    <a:p>
                      <a:r>
                        <a:rPr lang="pt-PT" sz="1400" b="1" dirty="0"/>
                        <a:t>2006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Professor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Ver as notas obtidas pelos alunos nos exames dos cursos em que o professor leciona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Jonas Antunes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400" b="1" dirty="0"/>
                    </a:p>
                  </a:txBody>
                  <a:tcPr anchor="ctr">
                    <a:solidFill>
                      <a:srgbClr val="5FA122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197069"/>
                  </a:ext>
                </a:extLst>
              </a:tr>
              <a:tr h="404844">
                <a:tc>
                  <a:txBody>
                    <a:bodyPr/>
                    <a:lstStyle/>
                    <a:p>
                      <a:r>
                        <a:rPr lang="pt-PT" sz="1400" b="1" dirty="0"/>
                        <a:t>2009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Estudante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Realizar um exame formativo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Rúben Ferreira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400" b="1" dirty="0"/>
                    </a:p>
                  </a:txBody>
                  <a:tcPr anchor="ctr">
                    <a:solidFill>
                      <a:srgbClr val="5FA122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789261"/>
                  </a:ext>
                </a:extLst>
              </a:tr>
              <a:tr h="404844">
                <a:tc>
                  <a:txBody>
                    <a:bodyPr/>
                    <a:lstStyle/>
                    <a:p>
                      <a:r>
                        <a:rPr lang="pt-PT" sz="1400" b="1" dirty="0"/>
                        <a:t>4002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Utilizador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Cancelar uma reunião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Marco Maia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400" b="1" dirty="0"/>
                    </a:p>
                  </a:txBody>
                  <a:tcPr anchor="ctr">
                    <a:solidFill>
                      <a:srgbClr val="5FA122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29372"/>
                  </a:ext>
                </a:extLst>
              </a:tr>
              <a:tr h="404844">
                <a:tc>
                  <a:txBody>
                    <a:bodyPr/>
                    <a:lstStyle/>
                    <a:p>
                      <a:r>
                        <a:rPr lang="pt-PT" sz="1400" b="1" dirty="0"/>
                        <a:t>4003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Utilizador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Aceitar ou rejeitar um convite de reunião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João Teixeira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400" b="1" dirty="0"/>
                    </a:p>
                  </a:txBody>
                  <a:tcPr anchor="ctr">
                    <a:solidFill>
                      <a:srgbClr val="5FA122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862520"/>
                  </a:ext>
                </a:extLst>
              </a:tr>
              <a:tr h="498165">
                <a:tc>
                  <a:txBody>
                    <a:bodyPr/>
                    <a:lstStyle/>
                    <a:p>
                      <a:r>
                        <a:rPr lang="pt-PT" sz="1400" b="1" dirty="0"/>
                        <a:t>4004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Utilizador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Listar os participantes da reunião do utilizador e os seus respetivos estados (aceite ou rejeitado)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Rúben Ferreira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400" b="1" dirty="0"/>
                    </a:p>
                  </a:txBody>
                  <a:tcPr anchor="ctr">
                    <a:solidFill>
                      <a:srgbClr val="5FA122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255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319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title"/>
          </p:nvPr>
        </p:nvSpPr>
        <p:spPr>
          <a:xfrm>
            <a:off x="3470376" y="9674"/>
            <a:ext cx="5127720" cy="107480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 err="1">
                <a:solidFill>
                  <a:schemeClr val="tx1"/>
                </a:solidFill>
              </a:rPr>
              <a:t>Análise</a:t>
            </a:r>
            <a:r>
              <a:rPr lang="en" dirty="0">
                <a:solidFill>
                  <a:schemeClr val="tx1"/>
                </a:solidFill>
              </a:rPr>
              <a:t> SWOT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5385480" y="3104565"/>
            <a:ext cx="14248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733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SWOT</a:t>
            </a:r>
            <a:endParaRPr sz="2400" dirty="0"/>
          </a:p>
        </p:txBody>
      </p:sp>
      <p:grpSp>
        <p:nvGrpSpPr>
          <p:cNvPr id="162" name="Google Shape;162;p17"/>
          <p:cNvGrpSpPr/>
          <p:nvPr/>
        </p:nvGrpSpPr>
        <p:grpSpPr>
          <a:xfrm>
            <a:off x="6141358" y="1667793"/>
            <a:ext cx="5726556" cy="1761208"/>
            <a:chOff x="4612034" y="1393213"/>
            <a:chExt cx="4294917" cy="1320906"/>
          </a:xfrm>
        </p:grpSpPr>
        <p:sp>
          <p:nvSpPr>
            <p:cNvPr id="163" name="Google Shape;163;p17"/>
            <p:cNvSpPr/>
            <p:nvPr/>
          </p:nvSpPr>
          <p:spPr>
            <a:xfrm>
              <a:off x="4612034" y="1393225"/>
              <a:ext cx="1320894" cy="1320894"/>
            </a:xfrm>
            <a:custGeom>
              <a:avLst/>
              <a:gdLst/>
              <a:ahLst/>
              <a:cxnLst/>
              <a:rect l="l" t="t" r="r" b="b"/>
              <a:pathLst>
                <a:path w="46173" h="46173" extrusionOk="0">
                  <a:moveTo>
                    <a:pt x="0" y="1"/>
                  </a:moveTo>
                  <a:lnTo>
                    <a:pt x="0" y="15907"/>
                  </a:lnTo>
                  <a:cubicBezTo>
                    <a:pt x="16395" y="16622"/>
                    <a:pt x="29563" y="29778"/>
                    <a:pt x="30278" y="46173"/>
                  </a:cubicBezTo>
                  <a:lnTo>
                    <a:pt x="46173" y="46173"/>
                  </a:lnTo>
                  <a:cubicBezTo>
                    <a:pt x="45446" y="21003"/>
                    <a:pt x="25170" y="739"/>
                    <a:pt x="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" name="Google Shape;164;p17"/>
            <p:cNvSpPr txBox="1"/>
            <p:nvPr/>
          </p:nvSpPr>
          <p:spPr>
            <a:xfrm>
              <a:off x="6237725" y="13932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267" dirty="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Weaknesses</a:t>
              </a:r>
              <a:endParaRPr sz="2267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5" name="Google Shape;165;p17"/>
            <p:cNvSpPr txBox="1"/>
            <p:nvPr/>
          </p:nvSpPr>
          <p:spPr>
            <a:xfrm>
              <a:off x="6237401" y="1923270"/>
              <a:ext cx="266955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sz="1600" dirty="0">
                  <a:latin typeface="+mj-lt"/>
                  <a:ea typeface="Roboto"/>
                  <a:cs typeface="Roboto"/>
                  <a:sym typeface="Roboto"/>
                </a:rPr>
                <a:t>Podia </a:t>
              </a:r>
              <a:r>
                <a:rPr lang="en-US" sz="1600" dirty="0" err="1">
                  <a:latin typeface="+mj-lt"/>
                  <a:ea typeface="Roboto"/>
                  <a:cs typeface="Roboto"/>
                  <a:sym typeface="Roboto"/>
                </a:rPr>
                <a:t>ter</a:t>
              </a:r>
              <a:r>
                <a:rPr lang="en-US" sz="1600" dirty="0">
                  <a:latin typeface="+mj-lt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+mj-lt"/>
                  <a:ea typeface="Roboto"/>
                  <a:cs typeface="Roboto"/>
                  <a:sym typeface="Roboto"/>
                </a:rPr>
                <a:t>sido</a:t>
              </a:r>
              <a:r>
                <a:rPr lang="en-US" sz="1600" dirty="0">
                  <a:latin typeface="+mj-lt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+mj-lt"/>
                  <a:ea typeface="Roboto"/>
                  <a:cs typeface="Roboto"/>
                  <a:sym typeface="Roboto"/>
                </a:rPr>
                <a:t>feita</a:t>
              </a:r>
              <a:r>
                <a:rPr lang="en-US" sz="1600" dirty="0">
                  <a:latin typeface="+mj-lt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+mj-lt"/>
                  <a:ea typeface="Roboto"/>
                  <a:cs typeface="Roboto"/>
                  <a:sym typeface="Roboto"/>
                </a:rPr>
                <a:t>uma</a:t>
              </a:r>
              <a:r>
                <a:rPr lang="en-US" sz="1600" dirty="0">
                  <a:latin typeface="+mj-lt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+mj-lt"/>
                  <a:ea typeface="Roboto"/>
                  <a:cs typeface="Roboto"/>
                  <a:sym typeface="Roboto"/>
                </a:rPr>
                <a:t>melhor</a:t>
              </a:r>
              <a:r>
                <a:rPr lang="en-US" sz="1600" dirty="0">
                  <a:latin typeface="+mj-lt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+mj-lt"/>
                  <a:ea typeface="Roboto"/>
                  <a:cs typeface="Roboto"/>
                  <a:sym typeface="Roboto"/>
                </a:rPr>
                <a:t>gestão</a:t>
              </a:r>
              <a:r>
                <a:rPr lang="en-US" sz="1600" dirty="0">
                  <a:latin typeface="+mj-lt"/>
                  <a:ea typeface="Roboto"/>
                  <a:cs typeface="Roboto"/>
                  <a:sym typeface="Roboto"/>
                </a:rPr>
                <a:t> do tempo a </a:t>
              </a:r>
              <a:r>
                <a:rPr lang="en-US" sz="1600" dirty="0" err="1">
                  <a:latin typeface="+mj-lt"/>
                  <a:ea typeface="Roboto"/>
                  <a:cs typeface="Roboto"/>
                  <a:sym typeface="Roboto"/>
                </a:rPr>
                <a:t>dedicar</a:t>
              </a:r>
              <a:r>
                <a:rPr lang="en-US" sz="1600" dirty="0">
                  <a:latin typeface="+mj-lt"/>
                  <a:ea typeface="Roboto"/>
                  <a:cs typeface="Roboto"/>
                  <a:sym typeface="Roboto"/>
                </a:rPr>
                <a:t> para </a:t>
              </a:r>
              <a:r>
                <a:rPr lang="en-US" sz="1600" dirty="0" err="1">
                  <a:latin typeface="+mj-lt"/>
                  <a:ea typeface="Roboto"/>
                  <a:cs typeface="Roboto"/>
                  <a:sym typeface="Roboto"/>
                </a:rPr>
                <a:t>cada</a:t>
              </a:r>
              <a:r>
                <a:rPr lang="en-US" sz="1600" dirty="0">
                  <a:latin typeface="+mj-lt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+mj-lt"/>
                  <a:ea typeface="Roboto"/>
                  <a:cs typeface="Roboto"/>
                  <a:sym typeface="Roboto"/>
                </a:rPr>
                <a:t>caso</a:t>
              </a:r>
              <a:r>
                <a:rPr lang="en-US" sz="1600" dirty="0">
                  <a:latin typeface="+mj-lt"/>
                  <a:ea typeface="Roboto"/>
                  <a:cs typeface="Roboto"/>
                  <a:sym typeface="Roboto"/>
                </a:rPr>
                <a:t> de </a:t>
              </a:r>
              <a:r>
                <a:rPr lang="en-US" sz="1600" dirty="0" err="1">
                  <a:latin typeface="+mj-lt"/>
                  <a:ea typeface="Roboto"/>
                  <a:cs typeface="Roboto"/>
                  <a:sym typeface="Roboto"/>
                </a:rPr>
                <a:t>uso</a:t>
              </a:r>
              <a:r>
                <a:rPr lang="en-US" sz="1600" dirty="0">
                  <a:latin typeface="+mj-lt"/>
                  <a:ea typeface="Roboto"/>
                  <a:cs typeface="Roboto"/>
                  <a:sym typeface="Roboto"/>
                </a:rPr>
                <a:t> individual, </a:t>
              </a:r>
              <a:r>
                <a:rPr lang="en-US" sz="1600" dirty="0" err="1">
                  <a:latin typeface="+mj-lt"/>
                  <a:ea typeface="Roboto"/>
                  <a:cs typeface="Roboto"/>
                  <a:sym typeface="Roboto"/>
                </a:rPr>
                <a:t>apesar</a:t>
              </a:r>
              <a:r>
                <a:rPr lang="en-US" sz="1600" dirty="0">
                  <a:latin typeface="+mj-lt"/>
                  <a:ea typeface="Roboto"/>
                  <a:cs typeface="Roboto"/>
                  <a:sym typeface="Roboto"/>
                </a:rPr>
                <a:t> de </a:t>
              </a:r>
              <a:r>
                <a:rPr lang="en-US" sz="1600" dirty="0" err="1">
                  <a:latin typeface="+mj-lt"/>
                  <a:ea typeface="Roboto"/>
                  <a:cs typeface="Roboto"/>
                  <a:sym typeface="Roboto"/>
                </a:rPr>
                <a:t>ter</a:t>
              </a:r>
              <a:r>
                <a:rPr lang="en-US" sz="1600" dirty="0">
                  <a:latin typeface="+mj-lt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+mj-lt"/>
                  <a:ea typeface="Roboto"/>
                  <a:cs typeface="Roboto"/>
                  <a:sym typeface="Roboto"/>
                </a:rPr>
                <a:t>sido</a:t>
              </a:r>
              <a:r>
                <a:rPr lang="en-US" sz="1600" dirty="0">
                  <a:latin typeface="+mj-lt"/>
                  <a:ea typeface="Roboto"/>
                  <a:cs typeface="Roboto"/>
                  <a:sym typeface="Roboto"/>
                </a:rPr>
                <a:t> um </a:t>
              </a:r>
              <a:r>
                <a:rPr lang="en-US" sz="1600" dirty="0" err="1">
                  <a:latin typeface="+mj-lt"/>
                  <a:ea typeface="Roboto"/>
                  <a:cs typeface="Roboto"/>
                  <a:sym typeface="Roboto"/>
                </a:rPr>
                <a:t>grande</a:t>
              </a:r>
              <a:r>
                <a:rPr lang="en-US" sz="1600" dirty="0">
                  <a:latin typeface="+mj-lt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+mj-lt"/>
                  <a:ea typeface="Roboto"/>
                  <a:cs typeface="Roboto"/>
                  <a:sym typeface="Roboto"/>
                </a:rPr>
                <a:t>melhoramento</a:t>
              </a:r>
              <a:r>
                <a:rPr lang="en-US" sz="1600" dirty="0">
                  <a:latin typeface="+mj-lt"/>
                  <a:ea typeface="Roboto"/>
                  <a:cs typeface="Roboto"/>
                  <a:sym typeface="Roboto"/>
                </a:rPr>
                <a:t> do sprint </a:t>
              </a:r>
              <a:r>
                <a:rPr lang="en-US" sz="1600" dirty="0" err="1">
                  <a:latin typeface="+mj-lt"/>
                  <a:ea typeface="Roboto"/>
                  <a:cs typeface="Roboto"/>
                  <a:sym typeface="Roboto"/>
                </a:rPr>
                <a:t>passado</a:t>
              </a:r>
              <a:endParaRPr lang="en-US" sz="1600" dirty="0">
                <a:latin typeface="+mj-lt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6" name="Google Shape;166;p17"/>
            <p:cNvCxnSpPr>
              <a:stCxn id="164" idx="1"/>
            </p:cNvCxnSpPr>
            <p:nvPr/>
          </p:nvCxnSpPr>
          <p:spPr>
            <a:xfrm rot="10800000">
              <a:off x="5138525" y="1608013"/>
              <a:ext cx="1099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7" name="Google Shape;167;p17"/>
          <p:cNvGrpSpPr/>
          <p:nvPr/>
        </p:nvGrpSpPr>
        <p:grpSpPr>
          <a:xfrm rot="10800000">
            <a:off x="6980844" y="2328196"/>
            <a:ext cx="420887" cy="383656"/>
            <a:chOff x="3300325" y="335525"/>
            <a:chExt cx="433725" cy="395250"/>
          </a:xfrm>
        </p:grpSpPr>
        <p:sp>
          <p:nvSpPr>
            <p:cNvPr id="168" name="Google Shape;168;p17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  <p:grpSp>
        <p:nvGrpSpPr>
          <p:cNvPr id="170" name="Google Shape;170;p17"/>
          <p:cNvGrpSpPr/>
          <p:nvPr/>
        </p:nvGrpSpPr>
        <p:grpSpPr>
          <a:xfrm>
            <a:off x="78696" y="3536129"/>
            <a:ext cx="5955540" cy="1761231"/>
            <a:chOff x="65037" y="2794465"/>
            <a:chExt cx="4466655" cy="1320923"/>
          </a:xfrm>
        </p:grpSpPr>
        <p:sp>
          <p:nvSpPr>
            <p:cNvPr id="171" name="Google Shape;171;p17"/>
            <p:cNvSpPr/>
            <p:nvPr/>
          </p:nvSpPr>
          <p:spPr>
            <a:xfrm>
              <a:off x="3211113" y="2794465"/>
              <a:ext cx="1320579" cy="1320923"/>
            </a:xfrm>
            <a:custGeom>
              <a:avLst/>
              <a:gdLst/>
              <a:ahLst/>
              <a:cxnLst/>
              <a:rect l="l" t="t" r="r" b="b"/>
              <a:pathLst>
                <a:path w="46162" h="46174" extrusionOk="0">
                  <a:moveTo>
                    <a:pt x="1" y="1"/>
                  </a:moveTo>
                  <a:cubicBezTo>
                    <a:pt x="727" y="25171"/>
                    <a:pt x="21003" y="45435"/>
                    <a:pt x="46161" y="46173"/>
                  </a:cubicBezTo>
                  <a:lnTo>
                    <a:pt x="46161" y="30266"/>
                  </a:lnTo>
                  <a:cubicBezTo>
                    <a:pt x="29778" y="29552"/>
                    <a:pt x="16610" y="16396"/>
                    <a:pt x="1589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" name="Google Shape;172;p17"/>
            <p:cNvSpPr txBox="1"/>
            <p:nvPr/>
          </p:nvSpPr>
          <p:spPr>
            <a:xfrm>
              <a:off x="1021725" y="30035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2267" dirty="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Opportunities</a:t>
              </a:r>
              <a:endParaRPr sz="2267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3" name="Google Shape;173;p17"/>
            <p:cNvSpPr txBox="1"/>
            <p:nvPr/>
          </p:nvSpPr>
          <p:spPr>
            <a:xfrm>
              <a:off x="65037" y="3350381"/>
              <a:ext cx="2830217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1600" dirty="0" err="1">
                  <a:latin typeface="+mj-lt"/>
                  <a:ea typeface="Roboto"/>
                  <a:cs typeface="Roboto"/>
                  <a:sym typeface="Roboto"/>
                </a:rPr>
                <a:t>Aprendizagem</a:t>
              </a:r>
              <a:r>
                <a:rPr lang="en" sz="1600" dirty="0">
                  <a:latin typeface="+mj-lt"/>
                  <a:ea typeface="Roboto"/>
                  <a:cs typeface="Roboto"/>
                  <a:sym typeface="Roboto"/>
                </a:rPr>
                <a:t> de </a:t>
              </a:r>
              <a:r>
                <a:rPr lang="en" sz="1600" dirty="0" err="1">
                  <a:latin typeface="+mj-lt"/>
                  <a:ea typeface="Roboto"/>
                  <a:cs typeface="Roboto"/>
                  <a:sym typeface="Roboto"/>
                </a:rPr>
                <a:t>conhecimentos</a:t>
              </a:r>
              <a:r>
                <a:rPr lang="en" sz="1600" dirty="0">
                  <a:latin typeface="+mj-lt"/>
                  <a:ea typeface="Roboto"/>
                  <a:cs typeface="Roboto"/>
                  <a:sym typeface="Roboto"/>
                </a:rPr>
                <a:t> </a:t>
              </a:r>
              <a:r>
                <a:rPr lang="en" sz="1600" dirty="0" err="1">
                  <a:latin typeface="+mj-lt"/>
                  <a:ea typeface="Roboto"/>
                  <a:cs typeface="Roboto"/>
                  <a:sym typeface="Roboto"/>
                </a:rPr>
                <a:t>nos</a:t>
              </a:r>
              <a:r>
                <a:rPr lang="en" sz="1600" dirty="0">
                  <a:latin typeface="+mj-lt"/>
                  <a:ea typeface="Roboto"/>
                  <a:cs typeface="Roboto"/>
                  <a:sym typeface="Roboto"/>
                </a:rPr>
                <a:t> </a:t>
              </a:r>
              <a:r>
                <a:rPr lang="en" sz="1600" dirty="0" err="1">
                  <a:latin typeface="+mj-lt"/>
                  <a:ea typeface="Roboto"/>
                  <a:cs typeface="Roboto"/>
                  <a:sym typeface="Roboto"/>
                </a:rPr>
                <a:t>ramos</a:t>
              </a:r>
              <a:r>
                <a:rPr lang="en" sz="1600" dirty="0">
                  <a:latin typeface="+mj-lt"/>
                  <a:ea typeface="Roboto"/>
                  <a:cs typeface="Roboto"/>
                  <a:sym typeface="Roboto"/>
                </a:rPr>
                <a:t> de redes e de </a:t>
              </a:r>
              <a:r>
                <a:rPr lang="en" sz="1600" dirty="0" err="1">
                  <a:latin typeface="+mj-lt"/>
                  <a:ea typeface="Roboto"/>
                  <a:cs typeface="Roboto"/>
                  <a:sym typeface="Roboto"/>
                </a:rPr>
                <a:t>desenvolvimento</a:t>
              </a:r>
              <a:r>
                <a:rPr lang="en" sz="1600" dirty="0">
                  <a:latin typeface="+mj-lt"/>
                  <a:ea typeface="Roboto"/>
                  <a:cs typeface="Roboto"/>
                  <a:sym typeface="Roboto"/>
                </a:rPr>
                <a:t> web </a:t>
              </a:r>
              <a:endParaRPr sz="1600" dirty="0">
                <a:latin typeface="+mj-lt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4" name="Google Shape;174;p17"/>
            <p:cNvCxnSpPr>
              <a:stCxn id="172" idx="3"/>
            </p:cNvCxnSpPr>
            <p:nvPr/>
          </p:nvCxnSpPr>
          <p:spPr>
            <a:xfrm>
              <a:off x="2906325" y="3218325"/>
              <a:ext cx="545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5" name="Google Shape;175;p17"/>
          <p:cNvGrpSpPr/>
          <p:nvPr/>
        </p:nvGrpSpPr>
        <p:grpSpPr>
          <a:xfrm>
            <a:off x="4731267" y="4277351"/>
            <a:ext cx="391576" cy="387793"/>
            <a:chOff x="5049725" y="1435050"/>
            <a:chExt cx="486550" cy="481850"/>
          </a:xfrm>
        </p:grpSpPr>
        <p:sp>
          <p:nvSpPr>
            <p:cNvPr id="176" name="Google Shape;176;p17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  <p:grpSp>
        <p:nvGrpSpPr>
          <p:cNvPr id="180" name="Google Shape;180;p17"/>
          <p:cNvGrpSpPr/>
          <p:nvPr/>
        </p:nvGrpSpPr>
        <p:grpSpPr>
          <a:xfrm>
            <a:off x="566928" y="1667808"/>
            <a:ext cx="5467308" cy="1761192"/>
            <a:chOff x="431211" y="1393225"/>
            <a:chExt cx="4100481" cy="1320894"/>
          </a:xfrm>
        </p:grpSpPr>
        <p:sp>
          <p:nvSpPr>
            <p:cNvPr id="181" name="Google Shape;181;p17"/>
            <p:cNvSpPr/>
            <p:nvPr/>
          </p:nvSpPr>
          <p:spPr>
            <a:xfrm>
              <a:off x="3211113" y="1393568"/>
              <a:ext cx="1320579" cy="1320551"/>
            </a:xfrm>
            <a:custGeom>
              <a:avLst/>
              <a:gdLst/>
              <a:ahLst/>
              <a:cxnLst/>
              <a:rect l="l" t="t" r="r" b="b"/>
              <a:pathLst>
                <a:path w="46162" h="46161" extrusionOk="0">
                  <a:moveTo>
                    <a:pt x="46161" y="0"/>
                  </a:moveTo>
                  <a:cubicBezTo>
                    <a:pt x="21003" y="727"/>
                    <a:pt x="727" y="20991"/>
                    <a:pt x="1" y="46161"/>
                  </a:cubicBezTo>
                  <a:lnTo>
                    <a:pt x="15896" y="46161"/>
                  </a:lnTo>
                  <a:cubicBezTo>
                    <a:pt x="16610" y="29766"/>
                    <a:pt x="29778" y="16610"/>
                    <a:pt x="46161" y="15895"/>
                  </a:cubicBezTo>
                  <a:lnTo>
                    <a:pt x="46161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" name="Google Shape;182;p17"/>
            <p:cNvSpPr txBox="1"/>
            <p:nvPr/>
          </p:nvSpPr>
          <p:spPr>
            <a:xfrm>
              <a:off x="431211" y="1740074"/>
              <a:ext cx="2475114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-US" sz="1600" dirty="0">
                  <a:latin typeface="+mj-lt"/>
                  <a:ea typeface="Roboto"/>
                  <a:cs typeface="Roboto"/>
                  <a:sym typeface="Roboto"/>
                </a:rPr>
                <a:t>Forte </a:t>
              </a:r>
              <a:r>
                <a:rPr lang="en-US" sz="1600" dirty="0" err="1">
                  <a:latin typeface="+mj-lt"/>
                  <a:ea typeface="Roboto"/>
                  <a:cs typeface="Roboto"/>
                  <a:sym typeface="Roboto"/>
                </a:rPr>
                <a:t>espírito</a:t>
              </a:r>
              <a:r>
                <a:rPr lang="en-US" sz="1600" dirty="0">
                  <a:latin typeface="+mj-lt"/>
                  <a:ea typeface="Roboto"/>
                  <a:cs typeface="Roboto"/>
                  <a:sym typeface="Roboto"/>
                </a:rPr>
                <a:t> de </a:t>
              </a:r>
              <a:r>
                <a:rPr lang="en-US" sz="1600" dirty="0" err="1">
                  <a:latin typeface="+mj-lt"/>
                  <a:ea typeface="Roboto"/>
                  <a:cs typeface="Roboto"/>
                  <a:sym typeface="Roboto"/>
                </a:rPr>
                <a:t>trabalho</a:t>
              </a:r>
              <a:r>
                <a:rPr lang="en-US" sz="1600" dirty="0">
                  <a:latin typeface="+mj-lt"/>
                  <a:ea typeface="Roboto"/>
                  <a:cs typeface="Roboto"/>
                  <a:sym typeface="Roboto"/>
                </a:rPr>
                <a:t> em equipa</a:t>
              </a:r>
            </a:p>
            <a:p>
              <a:pPr algn="r"/>
              <a:r>
                <a:rPr lang="en-US" sz="1600" dirty="0" err="1">
                  <a:latin typeface="+mj-lt"/>
                  <a:ea typeface="Roboto"/>
                  <a:cs typeface="Roboto"/>
                  <a:sym typeface="Roboto"/>
                </a:rPr>
                <a:t>Ótima</a:t>
              </a:r>
              <a:r>
                <a:rPr lang="en-US" sz="1600" dirty="0">
                  <a:latin typeface="+mj-lt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+mj-lt"/>
                  <a:ea typeface="Roboto"/>
                  <a:cs typeface="Roboto"/>
                  <a:sym typeface="Roboto"/>
                </a:rPr>
                <a:t>comunicação</a:t>
              </a:r>
              <a:endParaRPr lang="en-US" sz="1600" dirty="0">
                <a:latin typeface="+mj-lt"/>
                <a:ea typeface="Roboto"/>
                <a:cs typeface="Roboto"/>
                <a:sym typeface="Roboto"/>
              </a:endParaRPr>
            </a:p>
            <a:p>
              <a:pPr algn="r"/>
              <a:r>
                <a:rPr lang="en-US" sz="1600" dirty="0" err="1">
                  <a:latin typeface="+mj-lt"/>
                  <a:ea typeface="Roboto"/>
                  <a:cs typeface="Roboto"/>
                  <a:sym typeface="Roboto"/>
                </a:rPr>
                <a:t>Facilidade</a:t>
              </a:r>
              <a:r>
                <a:rPr lang="en-US" sz="1600" dirty="0">
                  <a:latin typeface="+mj-lt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+mj-lt"/>
                  <a:ea typeface="Roboto"/>
                  <a:cs typeface="Roboto"/>
                  <a:sym typeface="Roboto"/>
                </a:rPr>
                <a:t>em</a:t>
              </a:r>
              <a:r>
                <a:rPr lang="en-US" sz="1600" dirty="0">
                  <a:latin typeface="+mj-lt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+mj-lt"/>
                  <a:ea typeface="Roboto"/>
                  <a:cs typeface="Roboto"/>
                  <a:sym typeface="Roboto"/>
                </a:rPr>
                <a:t>ultrapassar</a:t>
              </a:r>
              <a:r>
                <a:rPr lang="en-US" sz="1600" dirty="0">
                  <a:latin typeface="+mj-lt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+mj-lt"/>
                  <a:ea typeface="Roboto"/>
                  <a:cs typeface="Roboto"/>
                  <a:sym typeface="Roboto"/>
                </a:rPr>
                <a:t>obstáculos</a:t>
              </a:r>
              <a:endParaRPr lang="en-US" sz="1600" dirty="0">
                <a:latin typeface="+mj-lt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" name="Google Shape;183;p17"/>
            <p:cNvSpPr txBox="1"/>
            <p:nvPr/>
          </p:nvSpPr>
          <p:spPr>
            <a:xfrm>
              <a:off x="1021725" y="13932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2267" dirty="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Strengths</a:t>
              </a:r>
              <a:endParaRPr sz="2267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84" name="Google Shape;184;p17"/>
            <p:cNvCxnSpPr>
              <a:stCxn id="183" idx="3"/>
            </p:cNvCxnSpPr>
            <p:nvPr/>
          </p:nvCxnSpPr>
          <p:spPr>
            <a:xfrm>
              <a:off x="2906325" y="1608025"/>
              <a:ext cx="1138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5" name="Google Shape;185;p17"/>
          <p:cNvGrpSpPr/>
          <p:nvPr/>
        </p:nvGrpSpPr>
        <p:grpSpPr>
          <a:xfrm>
            <a:off x="4733101" y="2326126"/>
            <a:ext cx="387893" cy="387773"/>
            <a:chOff x="5642475" y="1435075"/>
            <a:chExt cx="481975" cy="481825"/>
          </a:xfrm>
        </p:grpSpPr>
        <p:sp>
          <p:nvSpPr>
            <p:cNvPr id="186" name="Google Shape;186;p17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  <p:grpSp>
        <p:nvGrpSpPr>
          <p:cNvPr id="189" name="Google Shape;189;p17"/>
          <p:cNvGrpSpPr/>
          <p:nvPr/>
        </p:nvGrpSpPr>
        <p:grpSpPr>
          <a:xfrm>
            <a:off x="6141358" y="3536130"/>
            <a:ext cx="5483283" cy="1961374"/>
            <a:chOff x="4612034" y="2794465"/>
            <a:chExt cx="4112462" cy="1471030"/>
          </a:xfrm>
        </p:grpSpPr>
        <p:sp>
          <p:nvSpPr>
            <p:cNvPr id="190" name="Google Shape;190;p17"/>
            <p:cNvSpPr/>
            <p:nvPr/>
          </p:nvSpPr>
          <p:spPr>
            <a:xfrm>
              <a:off x="4612034" y="2794465"/>
              <a:ext cx="1320894" cy="1320923"/>
            </a:xfrm>
            <a:custGeom>
              <a:avLst/>
              <a:gdLst/>
              <a:ahLst/>
              <a:cxnLst/>
              <a:rect l="l" t="t" r="r" b="b"/>
              <a:pathLst>
                <a:path w="46173" h="46174" extrusionOk="0">
                  <a:moveTo>
                    <a:pt x="30278" y="1"/>
                  </a:moveTo>
                  <a:cubicBezTo>
                    <a:pt x="29563" y="16396"/>
                    <a:pt x="16395" y="29552"/>
                    <a:pt x="0" y="30266"/>
                  </a:cubicBezTo>
                  <a:lnTo>
                    <a:pt x="0" y="46173"/>
                  </a:lnTo>
                  <a:cubicBezTo>
                    <a:pt x="25170" y="45435"/>
                    <a:pt x="45446" y="25171"/>
                    <a:pt x="46173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" name="Google Shape;191;p17"/>
            <p:cNvSpPr txBox="1"/>
            <p:nvPr/>
          </p:nvSpPr>
          <p:spPr>
            <a:xfrm>
              <a:off x="6237725" y="30035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267" dirty="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Threats</a:t>
              </a:r>
              <a:endParaRPr sz="2267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2" name="Google Shape;192;p17"/>
            <p:cNvSpPr txBox="1"/>
            <p:nvPr/>
          </p:nvSpPr>
          <p:spPr>
            <a:xfrm>
              <a:off x="6237401" y="3500495"/>
              <a:ext cx="2487095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pt-BR" sz="1600" dirty="0">
                  <a:latin typeface="+mj-lt"/>
                  <a:ea typeface="Roboto"/>
                  <a:cs typeface="Roboto"/>
                  <a:sym typeface="Roboto"/>
                </a:rPr>
                <a:t>Estarem a ser adquiridos novos conceitos ao mesmo tempo que o projeto é desenvolvido</a:t>
              </a:r>
            </a:p>
            <a:p>
              <a:endParaRPr sz="16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3" name="Google Shape;193;p17"/>
            <p:cNvCxnSpPr>
              <a:stCxn id="191" idx="1"/>
            </p:cNvCxnSpPr>
            <p:nvPr/>
          </p:nvCxnSpPr>
          <p:spPr>
            <a:xfrm rot="10800000">
              <a:off x="5692625" y="3218325"/>
              <a:ext cx="545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4" name="Google Shape;194;p17"/>
          <p:cNvGrpSpPr/>
          <p:nvPr/>
        </p:nvGrpSpPr>
        <p:grpSpPr>
          <a:xfrm>
            <a:off x="6983647" y="4290962"/>
            <a:ext cx="415277" cy="360551"/>
            <a:chOff x="6218300" y="4416175"/>
            <a:chExt cx="516000" cy="448000"/>
          </a:xfrm>
        </p:grpSpPr>
        <p:sp>
          <p:nvSpPr>
            <p:cNvPr id="195" name="Google Shape;195;p17"/>
            <p:cNvSpPr/>
            <p:nvPr/>
          </p:nvSpPr>
          <p:spPr>
            <a:xfrm>
              <a:off x="6462150" y="4525375"/>
              <a:ext cx="28250" cy="141250"/>
            </a:xfrm>
            <a:custGeom>
              <a:avLst/>
              <a:gdLst/>
              <a:ahLst/>
              <a:cxnLst/>
              <a:rect l="l" t="t" r="r" b="b"/>
              <a:pathLst>
                <a:path w="1130" h="565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lnTo>
                    <a:pt x="0" y="5087"/>
                  </a:lnTo>
                  <a:cubicBezTo>
                    <a:pt x="0" y="5397"/>
                    <a:pt x="253" y="5650"/>
                    <a:pt x="566" y="5650"/>
                  </a:cubicBezTo>
                  <a:cubicBezTo>
                    <a:pt x="877" y="5650"/>
                    <a:pt x="1130" y="5397"/>
                    <a:pt x="1130" y="5087"/>
                  </a:cubicBezTo>
                  <a:lnTo>
                    <a:pt x="1130" y="567"/>
                  </a:lnTo>
                  <a:cubicBezTo>
                    <a:pt x="1130" y="254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6218300" y="4416175"/>
              <a:ext cx="516000" cy="448000"/>
            </a:xfrm>
            <a:custGeom>
              <a:avLst/>
              <a:gdLst/>
              <a:ahLst/>
              <a:cxnLst/>
              <a:rect l="l" t="t" r="r" b="b"/>
              <a:pathLst>
                <a:path w="20640" h="17920" extrusionOk="0">
                  <a:moveTo>
                    <a:pt x="10320" y="3240"/>
                  </a:moveTo>
                  <a:cubicBezTo>
                    <a:pt x="11254" y="3240"/>
                    <a:pt x="12013" y="3998"/>
                    <a:pt x="12013" y="4935"/>
                  </a:cubicBezTo>
                  <a:lnTo>
                    <a:pt x="12013" y="9452"/>
                  </a:lnTo>
                  <a:cubicBezTo>
                    <a:pt x="12013" y="10385"/>
                    <a:pt x="11254" y="11144"/>
                    <a:pt x="10320" y="11144"/>
                  </a:cubicBezTo>
                  <a:cubicBezTo>
                    <a:pt x="9384" y="11144"/>
                    <a:pt x="8625" y="10385"/>
                    <a:pt x="8625" y="9452"/>
                  </a:cubicBezTo>
                  <a:lnTo>
                    <a:pt x="8625" y="4935"/>
                  </a:lnTo>
                  <a:cubicBezTo>
                    <a:pt x="8625" y="3998"/>
                    <a:pt x="9384" y="3240"/>
                    <a:pt x="10320" y="3240"/>
                  </a:cubicBezTo>
                  <a:close/>
                  <a:moveTo>
                    <a:pt x="10320" y="12274"/>
                  </a:moveTo>
                  <a:cubicBezTo>
                    <a:pt x="10538" y="12274"/>
                    <a:pt x="10758" y="12316"/>
                    <a:pt x="10968" y="12403"/>
                  </a:cubicBezTo>
                  <a:cubicBezTo>
                    <a:pt x="11600" y="12665"/>
                    <a:pt x="12013" y="13282"/>
                    <a:pt x="12013" y="13969"/>
                  </a:cubicBezTo>
                  <a:cubicBezTo>
                    <a:pt x="12013" y="14902"/>
                    <a:pt x="11254" y="15661"/>
                    <a:pt x="10320" y="15661"/>
                  </a:cubicBezTo>
                  <a:cubicBezTo>
                    <a:pt x="9634" y="15661"/>
                    <a:pt x="9017" y="15248"/>
                    <a:pt x="8755" y="14616"/>
                  </a:cubicBezTo>
                  <a:cubicBezTo>
                    <a:pt x="8493" y="13984"/>
                    <a:pt x="8637" y="13255"/>
                    <a:pt x="9122" y="12770"/>
                  </a:cubicBezTo>
                  <a:cubicBezTo>
                    <a:pt x="9446" y="12446"/>
                    <a:pt x="9880" y="12274"/>
                    <a:pt x="10320" y="12274"/>
                  </a:cubicBezTo>
                  <a:close/>
                  <a:moveTo>
                    <a:pt x="10319" y="1"/>
                  </a:moveTo>
                  <a:cubicBezTo>
                    <a:pt x="9352" y="1"/>
                    <a:pt x="8386" y="487"/>
                    <a:pt x="7848" y="1460"/>
                  </a:cubicBezTo>
                  <a:lnTo>
                    <a:pt x="1040" y="13731"/>
                  </a:lnTo>
                  <a:cubicBezTo>
                    <a:pt x="1" y="15613"/>
                    <a:pt x="1359" y="17919"/>
                    <a:pt x="3509" y="17919"/>
                  </a:cubicBezTo>
                  <a:lnTo>
                    <a:pt x="17129" y="17919"/>
                  </a:lnTo>
                  <a:cubicBezTo>
                    <a:pt x="19279" y="17919"/>
                    <a:pt x="20640" y="15616"/>
                    <a:pt x="19598" y="13731"/>
                  </a:cubicBezTo>
                  <a:lnTo>
                    <a:pt x="12790" y="1460"/>
                  </a:lnTo>
                  <a:cubicBezTo>
                    <a:pt x="12252" y="487"/>
                    <a:pt x="11286" y="1"/>
                    <a:pt x="10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6462150" y="47512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7"/>
                  </a:cubicBezTo>
                  <a:cubicBezTo>
                    <a:pt x="1130" y="253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1692F8-C6FC-3679-4A37-991F8D1F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4DD9E-20DB-EE9D-29BB-18B34AC77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"/>
              </a:rPr>
              <a:t>Evidência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processo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engenharia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30284DB-5D93-AB78-4285-899871CFF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7645" y="639097"/>
            <a:ext cx="1589000" cy="5575439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87531-6AEA-0DB8-B391-78C4A35E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 </a:t>
            </a:r>
            <a:r>
              <a:rPr lang="en-US" dirty="0" err="1"/>
              <a:t>processo</a:t>
            </a:r>
            <a:r>
              <a:rPr lang="en-US" dirty="0"/>
              <a:t> de </a:t>
            </a:r>
            <a:r>
              <a:rPr lang="en-US" dirty="0" err="1"/>
              <a:t>engenharia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imediatamente</a:t>
            </a:r>
            <a:r>
              <a:rPr lang="en-US" dirty="0"/>
              <a:t> </a:t>
            </a:r>
            <a:r>
              <a:rPr lang="en-US" dirty="0" err="1"/>
              <a:t>iniciado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primeiros</a:t>
            </a:r>
            <a:r>
              <a:rPr lang="en-US" dirty="0"/>
              <a:t> </a:t>
            </a:r>
            <a:r>
              <a:rPr lang="en-US" dirty="0" err="1"/>
              <a:t>dias</a:t>
            </a:r>
            <a:r>
              <a:rPr lang="en-US" dirty="0"/>
              <a:t> do sprint, </a:t>
            </a:r>
            <a:r>
              <a:rPr lang="en-US" dirty="0" err="1"/>
              <a:t>através</a:t>
            </a:r>
            <a:r>
              <a:rPr lang="en-US" dirty="0"/>
              <a:t> de:</a:t>
            </a:r>
          </a:p>
          <a:p>
            <a:r>
              <a:rPr lang="en-US" dirty="0"/>
              <a:t>Commits </a:t>
            </a:r>
            <a:r>
              <a:rPr lang="en-US" dirty="0" err="1"/>
              <a:t>regulares</a:t>
            </a:r>
            <a:endParaRPr lang="en-US" dirty="0"/>
          </a:p>
          <a:p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Scrum Board</a:t>
            </a:r>
          </a:p>
          <a:p>
            <a:r>
              <a:rPr lang="en-US" dirty="0" err="1"/>
              <a:t>Resolução</a:t>
            </a:r>
            <a:r>
              <a:rPr lang="en-US" dirty="0"/>
              <a:t> de Issues</a:t>
            </a:r>
          </a:p>
          <a:p>
            <a:r>
              <a:rPr lang="en-US" dirty="0" err="1"/>
              <a:t>Desenvolvimento</a:t>
            </a:r>
            <a:r>
              <a:rPr lang="en-US" dirty="0"/>
              <a:t> incremental</a:t>
            </a:r>
          </a:p>
          <a:p>
            <a:r>
              <a:rPr lang="en-US" dirty="0" err="1"/>
              <a:t>Documentação</a:t>
            </a:r>
            <a:r>
              <a:rPr lang="en-US" dirty="0"/>
              <a:t> dos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feita</a:t>
            </a:r>
            <a:r>
              <a:rPr lang="en-US" dirty="0"/>
              <a:t> </a:t>
            </a:r>
            <a:r>
              <a:rPr lang="en-US" dirty="0" err="1"/>
              <a:t>previamente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implementação</a:t>
            </a:r>
            <a:r>
              <a:rPr lang="en-US" dirty="0"/>
              <a:t>, para </a:t>
            </a:r>
            <a:r>
              <a:rPr lang="en-US" dirty="0" err="1"/>
              <a:t>facilitar</a:t>
            </a:r>
            <a:r>
              <a:rPr lang="en-US" dirty="0"/>
              <a:t> a </a:t>
            </a:r>
            <a:r>
              <a:rPr lang="en-US" dirty="0" err="1"/>
              <a:t>discussão</a:t>
            </a:r>
            <a:r>
              <a:rPr lang="en-US" dirty="0"/>
              <a:t> com a </a:t>
            </a:r>
            <a:r>
              <a:rPr lang="en-US" dirty="0" err="1"/>
              <a:t>equipa</a:t>
            </a:r>
            <a:endParaRPr lang="en-US" dirty="0"/>
          </a:p>
          <a:p>
            <a:r>
              <a:rPr lang="en-US" dirty="0" err="1"/>
              <a:t>Documentação</a:t>
            </a:r>
            <a:r>
              <a:rPr lang="en-US" dirty="0"/>
              <a:t> das Scrum Meetings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0C805-2D5E-E542-E9D7-4CA7AFFA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917" y="6391687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579B-A175-DD4D-F81C-F6CC5070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EE605-5AF9-EC97-A5F3-8F24AD6C8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EF1C9-F95D-2A70-7C8C-24A6200E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4459" y="6266311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0285FC-A828-8CD6-97F8-001DECD30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41" y="213863"/>
            <a:ext cx="10320718" cy="643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78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778BA-6CBC-7A20-07F0-A632A5EB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4915-E255-8D3F-37F9-252A652BC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8E142-D8ED-4667-D89E-E862B773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89814-39DA-7A32-B7F7-B633EE2F8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471920"/>
            <a:ext cx="11877675" cy="591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849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A9B1-1178-B3EB-1A52-594B3431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78B2E-3C54-959F-1ADE-E4BF8CCA5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ACB7B-97CA-6004-F3FA-733F7D0C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4459" y="6256062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BA012B-1CAC-F7E0-85F6-42902FDDE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028" y="224112"/>
            <a:ext cx="9821944" cy="64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59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624</Words>
  <Application>Microsoft Macintosh PowerPoint</Application>
  <PresentationFormat>Widescreen</PresentationFormat>
  <Paragraphs>123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Fira Sans Extra Condensed Medium</vt:lpstr>
      <vt:lpstr>LinLibertineT</vt:lpstr>
      <vt:lpstr>LinLibertineTB</vt:lpstr>
      <vt:lpstr>Roboto</vt:lpstr>
      <vt:lpstr>Celestial</vt:lpstr>
      <vt:lpstr>Projeto Integrador do 4º Semestre Curricular da LEI Sprint B</vt:lpstr>
      <vt:lpstr>Indice</vt:lpstr>
      <vt:lpstr>Principais objetivos do sistema eCourse</vt:lpstr>
      <vt:lpstr>PowerPoint Presentation</vt:lpstr>
      <vt:lpstr>Análise SWOT</vt:lpstr>
      <vt:lpstr>Evidência do processo de engenharia</vt:lpstr>
      <vt:lpstr>PowerPoint Presentation</vt:lpstr>
      <vt:lpstr>PowerPoint Presentation</vt:lpstr>
      <vt:lpstr>PowerPoint Presentation</vt:lpstr>
      <vt:lpstr>PowerPoint Presentation</vt:lpstr>
      <vt:lpstr>Cenário de Deployment</vt:lpstr>
      <vt:lpstr>   Qualidade do produto</vt:lpstr>
      <vt:lpstr>Possíveis melhoramentos — 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 do 4º Semestre Curricular da LEI Sprint B</dc:title>
  <dc:creator>Jonas Antunes (1181478)</dc:creator>
  <cp:lastModifiedBy>José Diogo Nápoles De Sousa Rente</cp:lastModifiedBy>
  <cp:revision>182</cp:revision>
  <dcterms:created xsi:type="dcterms:W3CDTF">2023-05-20T20:43:42Z</dcterms:created>
  <dcterms:modified xsi:type="dcterms:W3CDTF">2023-06-18T19:59:39Z</dcterms:modified>
</cp:coreProperties>
</file>