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312" r:id="rId4"/>
    <p:sldId id="260" r:id="rId5"/>
    <p:sldId id="313" r:id="rId6"/>
    <p:sldId id="314" r:id="rId7"/>
    <p:sldId id="268" r:id="rId8"/>
    <p:sldId id="323" r:id="rId9"/>
    <p:sldId id="315" r:id="rId10"/>
    <p:sldId id="311" r:id="rId11"/>
    <p:sldId id="261" r:id="rId12"/>
    <p:sldId id="316" r:id="rId13"/>
    <p:sldId id="317" r:id="rId14"/>
    <p:sldId id="318" r:id="rId15"/>
    <p:sldId id="320" r:id="rId16"/>
    <p:sldId id="321" r:id="rId17"/>
    <p:sldId id="322" r:id="rId18"/>
    <p:sldId id="319" r:id="rId19"/>
    <p:sldId id="30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A8"/>
    <a:srgbClr val="3DBF9C"/>
    <a:srgbClr val="FE9016"/>
    <a:srgbClr val="009A7D"/>
    <a:srgbClr val="3A9CB0"/>
    <a:srgbClr val="79C4D3"/>
    <a:srgbClr val="00B8B4"/>
    <a:srgbClr val="0087AF"/>
    <a:srgbClr val="FFE575"/>
    <a:srgbClr val="E0E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25AEE-926E-49DB-B657-4E194F63E7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22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25AEE-926E-49DB-B657-4E194F63E76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2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7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ACE1-E87F-406B-B178-33A30E4DC0BE}" type="datetime1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91C-A9F3-4636-BD1D-EAE4B4B5FF18}" type="datetime1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80A-E993-4541-9CBC-C4E5A5EAEDD3}" type="datetime1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4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11-2B98-4E4C-9BD9-39C15153D12A}" type="datetime1">
              <a:rPr lang="fr-FR" smtClean="0"/>
              <a:t>09/01/2019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FD4-9B0E-4C5E-A980-29875BBAE780}" type="datetime1">
              <a:rPr lang="fr-FR" smtClean="0"/>
              <a:t>09/01/2019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09/01/2019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5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09/01/2019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0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A44-C6AD-4BF9-A594-0296E02D7D5E}" type="datetime1">
              <a:rPr lang="fr-FR" smtClean="0"/>
              <a:t>09/01/2019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90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09/01/2019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7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09/01/2019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6"/>
          <p:cNvSpPr txBox="1"/>
          <p:nvPr/>
        </p:nvSpPr>
        <p:spPr>
          <a:xfrm>
            <a:off x="1630017" y="2667481"/>
            <a:ext cx="8534399" cy="707886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CA8BD5"/>
              </a:gs>
            </a:gsLst>
          </a:gradFill>
          <a:ln>
            <a:solidFill>
              <a:srgbClr val="0087A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000" dirty="0"/>
              <a:t>Algorithme de </a:t>
            </a:r>
            <a:r>
              <a:rPr lang="fr-FR" sz="4000" dirty="0" err="1">
                <a:solidFill>
                  <a:srgbClr val="0087AF"/>
                </a:solidFill>
              </a:rPr>
              <a:t>K</a:t>
            </a:r>
            <a:r>
              <a:rPr lang="fr-FR" sz="4000" dirty="0" err="1"/>
              <a:t>nuth</a:t>
            </a:r>
            <a:r>
              <a:rPr lang="fr-FR" sz="4000" dirty="0"/>
              <a:t>-</a:t>
            </a:r>
            <a:r>
              <a:rPr lang="fr-FR" sz="4000" dirty="0">
                <a:solidFill>
                  <a:srgbClr val="0087AF"/>
                </a:solidFill>
              </a:rPr>
              <a:t>M</a:t>
            </a:r>
            <a:r>
              <a:rPr lang="fr-FR" sz="4000" dirty="0"/>
              <a:t>orris-</a:t>
            </a:r>
            <a:r>
              <a:rPr lang="fr-FR" sz="4000" dirty="0">
                <a:solidFill>
                  <a:srgbClr val="0087AF"/>
                </a:solidFill>
              </a:rPr>
              <a:t>P</a:t>
            </a:r>
            <a:r>
              <a:rPr lang="fr-FR" sz="4000" dirty="0"/>
              <a:t>ratt (</a:t>
            </a:r>
            <a:r>
              <a:rPr lang="fr-FR" sz="4000" dirty="0">
                <a:solidFill>
                  <a:schemeClr val="tx1"/>
                </a:solidFill>
              </a:rPr>
              <a:t>KMP</a:t>
            </a:r>
            <a:r>
              <a:rPr lang="fr-FR" sz="4000" dirty="0"/>
              <a:t>)</a:t>
            </a:r>
          </a:p>
        </p:txBody>
      </p:sp>
      <p:sp>
        <p:nvSpPr>
          <p:cNvPr id="17" name="ZoneTexte 13"/>
          <p:cNvSpPr txBox="1"/>
          <p:nvPr/>
        </p:nvSpPr>
        <p:spPr>
          <a:xfrm>
            <a:off x="3902700" y="6256907"/>
            <a:ext cx="3525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2018/2019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371600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République Algérienne Démocratique et Populaire</a:t>
            </a:r>
            <a:b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Ministère de l’Enseignement Supérieur et de la Recherche Scientifique</a:t>
            </a:r>
            <a:b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Université Ibn </a:t>
            </a:r>
            <a:r>
              <a:rPr lang="fr-FR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Khaldoun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Tiaret</a:t>
            </a:r>
            <a:b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Département Informatique</a:t>
            </a:r>
            <a:br>
              <a:rPr lang="fr-FR" sz="1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F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" name="Groupe 7"/>
          <p:cNvGrpSpPr/>
          <p:nvPr/>
        </p:nvGrpSpPr>
        <p:grpSpPr>
          <a:xfrm>
            <a:off x="7528625" y="4511294"/>
            <a:ext cx="3627120" cy="936992"/>
            <a:chOff x="7594691" y="4320139"/>
            <a:chExt cx="3627120" cy="698930"/>
          </a:xfrm>
        </p:grpSpPr>
        <p:sp>
          <p:nvSpPr>
            <p:cNvPr id="20" name="ZoneTexte 10"/>
            <p:cNvSpPr txBox="1"/>
            <p:nvPr/>
          </p:nvSpPr>
          <p:spPr>
            <a:xfrm>
              <a:off x="7594691" y="4320139"/>
              <a:ext cx="3627120" cy="682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Enseignant du module:</a:t>
              </a:r>
            </a:p>
            <a:p>
              <a:pPr>
                <a:lnSpc>
                  <a:spcPct val="200000"/>
                </a:lnSpc>
              </a:pPr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Mr. CHENINE Abdelkader</a:t>
              </a:r>
            </a:p>
          </p:txBody>
        </p:sp>
        <p:pic>
          <p:nvPicPr>
            <p:cNvPr id="21" name="Image 1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0041" y="4691716"/>
              <a:ext cx="300824" cy="327353"/>
            </a:xfrm>
            <a:prstGeom prst="rect">
              <a:avLst/>
            </a:prstGeom>
          </p:spPr>
        </p:pic>
      </p:grpSp>
      <p:grpSp>
        <p:nvGrpSpPr>
          <p:cNvPr id="22" name="Groupe 6"/>
          <p:cNvGrpSpPr/>
          <p:nvPr/>
        </p:nvGrpSpPr>
        <p:grpSpPr>
          <a:xfrm>
            <a:off x="1060174" y="4498045"/>
            <a:ext cx="4028641" cy="1421992"/>
            <a:chOff x="995151" y="4124502"/>
            <a:chExt cx="3420884" cy="1103442"/>
          </a:xfrm>
        </p:grpSpPr>
        <p:sp>
          <p:nvSpPr>
            <p:cNvPr id="23" name="ZoneTexte 8"/>
            <p:cNvSpPr txBox="1"/>
            <p:nvPr/>
          </p:nvSpPr>
          <p:spPr>
            <a:xfrm>
              <a:off x="1028910" y="4124502"/>
              <a:ext cx="3387125" cy="1103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Réalisé par :</a:t>
              </a:r>
            </a:p>
            <a:p>
              <a:pPr>
                <a:lnSpc>
                  <a:spcPct val="200000"/>
                </a:lnSpc>
              </a:pPr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ZEGAI Houari</a:t>
              </a:r>
            </a:p>
            <a:p>
              <a:pPr>
                <a:lnSpc>
                  <a:spcPct val="150000"/>
                </a:lnSpc>
              </a:pPr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NADJEM Nour El Imane</a:t>
              </a:r>
            </a:p>
          </p:txBody>
        </p:sp>
        <p:pic>
          <p:nvPicPr>
            <p:cNvPr id="25" name="Imag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151" y="4480657"/>
              <a:ext cx="325148" cy="325148"/>
            </a:xfrm>
            <a:prstGeom prst="rect">
              <a:avLst/>
            </a:prstGeom>
          </p:spPr>
        </p:pic>
      </p:grpSp>
      <p:cxnSp>
        <p:nvCxnSpPr>
          <p:cNvPr id="27" name="Connecteur droit 3"/>
          <p:cNvCxnSpPr/>
          <p:nvPr/>
        </p:nvCxnSpPr>
        <p:spPr>
          <a:xfrm>
            <a:off x="2080313" y="1974660"/>
            <a:ext cx="7047186" cy="0"/>
          </a:xfrm>
          <a:prstGeom prst="line">
            <a:avLst/>
          </a:prstGeom>
          <a:ln w="28575">
            <a:solidFill>
              <a:srgbClr val="0087A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7" y="57301"/>
            <a:ext cx="1274794" cy="1244621"/>
          </a:xfrm>
          <a:prstGeom prst="rect">
            <a:avLst/>
          </a:prstGeom>
        </p:spPr>
      </p:pic>
      <p:pic>
        <p:nvPicPr>
          <p:cNvPr id="29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75" y="57301"/>
            <a:ext cx="1274794" cy="1244621"/>
          </a:xfrm>
          <a:prstGeom prst="rect">
            <a:avLst/>
          </a:prstGeom>
        </p:spPr>
      </p:pic>
      <p:pic>
        <p:nvPicPr>
          <p:cNvPr id="26" name="Image 19">
            <a:extLst>
              <a:ext uri="{FF2B5EF4-FFF2-40B4-BE49-F238E27FC236}">
                <a16:creationId xmlns:a16="http://schemas.microsoft.com/office/drawing/2014/main" id="{262D623D-6636-4705-ABD9-4F08C2E4BF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" y="5461267"/>
            <a:ext cx="382914" cy="4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3B08F8-1B6C-4F53-8B34-B6D10DAC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10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23" y="1488072"/>
            <a:ext cx="1971675" cy="24119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58" y="1400191"/>
            <a:ext cx="1931831" cy="24998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0" y="1500289"/>
            <a:ext cx="2141918" cy="23997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70478" y="5416640"/>
            <a:ext cx="593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Ont proposé un autre Algorithme  appelé  </a:t>
            </a:r>
            <a:r>
              <a:rPr lang="fr-FR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KMP</a:t>
            </a:r>
            <a:r>
              <a:rPr lang="fr-F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85404" y="4253744"/>
            <a:ext cx="41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                               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James H. </a:t>
            </a:r>
            <a:r>
              <a:rPr lang="fr-FR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orris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0FB412-68BF-4F91-8EBD-4D6989468D53}"/>
              </a:ext>
            </a:extLst>
          </p:cNvPr>
          <p:cNvSpPr txBox="1"/>
          <p:nvPr/>
        </p:nvSpPr>
        <p:spPr>
          <a:xfrm>
            <a:off x="1077532" y="4302460"/>
            <a:ext cx="17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Donald </a:t>
            </a:r>
            <a:r>
              <a:rPr lang="fr-FR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fr-FR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nuth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E5D5C9-28B3-4E30-93AF-67D1AD1671F0}"/>
              </a:ext>
            </a:extLst>
          </p:cNvPr>
          <p:cNvSpPr txBox="1"/>
          <p:nvPr/>
        </p:nvSpPr>
        <p:spPr>
          <a:xfrm>
            <a:off x="7888742" y="4211163"/>
            <a:ext cx="32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                  Vaughan </a:t>
            </a:r>
            <a:r>
              <a:rPr lang="fr-FR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ratt</a:t>
            </a:r>
            <a:endParaRPr lang="en-US" dirty="0"/>
          </a:p>
        </p:txBody>
      </p:sp>
      <p:cxnSp>
        <p:nvCxnSpPr>
          <p:cNvPr id="12" name="Connecteur droit 25">
            <a:extLst>
              <a:ext uri="{FF2B5EF4-FFF2-40B4-BE49-F238E27FC236}">
                <a16:creationId xmlns:a16="http://schemas.microsoft.com/office/drawing/2014/main" id="{6C2C9A73-CCCE-46C2-9A6E-DFF576B4AE10}"/>
              </a:ext>
            </a:extLst>
          </p:cNvPr>
          <p:cNvCxnSpPr>
            <a:cxnSpLocks/>
          </p:cNvCxnSpPr>
          <p:nvPr/>
        </p:nvCxnSpPr>
        <p:spPr>
          <a:xfrm>
            <a:off x="0" y="948472"/>
            <a:ext cx="663905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>
            <a:extLst>
              <a:ext uri="{FF2B5EF4-FFF2-40B4-BE49-F238E27FC236}">
                <a16:creationId xmlns:a16="http://schemas.microsoft.com/office/drawing/2014/main" id="{AEE38FB1-98EE-4AA1-B363-1D165F89F415}"/>
              </a:ext>
            </a:extLst>
          </p:cNvPr>
          <p:cNvSpPr txBox="1">
            <a:spLocks/>
          </p:cNvSpPr>
          <p:nvPr/>
        </p:nvSpPr>
        <p:spPr>
          <a:xfrm>
            <a:off x="343687" y="264818"/>
            <a:ext cx="6173023" cy="81095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Une Autre solution à été proposé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755621" y="2820121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Algorithme KMP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009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009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009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  <p:transition spd="slow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12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66670" y="1263950"/>
            <a:ext cx="10972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FE901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Entrées : 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deux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chaines de caractère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Sortie :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un entier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qui va prendre une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valeur négative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si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u="sng" dirty="0">
                <a:latin typeface="Segoe UI" panose="020B0502040204020203" pitchFamily="34" charset="0"/>
                <a:cs typeface="Segoe UI" panose="020B0502040204020203" pitchFamily="34" charset="0"/>
              </a:rPr>
              <a:t>n’existe pas dans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texte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, sinon il reçois </a:t>
            </a: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l’indice du début</a:t>
            </a:r>
            <a:r>
              <a:rPr lang="fr-FR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de la chaine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dans le texte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2498500" y="389584"/>
            <a:ext cx="2086379" cy="68404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KMP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65938" y="4873502"/>
            <a:ext cx="3374265" cy="11848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68591" y="5204320"/>
            <a:ext cx="2768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KMP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182969" y="5335124"/>
            <a:ext cx="1880313" cy="261613"/>
          </a:xfrm>
          <a:prstGeom prst="rightArrow">
            <a:avLst/>
          </a:prstGeom>
          <a:solidFill>
            <a:srgbClr val="FE901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2717443" y="496605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P</a:t>
            </a:r>
            <a:r>
              <a:rPr lang="fr-FR" dirty="0"/>
              <a:t> ,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042856" y="5184996"/>
            <a:ext cx="1939345" cy="261613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7944464" y="4784886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Indice début de </a:t>
            </a:r>
            <a:r>
              <a:rPr lang="fr-FR" sz="2000" b="1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18" name="Right Arrow 13">
            <a:extLst>
              <a:ext uri="{FF2B5EF4-FFF2-40B4-BE49-F238E27FC236}">
                <a16:creationId xmlns:a16="http://schemas.microsoft.com/office/drawing/2014/main" id="{61F1DC79-6D24-488E-87FE-D93EE732BB5A}"/>
              </a:ext>
            </a:extLst>
          </p:cNvPr>
          <p:cNvSpPr/>
          <p:nvPr/>
        </p:nvSpPr>
        <p:spPr>
          <a:xfrm>
            <a:off x="8058778" y="5446580"/>
            <a:ext cx="1939345" cy="26161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45D72EEE-DAB1-4A61-B025-5BCBDB03CF2D}"/>
              </a:ext>
            </a:extLst>
          </p:cNvPr>
          <p:cNvSpPr txBox="1"/>
          <p:nvPr/>
        </p:nvSpPr>
        <p:spPr>
          <a:xfrm>
            <a:off x="7974032" y="5619677"/>
            <a:ext cx="1838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Valeur négative</a:t>
            </a:r>
          </a:p>
        </p:txBody>
      </p:sp>
    </p:spTree>
    <p:extLst>
      <p:ext uri="{BB962C8B-B14F-4D97-AF65-F5344CB8AC3E}">
        <p14:creationId xmlns:p14="http://schemas.microsoft.com/office/powerpoint/2010/main" val="2561007458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4770" y="1073629"/>
            <a:ext cx="10972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400" b="1" dirty="0">
                <a:solidFill>
                  <a:srgbClr val="FE901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Fonction de calcul du tableau préfixes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228859" y="558691"/>
            <a:ext cx="3137079" cy="514938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Composants du  KMP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0" y="2001257"/>
            <a:ext cx="9821351" cy="45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7445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4770" y="1073629"/>
            <a:ext cx="1097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KMP Matcher: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228859" y="558691"/>
            <a:ext cx="3137079" cy="514938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Composants du  KMP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0" y="1858459"/>
            <a:ext cx="9566141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08053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ZoneTexte 2"/>
          <p:cNvSpPr txBox="1"/>
          <p:nvPr/>
        </p:nvSpPr>
        <p:spPr>
          <a:xfrm>
            <a:off x="1564881" y="2358457"/>
            <a:ext cx="808619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Calcule de complexité  du KMP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812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664" y="1073588"/>
            <a:ext cx="6214621" cy="109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400" b="1" dirty="0">
                <a:solidFill>
                  <a:srgbClr val="FE901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Fonction de calcul du tableau préfixes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228859" y="558691"/>
            <a:ext cx="3886480" cy="51493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KMP</a:t>
            </a:r>
            <a:endParaRPr lang="fr-FR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96" y="1948248"/>
            <a:ext cx="9821351" cy="45662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46704" y="6355462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FB87D515-9F14-4267-B81D-E66818CE2119}"/>
              </a:ext>
            </a:extLst>
          </p:cNvPr>
          <p:cNvSpPr/>
          <p:nvPr/>
        </p:nvSpPr>
        <p:spPr>
          <a:xfrm>
            <a:off x="2557022" y="3090181"/>
            <a:ext cx="348388" cy="269419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2647AC-7E78-4F12-A623-1482D650C067}"/>
              </a:ext>
            </a:extLst>
          </p:cNvPr>
          <p:cNvSpPr txBox="1"/>
          <p:nvPr/>
        </p:nvSpPr>
        <p:spPr>
          <a:xfrm>
            <a:off x="1521895" y="4175451"/>
            <a:ext cx="1058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O(m)</a:t>
            </a: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65251770-B274-4B74-8D3D-08A70460F65E}"/>
              </a:ext>
            </a:extLst>
          </p:cNvPr>
          <p:cNvSpPr/>
          <p:nvPr/>
        </p:nvSpPr>
        <p:spPr>
          <a:xfrm>
            <a:off x="1295590" y="2164465"/>
            <a:ext cx="304628" cy="4017972"/>
          </a:xfrm>
          <a:prstGeom prst="leftBrac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3C8262A-15B5-427B-9674-D1ECD48E2241}"/>
              </a:ext>
            </a:extLst>
          </p:cNvPr>
          <p:cNvSpPr txBox="1"/>
          <p:nvPr/>
        </p:nvSpPr>
        <p:spPr>
          <a:xfrm>
            <a:off x="-26161" y="3793641"/>
            <a:ext cx="1208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O(m)</a:t>
            </a:r>
          </a:p>
        </p:txBody>
      </p:sp>
      <p:sp>
        <p:nvSpPr>
          <p:cNvPr id="28" name="Accolade ouvrante 27">
            <a:extLst>
              <a:ext uri="{FF2B5EF4-FFF2-40B4-BE49-F238E27FC236}">
                <a16:creationId xmlns:a16="http://schemas.microsoft.com/office/drawing/2014/main" id="{E75AFDB2-6EBA-470B-BF7F-899B75B1AFD2}"/>
              </a:ext>
            </a:extLst>
          </p:cNvPr>
          <p:cNvSpPr/>
          <p:nvPr/>
        </p:nvSpPr>
        <p:spPr>
          <a:xfrm>
            <a:off x="2549999" y="2164464"/>
            <a:ext cx="341762" cy="84648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5C4A858-909B-4FDF-971E-61A5B3970BC5}"/>
              </a:ext>
            </a:extLst>
          </p:cNvPr>
          <p:cNvSpPr txBox="1"/>
          <p:nvPr/>
        </p:nvSpPr>
        <p:spPr>
          <a:xfrm>
            <a:off x="1607146" y="2353840"/>
            <a:ext cx="781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02F42C4-202A-49EC-80C1-69C4EBBBC962}"/>
              </a:ext>
            </a:extLst>
          </p:cNvPr>
          <p:cNvSpPr txBox="1"/>
          <p:nvPr/>
        </p:nvSpPr>
        <p:spPr>
          <a:xfrm>
            <a:off x="6281953" y="1280482"/>
            <a:ext cx="579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la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taille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pattern (length |pattern|)</a:t>
            </a:r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FEF3C06A-6D2D-4000-96D6-DE9D096742A5}"/>
              </a:ext>
            </a:extLst>
          </p:cNvPr>
          <p:cNvSpPr/>
          <p:nvPr/>
        </p:nvSpPr>
        <p:spPr>
          <a:xfrm>
            <a:off x="2536749" y="5925300"/>
            <a:ext cx="348388" cy="29689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9020AB-AD07-40D8-8A43-070DD32F4F48}"/>
              </a:ext>
            </a:extLst>
          </p:cNvPr>
          <p:cNvSpPr txBox="1"/>
          <p:nvPr/>
        </p:nvSpPr>
        <p:spPr>
          <a:xfrm>
            <a:off x="1666782" y="5845788"/>
            <a:ext cx="781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006271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  <p:bldP spid="28" grpId="0" animBg="1"/>
      <p:bldP spid="29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83" y="1831955"/>
            <a:ext cx="9566141" cy="4943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4770" y="1073629"/>
            <a:ext cx="2774534" cy="14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KMP Matcher: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itre 1">
            <a:extLst>
              <a:ext uri="{FF2B5EF4-FFF2-40B4-BE49-F238E27FC236}">
                <a16:creationId xmlns:a16="http://schemas.microsoft.com/office/drawing/2014/main" id="{6AD71325-F23A-4FCC-99D2-6907C9CEA316}"/>
              </a:ext>
            </a:extLst>
          </p:cNvPr>
          <p:cNvSpPr txBox="1">
            <a:spLocks/>
          </p:cNvSpPr>
          <p:nvPr/>
        </p:nvSpPr>
        <p:spPr>
          <a:xfrm>
            <a:off x="1228859" y="558691"/>
            <a:ext cx="3886480" cy="51493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KMP</a:t>
            </a:r>
            <a:endParaRPr lang="fr-FR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5885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64C8D703-8301-40D9-9479-69F11FFF3FDC}"/>
              </a:ext>
            </a:extLst>
          </p:cNvPr>
          <p:cNvSpPr/>
          <p:nvPr/>
        </p:nvSpPr>
        <p:spPr>
          <a:xfrm>
            <a:off x="2754615" y="3428999"/>
            <a:ext cx="319115" cy="260074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22A8599-8A9A-460C-BC9D-4EEBCE809B31}"/>
              </a:ext>
            </a:extLst>
          </p:cNvPr>
          <p:cNvSpPr txBox="1"/>
          <p:nvPr/>
        </p:nvSpPr>
        <p:spPr>
          <a:xfrm>
            <a:off x="1876367" y="4433961"/>
            <a:ext cx="768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0(n)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83A40E3E-BEFC-4EB8-A65E-919CF026BAE1}"/>
              </a:ext>
            </a:extLst>
          </p:cNvPr>
          <p:cNvSpPr/>
          <p:nvPr/>
        </p:nvSpPr>
        <p:spPr>
          <a:xfrm>
            <a:off x="2748778" y="2129396"/>
            <a:ext cx="348388" cy="118379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9BD0C6-9047-4638-B666-397F4383C8AD}"/>
              </a:ext>
            </a:extLst>
          </p:cNvPr>
          <p:cNvSpPr txBox="1"/>
          <p:nvPr/>
        </p:nvSpPr>
        <p:spPr>
          <a:xfrm>
            <a:off x="1922411" y="2460073"/>
            <a:ext cx="754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0(1)</a:t>
            </a:r>
          </a:p>
        </p:txBody>
      </p:sp>
      <p:sp>
        <p:nvSpPr>
          <p:cNvPr id="26" name="Accolade ouvrante 25">
            <a:extLst>
              <a:ext uri="{FF2B5EF4-FFF2-40B4-BE49-F238E27FC236}">
                <a16:creationId xmlns:a16="http://schemas.microsoft.com/office/drawing/2014/main" id="{7995E108-7F96-4047-9052-170E10782E3C}"/>
              </a:ext>
            </a:extLst>
          </p:cNvPr>
          <p:cNvSpPr/>
          <p:nvPr/>
        </p:nvSpPr>
        <p:spPr>
          <a:xfrm>
            <a:off x="1484284" y="1934112"/>
            <a:ext cx="324465" cy="4612460"/>
          </a:xfrm>
          <a:prstGeom prst="leftBrac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043980-4B67-48BE-A6A7-72115CB5F905}"/>
              </a:ext>
            </a:extLst>
          </p:cNvPr>
          <p:cNvSpPr txBox="1"/>
          <p:nvPr/>
        </p:nvSpPr>
        <p:spPr>
          <a:xfrm>
            <a:off x="221896" y="3893611"/>
            <a:ext cx="1196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O(n)</a:t>
            </a:r>
          </a:p>
        </p:txBody>
      </p:sp>
      <p:sp>
        <p:nvSpPr>
          <p:cNvPr id="29" name="Accolade ouvrante 28">
            <a:extLst>
              <a:ext uri="{FF2B5EF4-FFF2-40B4-BE49-F238E27FC236}">
                <a16:creationId xmlns:a16="http://schemas.microsoft.com/office/drawing/2014/main" id="{74E0C305-840E-4DF1-8EC9-DF29B6CB58A1}"/>
              </a:ext>
            </a:extLst>
          </p:cNvPr>
          <p:cNvSpPr/>
          <p:nvPr/>
        </p:nvSpPr>
        <p:spPr>
          <a:xfrm>
            <a:off x="2741367" y="6158799"/>
            <a:ext cx="348388" cy="34154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EB65B8F-AC2A-41D8-9B77-B0E43E610278}"/>
              </a:ext>
            </a:extLst>
          </p:cNvPr>
          <p:cNvSpPr txBox="1"/>
          <p:nvPr/>
        </p:nvSpPr>
        <p:spPr>
          <a:xfrm>
            <a:off x="1874750" y="6084542"/>
            <a:ext cx="726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0(1)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51F0B6-B0F0-440B-8E1B-FB2CD6E05688}"/>
              </a:ext>
            </a:extLst>
          </p:cNvPr>
          <p:cNvSpPr txBox="1"/>
          <p:nvPr/>
        </p:nvSpPr>
        <p:spPr>
          <a:xfrm>
            <a:off x="3327294" y="1291190"/>
            <a:ext cx="57511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la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taille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text (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length|text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13640852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  <p:bldP spid="26" grpId="0" animBg="1"/>
      <p:bldP spid="27" grpId="0"/>
      <p:bldP spid="29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2019300" y="465740"/>
            <a:ext cx="496789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KMP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itle 75"/>
          <p:cNvSpPr txBox="1">
            <a:spLocks/>
          </p:cNvSpPr>
          <p:nvPr/>
        </p:nvSpPr>
        <p:spPr>
          <a:xfrm>
            <a:off x="977438" y="337231"/>
            <a:ext cx="8898624" cy="561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schemeClr val="accent6">
                  <a:lumMod val="50000"/>
                </a:schemeClr>
              </a:solidFill>
              <a:latin typeface="Calibri Light (En-têtes)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A29F-2162-4FE6-B174-0A0590F1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18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021428" y="4850311"/>
            <a:ext cx="3931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</a:t>
            </a:r>
            <a:r>
              <a:rPr lang="fr-FR" sz="6000" b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n+m</a:t>
            </a:r>
            <a:r>
              <a:rPr lang="fr-FR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125" y="815054"/>
            <a:ext cx="8259398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600" dirty="0"/>
              <a:t>Si on a :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/>
              <a:t>un texte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fr-FR" sz="2800" dirty="0"/>
              <a:t> de taille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fr-FR" sz="2800" dirty="0"/>
              <a:t>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/>
              <a:t>une chaine </a:t>
            </a:r>
            <a:r>
              <a:rPr lang="fr-FR" sz="2800" b="1" dirty="0">
                <a:solidFill>
                  <a:srgbClr val="C00000"/>
                </a:solidFill>
              </a:rPr>
              <a:t>P</a:t>
            </a:r>
            <a:r>
              <a:rPr lang="fr-FR" sz="2800" dirty="0"/>
              <a:t> de taille </a:t>
            </a:r>
            <a:r>
              <a:rPr lang="fr-FR" sz="2800" b="1" dirty="0">
                <a:solidFill>
                  <a:srgbClr val="C00000"/>
                </a:solidFill>
              </a:rPr>
              <a:t>m</a:t>
            </a:r>
            <a:r>
              <a:rPr lang="fr-FR" sz="2800" dirty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81" y="871215"/>
            <a:ext cx="1654513" cy="248950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675F8AE-B736-48DF-A325-B117249ADEB4}"/>
              </a:ext>
            </a:extLst>
          </p:cNvPr>
          <p:cNvSpPr txBox="1"/>
          <p:nvPr/>
        </p:nvSpPr>
        <p:spPr>
          <a:xfrm>
            <a:off x="1729522" y="3407933"/>
            <a:ext cx="6851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/>
              <a:t>on aura une complexité de : </a:t>
            </a:r>
            <a:r>
              <a:rPr lang="fr-FR" sz="2600" dirty="0">
                <a:solidFill>
                  <a:schemeClr val="accent5">
                    <a:lumMod val="75000"/>
                  </a:schemeClr>
                </a:solidFill>
              </a:rPr>
              <a:t>O(n) + O(m) </a:t>
            </a:r>
            <a:r>
              <a:rPr lang="fr-FR" sz="2600" dirty="0" err="1"/>
              <a:t>c.a.d</a:t>
            </a:r>
            <a:r>
              <a:rPr lang="fr-FR" sz="2600" dirty="0"/>
              <a:t>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4" y="4036953"/>
            <a:ext cx="3002351" cy="250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875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0" y="5131760"/>
            <a:ext cx="12211050" cy="92333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Questions 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1104" y="3424146"/>
            <a:ext cx="2148841" cy="1363196"/>
            <a:chOff x="4835525" y="7242175"/>
            <a:chExt cx="1744974" cy="1401179"/>
          </a:xfrm>
          <a:solidFill>
            <a:schemeClr val="accent3"/>
          </a:solidFill>
        </p:grpSpPr>
        <p:sp>
          <p:nvSpPr>
            <p:cNvPr id="4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0"/>
            <p:cNvSpPr>
              <a:spLocks noEditPoints="1"/>
            </p:cNvSpPr>
            <p:nvPr/>
          </p:nvSpPr>
          <p:spPr bwMode="auto">
            <a:xfrm>
              <a:off x="5426386" y="7609892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0" y="378289"/>
            <a:ext cx="12192000" cy="175432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Votre </a:t>
            </a:r>
          </a:p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Attention 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96" y="435570"/>
            <a:ext cx="1639764" cy="16397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B2E6-AA50-4181-845F-A2BF71F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0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468192" y="2468893"/>
            <a:ext cx="8489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Problème de la recherche sous-chaine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  <p:transition spd="slow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</a:t>
            </a:fld>
            <a:endParaRPr lang="fr-FR" dirty="0"/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51516" y="1019926"/>
            <a:ext cx="6035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429554" y="415342"/>
            <a:ext cx="775308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recherche sous-chaine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807" y="1761175"/>
            <a:ext cx="8921195" cy="122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C’est </a:t>
            </a:r>
            <a:r>
              <a:rPr lang="fr-F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Vérifier l’existence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d’une chaine de cratère </a:t>
            </a:r>
            <a:r>
              <a:rPr lang="fr-FR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« Pattern » P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à l’intérieur d’un </a:t>
            </a:r>
            <a:r>
              <a:rPr lang="fr-FR" sz="2000" b="1" dirty="0">
                <a:solidFill>
                  <a:srgbClr val="0087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T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puis détecter son</a:t>
            </a:r>
            <a:r>
              <a:rPr lang="fr-FR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indice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d’emplacement </a:t>
            </a:r>
            <a:r>
              <a:rPr lang="fr-F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Si elle existe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…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030" y="3403639"/>
            <a:ext cx="1910349" cy="144367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05673"/>
              </p:ext>
            </p:extLst>
          </p:nvPr>
        </p:nvGraphicFramePr>
        <p:xfrm>
          <a:off x="739103" y="4866663"/>
          <a:ext cx="9983990" cy="7458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03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loud Callout 9"/>
          <p:cNvSpPr/>
          <p:nvPr/>
        </p:nvSpPr>
        <p:spPr>
          <a:xfrm>
            <a:off x="9162253" y="2634079"/>
            <a:ext cx="2191547" cy="728558"/>
          </a:xfrm>
          <a:prstGeom prst="cloudCallout">
            <a:avLst>
              <a:gd name="adj1" fmla="val -36700"/>
              <a:gd name="adj2" fmla="val 75605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781509" y="2829140"/>
            <a:ext cx="131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NOUR</a:t>
            </a:r>
          </a:p>
        </p:txBody>
      </p:sp>
    </p:spTree>
    <p:extLst>
      <p:ext uri="{BB962C8B-B14F-4D97-AF65-F5344CB8AC3E}">
        <p14:creationId xmlns:p14="http://schemas.microsoft.com/office/powerpoint/2010/main" val="3758594688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Solution Naïf 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« Brute force »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p:transition spd="slow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66670" y="1263950"/>
            <a:ext cx="10972800" cy="250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Entrées : 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deux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chaines de caractère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Sortie :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un entier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qui va prendre une </a:t>
            </a:r>
            <a:r>
              <a:rPr lang="fr-FR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valeur négative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si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u="sng" dirty="0">
                <a:latin typeface="Segoe UI" panose="020B0502040204020203" pitchFamily="34" charset="0"/>
                <a:cs typeface="Segoe UI" panose="020B0502040204020203" pitchFamily="34" charset="0"/>
              </a:rPr>
              <a:t>n’existe pas dans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le texte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, sinon il reçois </a:t>
            </a: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l’indice du début</a:t>
            </a:r>
            <a:r>
              <a:rPr lang="fr-FR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de la chaine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dans le texte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751528" y="389584"/>
            <a:ext cx="2833352" cy="68404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Brute force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65938" y="4873502"/>
            <a:ext cx="3374265" cy="11848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68591" y="5204320"/>
            <a:ext cx="2768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Brute force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042856" y="5184996"/>
            <a:ext cx="1939345" cy="261613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ight Arrow 14"/>
          <p:cNvSpPr/>
          <p:nvPr/>
        </p:nvSpPr>
        <p:spPr>
          <a:xfrm>
            <a:off x="2182969" y="5335124"/>
            <a:ext cx="1880313" cy="261613"/>
          </a:xfrm>
          <a:prstGeom prst="rightArrow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2717443" y="496605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P</a:t>
            </a:r>
            <a:r>
              <a:rPr lang="fr-FR" dirty="0"/>
              <a:t> ,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44464" y="4784886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Indice début de </a:t>
            </a:r>
            <a:r>
              <a:rPr lang="fr-FR" sz="2000" b="1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12" name="Right Arrow 13">
            <a:extLst>
              <a:ext uri="{FF2B5EF4-FFF2-40B4-BE49-F238E27FC236}">
                <a16:creationId xmlns:a16="http://schemas.microsoft.com/office/drawing/2014/main" id="{61F1DC79-6D24-488E-87FE-D93EE732BB5A}"/>
              </a:ext>
            </a:extLst>
          </p:cNvPr>
          <p:cNvSpPr/>
          <p:nvPr/>
        </p:nvSpPr>
        <p:spPr>
          <a:xfrm>
            <a:off x="8058778" y="5446580"/>
            <a:ext cx="1939345" cy="26161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45D72EEE-DAB1-4A61-B025-5BCBDB03CF2D}"/>
              </a:ext>
            </a:extLst>
          </p:cNvPr>
          <p:cNvSpPr txBox="1"/>
          <p:nvPr/>
        </p:nvSpPr>
        <p:spPr>
          <a:xfrm>
            <a:off x="7974032" y="5619677"/>
            <a:ext cx="1838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Valeur négative</a:t>
            </a:r>
          </a:p>
        </p:txBody>
      </p:sp>
    </p:spTree>
    <p:extLst>
      <p:ext uri="{BB962C8B-B14F-4D97-AF65-F5344CB8AC3E}">
        <p14:creationId xmlns:p14="http://schemas.microsoft.com/office/powerpoint/2010/main" val="30724213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  <p:bldP spid="15" grpId="0" animBg="1"/>
      <p:bldP spid="16" grpId="0"/>
      <p:bldP spid="17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74994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6</a:t>
            </a:fld>
            <a:endParaRPr lang="fr-FR" dirty="0"/>
          </a:p>
        </p:txBody>
      </p:sp>
      <p:cxnSp>
        <p:nvCxnSpPr>
          <p:cNvPr id="6" name="Connecteur droit 25"/>
          <p:cNvCxnSpPr/>
          <p:nvPr/>
        </p:nvCxnSpPr>
        <p:spPr>
          <a:xfrm flipV="1">
            <a:off x="0" y="1068946"/>
            <a:ext cx="5331854" cy="4683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249251" y="567464"/>
            <a:ext cx="4211393" cy="50148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Programme Brute force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26" y="1324037"/>
            <a:ext cx="11407534" cy="5005532"/>
          </a:xfrm>
          <a:prstGeom prst="rect">
            <a:avLst/>
          </a:prstGeom>
        </p:spPr>
      </p:pic>
      <p:sp>
        <p:nvSpPr>
          <p:cNvPr id="8" name="Accolade ouvrante 21">
            <a:extLst>
              <a:ext uri="{FF2B5EF4-FFF2-40B4-BE49-F238E27FC236}">
                <a16:creationId xmlns:a16="http://schemas.microsoft.com/office/drawing/2014/main" id="{64C8D703-8301-40D9-9479-69F11FFF3FDC}"/>
              </a:ext>
            </a:extLst>
          </p:cNvPr>
          <p:cNvSpPr/>
          <p:nvPr/>
        </p:nvSpPr>
        <p:spPr>
          <a:xfrm>
            <a:off x="2078546" y="3550086"/>
            <a:ext cx="319115" cy="1930331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22">
            <a:extLst>
              <a:ext uri="{FF2B5EF4-FFF2-40B4-BE49-F238E27FC236}">
                <a16:creationId xmlns:a16="http://schemas.microsoft.com/office/drawing/2014/main" id="{F22A8599-8A9A-460C-BC9D-4EEBCE809B31}"/>
              </a:ext>
            </a:extLst>
          </p:cNvPr>
          <p:cNvSpPr txBox="1"/>
          <p:nvPr/>
        </p:nvSpPr>
        <p:spPr>
          <a:xfrm>
            <a:off x="1274969" y="4109644"/>
            <a:ext cx="899911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0(n)</a:t>
            </a:r>
          </a:p>
        </p:txBody>
      </p:sp>
      <p:sp>
        <p:nvSpPr>
          <p:cNvPr id="10" name="Accolade ouvrante 23">
            <a:extLst>
              <a:ext uri="{FF2B5EF4-FFF2-40B4-BE49-F238E27FC236}">
                <a16:creationId xmlns:a16="http://schemas.microsoft.com/office/drawing/2014/main" id="{83A40E3E-BEFC-4EB8-A65E-919CF026BAE1}"/>
              </a:ext>
            </a:extLst>
          </p:cNvPr>
          <p:cNvSpPr/>
          <p:nvPr/>
        </p:nvSpPr>
        <p:spPr>
          <a:xfrm>
            <a:off x="2049273" y="2802171"/>
            <a:ext cx="348388" cy="606450"/>
          </a:xfrm>
          <a:prstGeom prst="leftBrac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ZoneTexte 24">
            <a:extLst>
              <a:ext uri="{FF2B5EF4-FFF2-40B4-BE49-F238E27FC236}">
                <a16:creationId xmlns:a16="http://schemas.microsoft.com/office/drawing/2014/main" id="{229BD0C6-9047-4638-B666-397F4383C8AD}"/>
              </a:ext>
            </a:extLst>
          </p:cNvPr>
          <p:cNvSpPr txBox="1"/>
          <p:nvPr/>
        </p:nvSpPr>
        <p:spPr>
          <a:xfrm>
            <a:off x="1238772" y="2846157"/>
            <a:ext cx="754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0(1)</a:t>
            </a:r>
          </a:p>
        </p:txBody>
      </p:sp>
      <p:sp>
        <p:nvSpPr>
          <p:cNvPr id="12" name="Accolade ouvrante 25">
            <a:extLst>
              <a:ext uri="{FF2B5EF4-FFF2-40B4-BE49-F238E27FC236}">
                <a16:creationId xmlns:a16="http://schemas.microsoft.com/office/drawing/2014/main" id="{7995E108-7F96-4047-9052-170E10782E3C}"/>
              </a:ext>
            </a:extLst>
          </p:cNvPr>
          <p:cNvSpPr/>
          <p:nvPr/>
        </p:nvSpPr>
        <p:spPr>
          <a:xfrm>
            <a:off x="1076539" y="2196445"/>
            <a:ext cx="324465" cy="394718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26">
            <a:extLst>
              <a:ext uri="{FF2B5EF4-FFF2-40B4-BE49-F238E27FC236}">
                <a16:creationId xmlns:a16="http://schemas.microsoft.com/office/drawing/2014/main" id="{A3043980-4B67-48BE-A6A7-72115CB5F905}"/>
              </a:ext>
            </a:extLst>
          </p:cNvPr>
          <p:cNvSpPr txBox="1"/>
          <p:nvPr/>
        </p:nvSpPr>
        <p:spPr>
          <a:xfrm>
            <a:off x="0" y="3969983"/>
            <a:ext cx="1418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O(nm)</a:t>
            </a:r>
          </a:p>
        </p:txBody>
      </p:sp>
      <p:sp>
        <p:nvSpPr>
          <p:cNvPr id="15" name="ZoneTexte 29">
            <a:extLst>
              <a:ext uri="{FF2B5EF4-FFF2-40B4-BE49-F238E27FC236}">
                <a16:creationId xmlns:a16="http://schemas.microsoft.com/office/drawing/2014/main" id="{FEB65B8F-AC2A-41D8-9B77-B0E43E610278}"/>
              </a:ext>
            </a:extLst>
          </p:cNvPr>
          <p:cNvSpPr txBox="1"/>
          <p:nvPr/>
        </p:nvSpPr>
        <p:spPr>
          <a:xfrm>
            <a:off x="1322137" y="5566682"/>
            <a:ext cx="726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7030A0"/>
                </a:solidFill>
              </a:rPr>
              <a:t>0(1)</a:t>
            </a:r>
          </a:p>
        </p:txBody>
      </p:sp>
      <p:sp>
        <p:nvSpPr>
          <p:cNvPr id="16" name="Accolade ouvrante 23">
            <a:extLst>
              <a:ext uri="{FF2B5EF4-FFF2-40B4-BE49-F238E27FC236}">
                <a16:creationId xmlns:a16="http://schemas.microsoft.com/office/drawing/2014/main" id="{83A40E3E-BEFC-4EB8-A65E-919CF026BAE1}"/>
              </a:ext>
            </a:extLst>
          </p:cNvPr>
          <p:cNvSpPr/>
          <p:nvPr/>
        </p:nvSpPr>
        <p:spPr>
          <a:xfrm>
            <a:off x="2709533" y="4251040"/>
            <a:ext cx="348388" cy="606450"/>
          </a:xfrm>
          <a:prstGeom prst="leftBrace">
            <a:avLst/>
          </a:prstGeom>
          <a:ln w="38100">
            <a:solidFill>
              <a:srgbClr val="00D0A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24">
            <a:extLst>
              <a:ext uri="{FF2B5EF4-FFF2-40B4-BE49-F238E27FC236}">
                <a16:creationId xmlns:a16="http://schemas.microsoft.com/office/drawing/2014/main" id="{229BD0C6-9047-4638-B666-397F4383C8AD}"/>
              </a:ext>
            </a:extLst>
          </p:cNvPr>
          <p:cNvSpPr txBox="1"/>
          <p:nvPr/>
        </p:nvSpPr>
        <p:spPr>
          <a:xfrm>
            <a:off x="2252058" y="3841460"/>
            <a:ext cx="914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3DBF9C"/>
                </a:solidFill>
              </a:rPr>
              <a:t>0(m)</a:t>
            </a:r>
          </a:p>
        </p:txBody>
      </p:sp>
      <p:sp>
        <p:nvSpPr>
          <p:cNvPr id="18" name="Accolade ouvrante 23">
            <a:extLst>
              <a:ext uri="{FF2B5EF4-FFF2-40B4-BE49-F238E27FC236}">
                <a16:creationId xmlns:a16="http://schemas.microsoft.com/office/drawing/2014/main" id="{030498CE-C7EC-4D3E-B10D-B6CE4D0EA94A}"/>
              </a:ext>
            </a:extLst>
          </p:cNvPr>
          <p:cNvSpPr/>
          <p:nvPr/>
        </p:nvSpPr>
        <p:spPr>
          <a:xfrm>
            <a:off x="2055901" y="5658015"/>
            <a:ext cx="348388" cy="355455"/>
          </a:xfrm>
          <a:prstGeom prst="leftBrac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71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5" grpId="0"/>
      <p:bldP spid="16" grpId="0" animBg="1"/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667" y="1088146"/>
            <a:ext cx="3679065" cy="2489501"/>
          </a:xfrm>
          <a:prstGeom prst="rect">
            <a:avLst/>
          </a:prstGeom>
        </p:spPr>
      </p:pic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125104" y="465740"/>
            <a:ext cx="68620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Brute force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itle 75"/>
          <p:cNvSpPr txBox="1">
            <a:spLocks/>
          </p:cNvSpPr>
          <p:nvPr/>
        </p:nvSpPr>
        <p:spPr>
          <a:xfrm>
            <a:off x="1206038" y="236972"/>
            <a:ext cx="8898624" cy="561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schemeClr val="accent6">
                  <a:lumMod val="50000"/>
                </a:schemeClr>
              </a:solidFill>
              <a:latin typeface="Calibri Light (En-têtes)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A29F-2162-4FE6-B174-0A0590F1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7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676216" y="4964182"/>
            <a:ext cx="2717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O(n.m)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163" y="882332"/>
            <a:ext cx="6961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/>
              <a:t>Si on a :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/>
              <a:t>un texte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fr-FR" sz="2800" dirty="0"/>
              <a:t> de taille 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/>
              <a:t>une chaine </a:t>
            </a:r>
            <a:r>
              <a:rPr lang="fr-FR" sz="2800" b="1" dirty="0">
                <a:solidFill>
                  <a:srgbClr val="C00000"/>
                </a:solidFill>
              </a:rPr>
              <a:t>P</a:t>
            </a:r>
            <a:r>
              <a:rPr lang="fr-FR" sz="2800" dirty="0"/>
              <a:t> de taille </a:t>
            </a:r>
            <a:r>
              <a:rPr lang="fr-FR" sz="2800" b="1" dirty="0">
                <a:solidFill>
                  <a:srgbClr val="C00000"/>
                </a:solidFill>
              </a:rPr>
              <a:t>m</a:t>
            </a:r>
            <a:r>
              <a:rPr lang="fr-FR" sz="2800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F2362F-A587-473E-9162-1340929CB529}"/>
              </a:ext>
            </a:extLst>
          </p:cNvPr>
          <p:cNvSpPr txBox="1"/>
          <p:nvPr/>
        </p:nvSpPr>
        <p:spPr>
          <a:xfrm>
            <a:off x="3749334" y="3611810"/>
            <a:ext cx="5611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/>
              <a:t>on aura une complexité de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86" y="4205907"/>
            <a:ext cx="1854894" cy="23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675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8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32" y="1934179"/>
            <a:ext cx="2647682" cy="2614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4271" y="3111489"/>
            <a:ext cx="712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0070C0"/>
                </a:solidFill>
                <a:cs typeface="Segoe UI" panose="020B0502040204020203" pitchFamily="34" charset="0"/>
              </a:rPr>
              <a:t>Le Problème avec </a:t>
            </a:r>
            <a:r>
              <a:rPr lang="fr-FR" sz="40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Brute force ?!!</a:t>
            </a:r>
            <a:endParaRPr lang="fr-FR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9</a:t>
            </a:fld>
            <a:endParaRPr lang="fr-FR" dirty="0"/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891137"/>
            <a:ext cx="603504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34709" y="262479"/>
            <a:ext cx="68620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Brute force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Larme 92"/>
          <p:cNvSpPr/>
          <p:nvPr/>
        </p:nvSpPr>
        <p:spPr>
          <a:xfrm rot="4546114">
            <a:off x="2205265" y="1352335"/>
            <a:ext cx="2079484" cy="2762567"/>
          </a:xfrm>
          <a:prstGeom prst="teardrop">
            <a:avLst>
              <a:gd name="adj" fmla="val 134952"/>
            </a:avLst>
          </a:prstGeom>
          <a:solidFill>
            <a:srgbClr val="3DBF9C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6049" y="2267629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Lato" panose="020F0502020204030203" pitchFamily="34" charset="0"/>
              </a:rPr>
              <a:t>Comment peut-on réduire cette complexité?</a:t>
            </a:r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 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8" name="Larme 114"/>
          <p:cNvSpPr/>
          <p:nvPr/>
        </p:nvSpPr>
        <p:spPr>
          <a:xfrm rot="8379698">
            <a:off x="4725037" y="697987"/>
            <a:ext cx="2280294" cy="2288416"/>
          </a:xfrm>
          <a:prstGeom prst="teardrop">
            <a:avLst>
              <a:gd name="adj" fmla="val 115227"/>
            </a:avLst>
          </a:prstGeom>
          <a:solidFill>
            <a:srgbClr val="0087AF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0421" y="1369309"/>
            <a:ext cx="22895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Existe-t-elle une solution meilleur </a:t>
            </a:r>
            <a:r>
              <a:rPr lang="fr-FR" sz="2800" b="1" dirty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10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31" y="3765150"/>
            <a:ext cx="2432156" cy="258900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" name="Larme 92"/>
          <p:cNvSpPr/>
          <p:nvPr/>
        </p:nvSpPr>
        <p:spPr>
          <a:xfrm rot="11972397">
            <a:off x="7225796" y="1525425"/>
            <a:ext cx="2608128" cy="2416383"/>
          </a:xfrm>
          <a:prstGeom prst="teardrop">
            <a:avLst>
              <a:gd name="adj" fmla="val 136892"/>
            </a:avLst>
          </a:prstGeom>
          <a:solidFill>
            <a:srgbClr val="C00000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4862" y="1788897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Lato" panose="020F0502020204030203" pitchFamily="34" charset="0"/>
              </a:rPr>
              <a:t>Peut-on raisonner autrement vise a vie la recherche?</a:t>
            </a:r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 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716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1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458</Words>
  <Application>Microsoft Office PowerPoint</Application>
  <PresentationFormat>Grand écran</PresentationFormat>
  <Paragraphs>118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0" baseType="lpstr">
      <vt:lpstr>Arabic Typesetting</vt:lpstr>
      <vt:lpstr>Arial</vt:lpstr>
      <vt:lpstr>Calibri</vt:lpstr>
      <vt:lpstr>Calibri Light</vt:lpstr>
      <vt:lpstr>Calibri Light (En-têtes)</vt:lpstr>
      <vt:lpstr>Gill Sans MT</vt:lpstr>
      <vt:lpstr>Lato</vt:lpstr>
      <vt:lpstr>Segoe UI</vt:lpstr>
      <vt:lpstr>Tahoma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 </cp:lastModifiedBy>
  <cp:revision>286</cp:revision>
  <dcterms:created xsi:type="dcterms:W3CDTF">2018-11-23T17:28:28Z</dcterms:created>
  <dcterms:modified xsi:type="dcterms:W3CDTF">2019-01-09T12:45:49Z</dcterms:modified>
</cp:coreProperties>
</file>