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312" r:id="rId4"/>
    <p:sldId id="260" r:id="rId5"/>
    <p:sldId id="313" r:id="rId6"/>
    <p:sldId id="314" r:id="rId7"/>
    <p:sldId id="268" r:id="rId8"/>
    <p:sldId id="315" r:id="rId9"/>
    <p:sldId id="311" r:id="rId10"/>
    <p:sldId id="261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0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A8"/>
    <a:srgbClr val="FE9016"/>
    <a:srgbClr val="009A7D"/>
    <a:srgbClr val="3A9CB0"/>
    <a:srgbClr val="79C4D3"/>
    <a:srgbClr val="00B8B4"/>
    <a:srgbClr val="3DBF9C"/>
    <a:srgbClr val="0087AF"/>
    <a:srgbClr val="FFE575"/>
    <a:srgbClr val="E0E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03/01/2019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03/01/2019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03/01/2019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630017" y="2667481"/>
            <a:ext cx="8534399" cy="707886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dirty="0"/>
              <a:t>Algorithme de </a:t>
            </a:r>
            <a:r>
              <a:rPr lang="fr-FR" sz="4000" dirty="0" err="1">
                <a:solidFill>
                  <a:srgbClr val="0087AF"/>
                </a:solidFill>
              </a:rPr>
              <a:t>K</a:t>
            </a:r>
            <a:r>
              <a:rPr lang="fr-FR" sz="4000" dirty="0" err="1"/>
              <a:t>nuth</a:t>
            </a:r>
            <a:r>
              <a:rPr lang="fr-FR" sz="4000" dirty="0"/>
              <a:t>-</a:t>
            </a:r>
            <a:r>
              <a:rPr lang="fr-FR" sz="4000" dirty="0">
                <a:solidFill>
                  <a:srgbClr val="0087AF"/>
                </a:solidFill>
              </a:rPr>
              <a:t>M</a:t>
            </a:r>
            <a:r>
              <a:rPr lang="fr-FR" sz="4000" dirty="0"/>
              <a:t>orris-</a:t>
            </a:r>
            <a:r>
              <a:rPr lang="fr-FR" sz="4000" dirty="0">
                <a:solidFill>
                  <a:srgbClr val="0087AF"/>
                </a:solidFill>
              </a:rPr>
              <a:t>P</a:t>
            </a:r>
            <a:r>
              <a:rPr lang="fr-FR" sz="4000" dirty="0"/>
              <a:t>ratt (</a:t>
            </a:r>
            <a:r>
              <a:rPr lang="fr-FR" sz="4000" dirty="0">
                <a:solidFill>
                  <a:schemeClr val="tx1"/>
                </a:solidFill>
              </a:rPr>
              <a:t>KMP</a:t>
            </a:r>
            <a:r>
              <a:rPr lang="fr-FR" sz="4000" dirty="0"/>
              <a:t>)</a:t>
            </a: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2018/2019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République Algérienne Démocratique et Populaire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Ministère de l’Enseignement Supérieur et de la Recherche Scientifique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Université Ibn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Khaldoun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Tiaret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Département Informatique</a:t>
            </a:r>
            <a:br>
              <a:rPr lang="fr-FR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528625" y="4511294"/>
            <a:ext cx="3627120" cy="936992"/>
            <a:chOff x="7594691" y="4320139"/>
            <a:chExt cx="3627120" cy="698930"/>
          </a:xfrm>
        </p:grpSpPr>
        <p:sp>
          <p:nvSpPr>
            <p:cNvPr id="20" name="ZoneTexte 10"/>
            <p:cNvSpPr txBox="1"/>
            <p:nvPr/>
          </p:nvSpPr>
          <p:spPr>
            <a:xfrm>
              <a:off x="7594691" y="4320139"/>
              <a:ext cx="3627120" cy="682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Enseignant du module: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Mr. CHENINE Abdelkader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041" y="4691716"/>
              <a:ext cx="300824" cy="327353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1060174" y="4498045"/>
            <a:ext cx="4028641" cy="1421992"/>
            <a:chOff x="995151" y="4124502"/>
            <a:chExt cx="3420884" cy="1103442"/>
          </a:xfrm>
        </p:grpSpPr>
        <p:sp>
          <p:nvSpPr>
            <p:cNvPr id="23" name="ZoneTexte 8"/>
            <p:cNvSpPr txBox="1"/>
            <p:nvPr/>
          </p:nvSpPr>
          <p:spPr>
            <a:xfrm>
              <a:off x="1028910" y="4124502"/>
              <a:ext cx="3387125" cy="1103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Réalisé par 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ZEGAI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NADJEM Nour El Imane</a:t>
              </a:r>
            </a:p>
          </p:txBody>
        </p:sp>
        <p:pic>
          <p:nvPicPr>
            <p:cNvPr id="25" name="Imag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151" y="4480657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26" name="Image 19">
            <a:extLst>
              <a:ext uri="{FF2B5EF4-FFF2-40B4-BE49-F238E27FC236}">
                <a16:creationId xmlns:a16="http://schemas.microsoft.com/office/drawing/2014/main" id="{262D623D-6636-4705-ABD9-4F08C2E4B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5461267"/>
            <a:ext cx="382914" cy="4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755621" y="2820121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Algorithme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ransition spd="slow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valeur négative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2498500" y="389584"/>
            <a:ext cx="2086379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KMP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42856" y="5335124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FE90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4464" y="4935014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61007458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2001257"/>
            <a:ext cx="9821351" cy="45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7445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1858459"/>
            <a:ext cx="956614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8053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ZoneTexte 2"/>
          <p:cNvSpPr txBox="1"/>
          <p:nvPr/>
        </p:nvSpPr>
        <p:spPr>
          <a:xfrm>
            <a:off x="1564881" y="2358457"/>
            <a:ext cx="808619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Calcule de complexité  du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12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664" y="1073588"/>
            <a:ext cx="6214621" cy="109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96" y="1948248"/>
            <a:ext cx="9821351" cy="45662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46704" y="6355462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FB87D515-9F14-4267-B81D-E66818CE2119}"/>
              </a:ext>
            </a:extLst>
          </p:cNvPr>
          <p:cNvSpPr/>
          <p:nvPr/>
        </p:nvSpPr>
        <p:spPr>
          <a:xfrm>
            <a:off x="2557022" y="3090181"/>
            <a:ext cx="348388" cy="269419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2647AC-7E78-4F12-A623-1482D650C067}"/>
              </a:ext>
            </a:extLst>
          </p:cNvPr>
          <p:cNvSpPr txBox="1"/>
          <p:nvPr/>
        </p:nvSpPr>
        <p:spPr>
          <a:xfrm>
            <a:off x="1521895" y="4175451"/>
            <a:ext cx="105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65251770-B274-4B74-8D3D-08A70460F65E}"/>
              </a:ext>
            </a:extLst>
          </p:cNvPr>
          <p:cNvSpPr/>
          <p:nvPr/>
        </p:nvSpPr>
        <p:spPr>
          <a:xfrm>
            <a:off x="1295590" y="2164465"/>
            <a:ext cx="304628" cy="401797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C8262A-15B5-427B-9674-D1ECD48E2241}"/>
              </a:ext>
            </a:extLst>
          </p:cNvPr>
          <p:cNvSpPr txBox="1"/>
          <p:nvPr/>
        </p:nvSpPr>
        <p:spPr>
          <a:xfrm>
            <a:off x="-26161" y="3793641"/>
            <a:ext cx="1208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O(m)</a:t>
            </a: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E75AFDB2-6EBA-470B-BF7F-899B75B1AFD2}"/>
              </a:ext>
            </a:extLst>
          </p:cNvPr>
          <p:cNvSpPr/>
          <p:nvPr/>
        </p:nvSpPr>
        <p:spPr>
          <a:xfrm>
            <a:off x="2549999" y="2164464"/>
            <a:ext cx="341762" cy="84648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C4A858-909B-4FDF-971E-61A5B3970BC5}"/>
              </a:ext>
            </a:extLst>
          </p:cNvPr>
          <p:cNvSpPr txBox="1"/>
          <p:nvPr/>
        </p:nvSpPr>
        <p:spPr>
          <a:xfrm>
            <a:off x="1607146" y="2353840"/>
            <a:ext cx="78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2F42C4-202A-49EC-80C1-69C4EBBBC962}"/>
              </a:ext>
            </a:extLst>
          </p:cNvPr>
          <p:cNvSpPr txBox="1"/>
          <p:nvPr/>
        </p:nvSpPr>
        <p:spPr>
          <a:xfrm>
            <a:off x="6281953" y="1280482"/>
            <a:ext cx="57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pattern (length |pattern|)</a:t>
            </a:r>
          </a:p>
        </p:txBody>
      </p:sp>
    </p:spTree>
    <p:extLst>
      <p:ext uri="{BB962C8B-B14F-4D97-AF65-F5344CB8AC3E}">
        <p14:creationId xmlns:p14="http://schemas.microsoft.com/office/powerpoint/2010/main" val="300627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83" y="1831955"/>
            <a:ext cx="9566141" cy="494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770" y="1073629"/>
            <a:ext cx="2774534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6AD71325-F23A-4FCC-99D2-6907C9CEA316}"/>
              </a:ext>
            </a:extLst>
          </p:cNvPr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5885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64C8D703-8301-40D9-9479-69F11FFF3FDC}"/>
              </a:ext>
            </a:extLst>
          </p:cNvPr>
          <p:cNvSpPr/>
          <p:nvPr/>
        </p:nvSpPr>
        <p:spPr>
          <a:xfrm>
            <a:off x="2754615" y="3428999"/>
            <a:ext cx="319115" cy="260074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22A8599-8A9A-460C-BC9D-4EEBCE809B31}"/>
              </a:ext>
            </a:extLst>
          </p:cNvPr>
          <p:cNvSpPr txBox="1"/>
          <p:nvPr/>
        </p:nvSpPr>
        <p:spPr>
          <a:xfrm>
            <a:off x="1876367" y="4433961"/>
            <a:ext cx="76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0(n)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748778" y="2129396"/>
            <a:ext cx="348388" cy="11837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1922411" y="2460073"/>
            <a:ext cx="75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7995E108-7F96-4047-9052-170E10782E3C}"/>
              </a:ext>
            </a:extLst>
          </p:cNvPr>
          <p:cNvSpPr/>
          <p:nvPr/>
        </p:nvSpPr>
        <p:spPr>
          <a:xfrm>
            <a:off x="1484284" y="1934112"/>
            <a:ext cx="324465" cy="46124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043980-4B67-48BE-A6A7-72115CB5F905}"/>
              </a:ext>
            </a:extLst>
          </p:cNvPr>
          <p:cNvSpPr txBox="1"/>
          <p:nvPr/>
        </p:nvSpPr>
        <p:spPr>
          <a:xfrm>
            <a:off x="221896" y="3893611"/>
            <a:ext cx="1196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O(n)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74E0C305-840E-4DF1-8EC9-DF29B6CB58A1}"/>
              </a:ext>
            </a:extLst>
          </p:cNvPr>
          <p:cNvSpPr/>
          <p:nvPr/>
        </p:nvSpPr>
        <p:spPr>
          <a:xfrm>
            <a:off x="2741367" y="6158799"/>
            <a:ext cx="348388" cy="34154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EB65B8F-AC2A-41D8-9B77-B0E43E610278}"/>
              </a:ext>
            </a:extLst>
          </p:cNvPr>
          <p:cNvSpPr txBox="1"/>
          <p:nvPr/>
        </p:nvSpPr>
        <p:spPr>
          <a:xfrm>
            <a:off x="1874750" y="6084542"/>
            <a:ext cx="726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51F0B6-B0F0-440B-8E1B-FB2CD6E05688}"/>
              </a:ext>
            </a:extLst>
          </p:cNvPr>
          <p:cNvSpPr txBox="1"/>
          <p:nvPr/>
        </p:nvSpPr>
        <p:spPr>
          <a:xfrm>
            <a:off x="3327294" y="1291190"/>
            <a:ext cx="5751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text (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length|text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364085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019300" y="465740"/>
            <a:ext cx="496789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977438" y="337231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130230" y="4760793"/>
            <a:ext cx="393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</a:t>
            </a:r>
            <a:r>
              <a:rPr lang="fr-FR" sz="60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n+m</a:t>
            </a:r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550" y="1140648"/>
            <a:ext cx="825939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6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fr-FR" sz="2800" dirty="0"/>
              <a:t>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05" y="1499492"/>
            <a:ext cx="1654513" cy="24895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675F8AE-B736-48DF-A325-B117249ADEB4}"/>
              </a:ext>
            </a:extLst>
          </p:cNvPr>
          <p:cNvSpPr txBox="1"/>
          <p:nvPr/>
        </p:nvSpPr>
        <p:spPr>
          <a:xfrm>
            <a:off x="373550" y="4060236"/>
            <a:ext cx="6851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 </a:t>
            </a:r>
            <a:r>
              <a:rPr lang="fr-FR" sz="2600" dirty="0">
                <a:solidFill>
                  <a:schemeClr val="accent5">
                    <a:lumMod val="75000"/>
                  </a:schemeClr>
                </a:solidFill>
              </a:rPr>
              <a:t>O(n) + O(m) </a:t>
            </a:r>
            <a:r>
              <a:rPr lang="fr-FR" sz="2600" dirty="0" err="1"/>
              <a:t>c.a.d</a:t>
            </a:r>
            <a:r>
              <a:rPr lang="fr-FR" sz="2600" dirty="0"/>
              <a:t>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87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468192" y="2468893"/>
            <a:ext cx="8489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Problème de la recherche sous-chaine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ransition spd="slow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51516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429554" y="415342"/>
            <a:ext cx="775308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recherche sous-chaine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807" y="1761175"/>
            <a:ext cx="8921195" cy="122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C’est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Vérifier l’existence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d’une chaine de cratère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 Pattern » 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à l’intérieur d’un </a:t>
            </a:r>
            <a:r>
              <a:rPr lang="fr-FR" sz="2000" b="1" dirty="0">
                <a:solidFill>
                  <a:srgbClr val="0087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T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puis détecter son</a:t>
            </a:r>
            <a:r>
              <a:rPr lang="fr-FR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indice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d’emplacement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 elle existe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30" y="3403639"/>
            <a:ext cx="1910349" cy="144367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673"/>
              </p:ext>
            </p:extLst>
          </p:nvPr>
        </p:nvGraphicFramePr>
        <p:xfrm>
          <a:off x="739103" y="4866663"/>
          <a:ext cx="9983990" cy="7458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0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loud Callout 9"/>
          <p:cNvSpPr/>
          <p:nvPr/>
        </p:nvSpPr>
        <p:spPr>
          <a:xfrm>
            <a:off x="9162253" y="2634079"/>
            <a:ext cx="2191547" cy="728558"/>
          </a:xfrm>
          <a:prstGeom prst="cloudCallout">
            <a:avLst>
              <a:gd name="adj1" fmla="val -36700"/>
              <a:gd name="adj2" fmla="val 7560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781509" y="2829140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</a:t>
            </a:r>
          </a:p>
        </p:txBody>
      </p:sp>
    </p:spTree>
    <p:extLst>
      <p:ext uri="{BB962C8B-B14F-4D97-AF65-F5344CB8AC3E}">
        <p14:creationId xmlns:p14="http://schemas.microsoft.com/office/powerpoint/2010/main" val="375859468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Solution Naïf 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« Brute force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p:transition spd="slow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valeur négative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751528" y="389584"/>
            <a:ext cx="2833352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Brute force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42856" y="5184996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4464" y="478488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61F1DC79-6D24-488E-87FE-D93EE732BB5A}"/>
              </a:ext>
            </a:extLst>
          </p:cNvPr>
          <p:cNvSpPr/>
          <p:nvPr/>
        </p:nvSpPr>
        <p:spPr>
          <a:xfrm>
            <a:off x="8058778" y="5446580"/>
            <a:ext cx="1939345" cy="26161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5D72EEE-DAB1-4A61-B025-5BCBDB03CF2D}"/>
              </a:ext>
            </a:extLst>
          </p:cNvPr>
          <p:cNvSpPr txBox="1"/>
          <p:nvPr/>
        </p:nvSpPr>
        <p:spPr>
          <a:xfrm>
            <a:off x="7974032" y="5619677"/>
            <a:ext cx="183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Valeur négative</a:t>
            </a:r>
          </a:p>
        </p:txBody>
      </p:sp>
    </p:spTree>
    <p:extLst>
      <p:ext uri="{BB962C8B-B14F-4D97-AF65-F5344CB8AC3E}">
        <p14:creationId xmlns:p14="http://schemas.microsoft.com/office/powerpoint/2010/main" val="30724213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 animBg="1"/>
      <p:bldP spid="16" grpId="0"/>
      <p:bldP spid="17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4994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6" name="Connecteur droit 25"/>
          <p:cNvCxnSpPr/>
          <p:nvPr/>
        </p:nvCxnSpPr>
        <p:spPr>
          <a:xfrm flipV="1">
            <a:off x="0" y="1068946"/>
            <a:ext cx="5331854" cy="4683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49251" y="567464"/>
            <a:ext cx="4211393" cy="5014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Programme 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3" y="1350818"/>
            <a:ext cx="11407534" cy="50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13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29" y="1499492"/>
            <a:ext cx="3679065" cy="2489501"/>
          </a:xfrm>
          <a:prstGeom prst="rect">
            <a:avLst/>
          </a:prstGeom>
        </p:spPr>
      </p:pic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125104" y="465740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7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37176" y="4857324"/>
            <a:ext cx="2717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O(n.m)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532" y="1427036"/>
            <a:ext cx="8259397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F2362F-A587-473E-9162-1340929CB529}"/>
              </a:ext>
            </a:extLst>
          </p:cNvPr>
          <p:cNvSpPr txBox="1"/>
          <p:nvPr/>
        </p:nvSpPr>
        <p:spPr>
          <a:xfrm>
            <a:off x="423081" y="4230806"/>
            <a:ext cx="5611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</a:t>
            </a:r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891137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34709" y="262479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Larme 92"/>
          <p:cNvSpPr/>
          <p:nvPr/>
        </p:nvSpPr>
        <p:spPr>
          <a:xfrm rot="4546114">
            <a:off x="2205265" y="1352335"/>
            <a:ext cx="2079484" cy="2762567"/>
          </a:xfrm>
          <a:prstGeom prst="teardrop">
            <a:avLst>
              <a:gd name="adj" fmla="val 134952"/>
            </a:avLst>
          </a:prstGeom>
          <a:solidFill>
            <a:srgbClr val="3DBF9C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6049" y="2267629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réduire cette complexité?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8379698">
            <a:off x="4725037" y="697987"/>
            <a:ext cx="2280294" cy="2288416"/>
          </a:xfrm>
          <a:prstGeom prst="teardrop">
            <a:avLst>
              <a:gd name="adj" fmla="val 115227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0421" y="1369309"/>
            <a:ext cx="22895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Existe-t-elle une solution meilleur 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31" y="3765150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Larme 92"/>
          <p:cNvSpPr/>
          <p:nvPr/>
        </p:nvSpPr>
        <p:spPr>
          <a:xfrm rot="11972397">
            <a:off x="7225796" y="1525425"/>
            <a:ext cx="2608128" cy="2416383"/>
          </a:xfrm>
          <a:prstGeom prst="teardrop">
            <a:avLst>
              <a:gd name="adj" fmla="val 136892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3784" y="1808266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Peut-on raisonner autrement vise a vie la recherche?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716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23" y="1488072"/>
            <a:ext cx="1971675" cy="241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58" y="1400191"/>
            <a:ext cx="1931831" cy="2499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1500289"/>
            <a:ext cx="2141918" cy="2399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0478" y="5416640"/>
            <a:ext cx="593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Ont proposé un autre Algorithme  appelé 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KMP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5404" y="4253744"/>
            <a:ext cx="41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                             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James H.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orris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0FB412-68BF-4F91-8EBD-4D6989468D53}"/>
              </a:ext>
            </a:extLst>
          </p:cNvPr>
          <p:cNvSpPr txBox="1"/>
          <p:nvPr/>
        </p:nvSpPr>
        <p:spPr>
          <a:xfrm>
            <a:off x="1077532" y="4302460"/>
            <a:ext cx="17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Donald </a:t>
            </a:r>
            <a:r>
              <a:rPr lang="fr-FR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nuth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E5D5C9-28B3-4E30-93AF-67D1AD1671F0}"/>
              </a:ext>
            </a:extLst>
          </p:cNvPr>
          <p:cNvSpPr txBox="1"/>
          <p:nvPr/>
        </p:nvSpPr>
        <p:spPr>
          <a:xfrm>
            <a:off x="7888742" y="4211163"/>
            <a:ext cx="32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                  Vaughan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ratt</a:t>
            </a:r>
            <a:endParaRPr lang="en-US" dirty="0"/>
          </a:p>
        </p:txBody>
      </p:sp>
      <p:cxnSp>
        <p:nvCxnSpPr>
          <p:cNvPr id="12" name="Connecteur droit 25">
            <a:extLst>
              <a:ext uri="{FF2B5EF4-FFF2-40B4-BE49-F238E27FC236}">
                <a16:creationId xmlns:a16="http://schemas.microsoft.com/office/drawing/2014/main" id="{6C2C9A73-CCCE-46C2-9A6E-DFF576B4AE10}"/>
              </a:ext>
            </a:extLst>
          </p:cNvPr>
          <p:cNvCxnSpPr>
            <a:cxnSpLocks/>
          </p:cNvCxnSpPr>
          <p:nvPr/>
        </p:nvCxnSpPr>
        <p:spPr>
          <a:xfrm>
            <a:off x="0" y="891137"/>
            <a:ext cx="53772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AEE38FB1-98EE-4AA1-B363-1D165F89F415}"/>
              </a:ext>
            </a:extLst>
          </p:cNvPr>
          <p:cNvSpPr txBox="1">
            <a:spLocks/>
          </p:cNvSpPr>
          <p:nvPr/>
        </p:nvSpPr>
        <p:spPr>
          <a:xfrm>
            <a:off x="343687" y="264818"/>
            <a:ext cx="503535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Autre solution proposé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426</Words>
  <Application>Microsoft Office PowerPoint</Application>
  <PresentationFormat>Grand écran</PresentationFormat>
  <Paragraphs>109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Arabic Typesetting</vt:lpstr>
      <vt:lpstr>Arial</vt:lpstr>
      <vt:lpstr>Calibri</vt:lpstr>
      <vt:lpstr>Calibri Light</vt:lpstr>
      <vt:lpstr>Calibri Light (En-têtes)</vt:lpstr>
      <vt:lpstr>Gill Sans MT</vt:lpstr>
      <vt:lpstr>Lato</vt:lpstr>
      <vt:lpstr>Segoe UI</vt:lpstr>
      <vt:lpstr>Tahoma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 </cp:lastModifiedBy>
  <cp:revision>274</cp:revision>
  <dcterms:created xsi:type="dcterms:W3CDTF">2018-11-23T17:28:28Z</dcterms:created>
  <dcterms:modified xsi:type="dcterms:W3CDTF">2019-01-03T09:56:05Z</dcterms:modified>
</cp:coreProperties>
</file>