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60" r:id="rId9"/>
    <p:sldId id="261" r:id="rId10"/>
    <p:sldId id="278" r:id="rId11"/>
    <p:sldId id="270" r:id="rId12"/>
    <p:sldId id="271" r:id="rId13"/>
    <p:sldId id="273" r:id="rId14"/>
    <p:sldId id="275" r:id="rId15"/>
    <p:sldId id="276" r:id="rId16"/>
    <p:sldId id="262" r:id="rId17"/>
    <p:sldId id="277" r:id="rId18"/>
    <p:sldId id="279" r:id="rId19"/>
    <p:sldId id="280" r:id="rId20"/>
    <p:sldId id="263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4" r:id="rId31"/>
    <p:sldId id="265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72CC"/>
    <a:srgbClr val="820069"/>
    <a:srgbClr val="A833C3"/>
    <a:srgbClr val="4B003C"/>
    <a:srgbClr val="EE82EE"/>
    <a:srgbClr val="CA8BD5"/>
    <a:srgbClr val="920092"/>
    <a:srgbClr val="DBBFDA"/>
    <a:srgbClr val="DDA0DD"/>
    <a:srgbClr val="C7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gif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r.wikipedia.org/wiki/D._Richard_Hip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6"/>
          <p:cNvSpPr txBox="1"/>
          <p:nvPr/>
        </p:nvSpPr>
        <p:spPr>
          <a:xfrm>
            <a:off x="1198527" y="2416247"/>
            <a:ext cx="9957218" cy="646331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CA8BD5"/>
              </a:gs>
            </a:gsLst>
          </a:gradFill>
          <a:ln>
            <a:solidFill>
              <a:srgbClr val="82006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Présentation sur le SGBD SQLite</a:t>
            </a:r>
            <a:endParaRPr lang="fr-FR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7" name="ZoneTexte 13"/>
          <p:cNvSpPr txBox="1"/>
          <p:nvPr/>
        </p:nvSpPr>
        <p:spPr>
          <a:xfrm>
            <a:off x="3902700" y="6256907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2017/2018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371600" fontAlgn="base">
              <a:spcAft>
                <a:spcPct val="0"/>
              </a:spcAft>
              <a:defRPr/>
            </a:pPr>
            <a:r>
              <a:rPr lang="fr-FR" sz="2000" dirty="0">
                <a:latin typeface="Times New Roman"/>
                <a:ea typeface="Calibri"/>
                <a:cs typeface="Times New Roman"/>
              </a:rPr>
              <a:t>République Algérienne Démocratique et Populaire</a:t>
            </a:r>
            <a:br>
              <a:rPr lang="fr-FR" sz="2000" dirty="0">
                <a:latin typeface="Times New Roman"/>
                <a:ea typeface="Times New Roman"/>
              </a:rPr>
            </a:br>
            <a:r>
              <a:rPr lang="fr-FR" sz="2000" dirty="0">
                <a:latin typeface="Times New Roman"/>
                <a:ea typeface="Calibri"/>
                <a:cs typeface="Times New Roman"/>
              </a:rPr>
              <a:t>Ministère de l’Enseignement Supérieur et de la Recherche Scientifique</a:t>
            </a:r>
            <a:br>
              <a:rPr lang="fr-FR" sz="2000" dirty="0">
                <a:latin typeface="Times New Roman"/>
                <a:ea typeface="Calibri"/>
                <a:cs typeface="Times New Roman"/>
              </a:rPr>
            </a:br>
            <a:r>
              <a:rPr lang="fr-FR" sz="2000" dirty="0">
                <a:latin typeface="Times New Roman"/>
                <a:ea typeface="Calibri"/>
                <a:cs typeface="Times New Roman"/>
              </a:rPr>
              <a:t>Université d’Ibn </a:t>
            </a:r>
            <a:r>
              <a:rPr lang="fr-FR" sz="2000" dirty="0" err="1">
                <a:latin typeface="Times New Roman"/>
                <a:ea typeface="Calibri"/>
                <a:cs typeface="Times New Roman"/>
              </a:rPr>
              <a:t>Khaldoun</a:t>
            </a:r>
            <a:r>
              <a:rPr lang="fr-FR" sz="2000" dirty="0">
                <a:latin typeface="Times New Roman"/>
                <a:ea typeface="Calibri"/>
                <a:cs typeface="Times New Roman"/>
              </a:rPr>
              <a:t> – Tiaret</a:t>
            </a:r>
            <a:br>
              <a:rPr lang="fr-FR" sz="2000" dirty="0">
                <a:latin typeface="Times New Roman"/>
                <a:ea typeface="Calibri"/>
                <a:cs typeface="Times New Roman"/>
              </a:rPr>
            </a:br>
            <a:r>
              <a:rPr lang="fr-FR" sz="2000" dirty="0">
                <a:latin typeface="Times New Roman"/>
                <a:ea typeface="Calibri"/>
                <a:cs typeface="Times New Roman"/>
              </a:rPr>
              <a:t>Département Informatique</a:t>
            </a:r>
            <a:br>
              <a:rPr lang="fr-FR" sz="2000" b="1" dirty="0">
                <a:solidFill>
                  <a:srgbClr val="000000"/>
                </a:solidFill>
                <a:latin typeface="Constantia" pitchFamily="18" charset="0"/>
              </a:rPr>
            </a:br>
            <a:br>
              <a:rPr lang="fr-FR" sz="2000" dirty="0">
                <a:latin typeface="Times New Roman"/>
                <a:ea typeface="Times New Roman"/>
              </a:rPr>
            </a:br>
            <a:endParaRPr lang="fr-FR" sz="2000" dirty="0">
              <a:latin typeface="Times New Roman"/>
              <a:ea typeface="Times New Roman"/>
            </a:endParaRPr>
          </a:p>
        </p:txBody>
      </p:sp>
      <p:grpSp>
        <p:nvGrpSpPr>
          <p:cNvPr id="19" name="Groupe 7"/>
          <p:cNvGrpSpPr/>
          <p:nvPr/>
        </p:nvGrpSpPr>
        <p:grpSpPr>
          <a:xfrm>
            <a:off x="7969349" y="4648916"/>
            <a:ext cx="3627120" cy="861774"/>
            <a:chOff x="7512530" y="4321352"/>
            <a:chExt cx="3627120" cy="861774"/>
          </a:xfrm>
        </p:grpSpPr>
        <p:sp>
          <p:nvSpPr>
            <p:cNvPr id="20" name="ZoneTexte 10"/>
            <p:cNvSpPr txBox="1"/>
            <p:nvPr/>
          </p:nvSpPr>
          <p:spPr>
            <a:xfrm>
              <a:off x="7512530" y="4321352"/>
              <a:ext cx="3627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Enseignant du module: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 Mme </a:t>
              </a:r>
            </a:p>
          </p:txBody>
        </p:sp>
        <p:pic>
          <p:nvPicPr>
            <p:cNvPr id="21" name="Image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781" y="4731256"/>
              <a:ext cx="298797" cy="325148"/>
            </a:xfrm>
            <a:prstGeom prst="rect">
              <a:avLst/>
            </a:prstGeom>
          </p:spPr>
        </p:pic>
      </p:grpSp>
      <p:grpSp>
        <p:nvGrpSpPr>
          <p:cNvPr id="22" name="Groupe 6"/>
          <p:cNvGrpSpPr/>
          <p:nvPr/>
        </p:nvGrpSpPr>
        <p:grpSpPr>
          <a:xfrm>
            <a:off x="824657" y="3294699"/>
            <a:ext cx="3217903" cy="2708434"/>
            <a:chOff x="1172167" y="3242432"/>
            <a:chExt cx="3217903" cy="2708434"/>
          </a:xfrm>
        </p:grpSpPr>
        <p:sp>
          <p:nvSpPr>
            <p:cNvPr id="23" name="ZoneTexte 8"/>
            <p:cNvSpPr txBox="1"/>
            <p:nvPr/>
          </p:nvSpPr>
          <p:spPr>
            <a:xfrm>
              <a:off x="1172167" y="3242432"/>
              <a:ext cx="3217903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Réalisé par 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>
                  <a:latin typeface="Times New Roman" pitchFamily="18" charset="0"/>
                  <a:cs typeface="Times New Roman" pitchFamily="18" charset="0"/>
                </a:rPr>
                <a:t>Madene</a:t>
              </a: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Malika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>
                  <a:latin typeface="Times New Roman" pitchFamily="18" charset="0"/>
                  <a:cs typeface="Times New Roman" pitchFamily="18" charset="0"/>
                </a:rPr>
                <a:t>Madoune</a:t>
              </a: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Sid Ali 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>
                  <a:latin typeface="Times New Roman" pitchFamily="18" charset="0"/>
                  <a:cs typeface="Times New Roman" pitchFamily="18" charset="0"/>
                </a:rPr>
                <a:t>Nadjem</a:t>
              </a: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2000" b="1" dirty="0" err="1">
                  <a:latin typeface="Times New Roman" pitchFamily="18" charset="0"/>
                  <a:cs typeface="Times New Roman" pitchFamily="18" charset="0"/>
                </a:rPr>
                <a:t>Nour</a:t>
              </a: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El Imane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>
                  <a:latin typeface="Times New Roman" pitchFamily="18" charset="0"/>
                  <a:cs typeface="Times New Roman" pitchFamily="18" charset="0"/>
                </a:rPr>
                <a:t>Zegai</a:t>
              </a: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Houari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ZIDANE </a:t>
              </a:r>
              <a:r>
                <a:rPr lang="fr-FR" sz="2000" b="1" dirty="0" err="1">
                  <a:latin typeface="Times New Roman" pitchFamily="18" charset="0"/>
                  <a:cs typeface="Times New Roman" pitchFamily="18" charset="0"/>
                </a:rPr>
                <a:t>Souhila</a:t>
              </a:r>
              <a:endParaRPr lang="fr-FR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4" name="Image 1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5458423"/>
              <a:ext cx="325148" cy="325148"/>
            </a:xfrm>
            <a:prstGeom prst="rect">
              <a:avLst/>
            </a:prstGeom>
          </p:spPr>
        </p:pic>
        <p:pic>
          <p:nvPicPr>
            <p:cNvPr id="25" name="Image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3686422"/>
              <a:ext cx="325148" cy="325148"/>
            </a:xfrm>
            <a:prstGeom prst="rect">
              <a:avLst/>
            </a:prstGeom>
          </p:spPr>
        </p:pic>
      </p:grpSp>
      <p:cxnSp>
        <p:nvCxnSpPr>
          <p:cNvPr id="27" name="Connecteur droit 3"/>
          <p:cNvCxnSpPr/>
          <p:nvPr/>
        </p:nvCxnSpPr>
        <p:spPr>
          <a:xfrm>
            <a:off x="2080313" y="1974660"/>
            <a:ext cx="7047186" cy="0"/>
          </a:xfrm>
          <a:prstGeom prst="line">
            <a:avLst/>
          </a:prstGeom>
          <a:ln w="28575">
            <a:solidFill>
              <a:srgbClr val="82006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" y="57301"/>
            <a:ext cx="1274794" cy="1244621"/>
          </a:xfrm>
          <a:prstGeom prst="rect">
            <a:avLst/>
          </a:prstGeom>
        </p:spPr>
      </p:pic>
      <p:pic>
        <p:nvPicPr>
          <p:cNvPr id="29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5" y="57301"/>
            <a:ext cx="1274794" cy="1244621"/>
          </a:xfrm>
          <a:prstGeom prst="rect">
            <a:avLst/>
          </a:prstGeom>
        </p:spPr>
      </p:pic>
      <p:pic>
        <p:nvPicPr>
          <p:cNvPr id="30" name="Imag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189154"/>
            <a:ext cx="325148" cy="325148"/>
          </a:xfrm>
          <a:prstGeom prst="rect">
            <a:avLst/>
          </a:prstGeom>
        </p:spPr>
      </p:pic>
      <p:pic>
        <p:nvPicPr>
          <p:cNvPr id="31" name="Imag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648916"/>
            <a:ext cx="325148" cy="325148"/>
          </a:xfrm>
          <a:prstGeom prst="rect">
            <a:avLst/>
          </a:prstGeom>
        </p:spPr>
      </p:pic>
      <p:pic>
        <p:nvPicPr>
          <p:cNvPr id="32" name="Imag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5108678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Importances des Interfaces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Accéder et exploiter les différents services et fonctionnalités 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Contrôler le bon fonctionnement du systèmes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 du système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5399" y="1744052"/>
            <a:ext cx="1068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Le SGBD comme toute les entités logicielle nécessite une interface pour :</a:t>
            </a:r>
          </a:p>
        </p:txBody>
      </p:sp>
    </p:spTree>
    <p:extLst>
      <p:ext uri="{BB962C8B-B14F-4D97-AF65-F5344CB8AC3E}">
        <p14:creationId xmlns:p14="http://schemas.microsoft.com/office/powerpoint/2010/main" val="227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Interfaces SQLite ?!!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2" name="Larme 92"/>
          <p:cNvSpPr/>
          <p:nvPr/>
        </p:nvSpPr>
        <p:spPr>
          <a:xfrm rot="5238928">
            <a:off x="2770312" y="1281544"/>
            <a:ext cx="2746696" cy="2762567"/>
          </a:xfrm>
          <a:prstGeom prst="teardrop">
            <a:avLst>
              <a:gd name="adj" fmla="val 145875"/>
            </a:avLst>
          </a:prstGeom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9916" y="2140532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Lato" panose="020F0502020204030203" pitchFamily="34" charset="0"/>
              </a:rPr>
              <a:t>Comment peut-on interroger une BDD SQLite ?</a:t>
            </a:r>
            <a:r>
              <a:rPr lang="fr-FR" sz="2400" dirty="0">
                <a:latin typeface="Gill Sans MT" pitchFamily="34" charset="0"/>
              </a:rPr>
              <a:t> </a:t>
            </a:r>
            <a:endParaRPr lang="fr-FR" sz="2800" dirty="0">
              <a:latin typeface="Gill Sans MT" pitchFamily="34" charset="0"/>
            </a:endParaRPr>
          </a:p>
        </p:txBody>
      </p:sp>
      <p:sp>
        <p:nvSpPr>
          <p:cNvPr id="14" name="Larme 114"/>
          <p:cNvSpPr/>
          <p:nvPr/>
        </p:nvSpPr>
        <p:spPr>
          <a:xfrm rot="10378615">
            <a:off x="6040623" y="608077"/>
            <a:ext cx="3133992" cy="2983849"/>
          </a:xfrm>
          <a:prstGeom prst="teardrop">
            <a:avLst>
              <a:gd name="adj" fmla="val 129421"/>
            </a:avLst>
          </a:prstGeom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1777" y="915062"/>
            <a:ext cx="228952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ill Sans MT" pitchFamily="34" charset="0"/>
              </a:rPr>
              <a:t>Existe-t-il un moyen permettant d’</a:t>
            </a:r>
            <a:r>
              <a:rPr lang="fr-FR" sz="2400" dirty="0" err="1">
                <a:latin typeface="Gill Sans MT" pitchFamily="34" charset="0"/>
              </a:rPr>
              <a:t>accèder</a:t>
            </a:r>
            <a:r>
              <a:rPr lang="fr-FR" sz="2400" dirty="0">
                <a:latin typeface="Gill Sans MT" pitchFamily="34" charset="0"/>
              </a:rPr>
              <a:t> aux services d’SGBD SQLite</a:t>
            </a:r>
            <a:r>
              <a:rPr lang="fr-FR" sz="2800" b="1" dirty="0">
                <a:solidFill>
                  <a:srgbClr val="FF0000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latin typeface="Gill Sans MT" pitchFamily="34" charset="0"/>
            </a:endParaRPr>
          </a:p>
        </p:txBody>
      </p:sp>
      <p:pic>
        <p:nvPicPr>
          <p:cNvPr id="16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92" y="3235996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51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351314" y="415342"/>
            <a:ext cx="86119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Interfaces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4427447" y="1722716"/>
            <a:ext cx="6213278" cy="2615431"/>
            <a:chOff x="2543753" y="1785939"/>
            <a:chExt cx="4947268" cy="1976461"/>
          </a:xfrm>
          <a:solidFill>
            <a:srgbClr val="4B003C"/>
          </a:solidFill>
        </p:grpSpPr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 flipH="1">
              <a:off x="2989178" y="1785939"/>
              <a:ext cx="2952329" cy="103529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 flipH="1">
              <a:off x="6918375" y="3608144"/>
              <a:ext cx="572646" cy="154256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716280 w 1244287"/>
                <a:gd name="connsiteY0" fmla="*/ 762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716280 w 1244287"/>
                <a:gd name="connsiteY4" fmla="*/ 7620 h 155665"/>
                <a:gd name="connsiteX0" fmla="*/ 243840 w 771847"/>
                <a:gd name="connsiteY0" fmla="*/ 7620 h 155665"/>
                <a:gd name="connsiteX1" fmla="*/ 771847 w 771847"/>
                <a:gd name="connsiteY1" fmla="*/ 0 h 155665"/>
                <a:gd name="connsiteX2" fmla="*/ 771847 w 771847"/>
                <a:gd name="connsiteY2" fmla="*/ 155665 h 155665"/>
                <a:gd name="connsiteX3" fmla="*/ 0 w 771847"/>
                <a:gd name="connsiteY3" fmla="*/ 140425 h 155665"/>
                <a:gd name="connsiteX4" fmla="*/ 243840 w 771847"/>
                <a:gd name="connsiteY4" fmla="*/ 7620 h 155665"/>
                <a:gd name="connsiteX0" fmla="*/ 243840 w 771847"/>
                <a:gd name="connsiteY0" fmla="*/ 7620 h 163285"/>
                <a:gd name="connsiteX1" fmla="*/ 771847 w 771847"/>
                <a:gd name="connsiteY1" fmla="*/ 0 h 163285"/>
                <a:gd name="connsiteX2" fmla="*/ 771847 w 771847"/>
                <a:gd name="connsiteY2" fmla="*/ 155665 h 163285"/>
                <a:gd name="connsiteX3" fmla="*/ 0 w 771847"/>
                <a:gd name="connsiteY3" fmla="*/ 163285 h 163285"/>
                <a:gd name="connsiteX4" fmla="*/ 243840 w 771847"/>
                <a:gd name="connsiteY4" fmla="*/ 7620 h 163285"/>
                <a:gd name="connsiteX0" fmla="*/ 227171 w 755178"/>
                <a:gd name="connsiteY0" fmla="*/ 7620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27171 w 755178"/>
                <a:gd name="connsiteY4" fmla="*/ 7620 h 155665"/>
                <a:gd name="connsiteX0" fmla="*/ 258921 w 755178"/>
                <a:gd name="connsiteY0" fmla="*/ 4445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58921 w 755178"/>
                <a:gd name="connsiteY4" fmla="*/ 4445 h 155665"/>
                <a:gd name="connsiteX0" fmla="*/ 270827 w 767084"/>
                <a:gd name="connsiteY0" fmla="*/ 4445 h 155665"/>
                <a:gd name="connsiteX1" fmla="*/ 767084 w 767084"/>
                <a:gd name="connsiteY1" fmla="*/ 0 h 155665"/>
                <a:gd name="connsiteX2" fmla="*/ 767084 w 767084"/>
                <a:gd name="connsiteY2" fmla="*/ 155665 h 155665"/>
                <a:gd name="connsiteX3" fmla="*/ 0 w 767084"/>
                <a:gd name="connsiteY3" fmla="*/ 153760 h 155665"/>
                <a:gd name="connsiteX4" fmla="*/ 270827 w 767084"/>
                <a:gd name="connsiteY4" fmla="*/ 4445 h 155665"/>
                <a:gd name="connsiteX0" fmla="*/ 273208 w 767084"/>
                <a:gd name="connsiteY0" fmla="*/ 0 h 155982"/>
                <a:gd name="connsiteX1" fmla="*/ 767084 w 767084"/>
                <a:gd name="connsiteY1" fmla="*/ 317 h 155982"/>
                <a:gd name="connsiteX2" fmla="*/ 767084 w 767084"/>
                <a:gd name="connsiteY2" fmla="*/ 155982 h 155982"/>
                <a:gd name="connsiteX3" fmla="*/ 0 w 767084"/>
                <a:gd name="connsiteY3" fmla="*/ 154077 h 155982"/>
                <a:gd name="connsiteX4" fmla="*/ 273208 w 767084"/>
                <a:gd name="connsiteY4" fmla="*/ 0 h 155982"/>
                <a:gd name="connsiteX0" fmla="*/ 218440 w 712316"/>
                <a:gd name="connsiteY0" fmla="*/ 0 h 155982"/>
                <a:gd name="connsiteX1" fmla="*/ 712316 w 712316"/>
                <a:gd name="connsiteY1" fmla="*/ 317 h 155982"/>
                <a:gd name="connsiteX2" fmla="*/ 712316 w 712316"/>
                <a:gd name="connsiteY2" fmla="*/ 155982 h 155982"/>
                <a:gd name="connsiteX3" fmla="*/ 0 w 712316"/>
                <a:gd name="connsiteY3" fmla="*/ 154076 h 155982"/>
                <a:gd name="connsiteX4" fmla="*/ 218440 w 712316"/>
                <a:gd name="connsiteY4" fmla="*/ 0 h 1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316" h="155982">
                  <a:moveTo>
                    <a:pt x="218440" y="0"/>
                  </a:moveTo>
                  <a:lnTo>
                    <a:pt x="712316" y="317"/>
                  </a:lnTo>
                  <a:lnTo>
                    <a:pt x="712316" y="155982"/>
                  </a:lnTo>
                  <a:lnTo>
                    <a:pt x="0" y="154076"/>
                  </a:lnTo>
                  <a:lnTo>
                    <a:pt x="2184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 flipH="1">
              <a:off x="5941695" y="1785940"/>
              <a:ext cx="983261" cy="1970179"/>
            </a:xfrm>
            <a:custGeom>
              <a:avLst/>
              <a:gdLst>
                <a:gd name="T0" fmla="*/ 0 w 401"/>
                <a:gd name="T1" fmla="*/ 730 h 793"/>
                <a:gd name="T2" fmla="*/ 401 w 401"/>
                <a:gd name="T3" fmla="*/ 0 h 793"/>
                <a:gd name="T4" fmla="*/ 401 w 401"/>
                <a:gd name="T5" fmla="*/ 419 h 793"/>
                <a:gd name="T6" fmla="*/ 0 w 401"/>
                <a:gd name="T7" fmla="*/ 793 h 793"/>
                <a:gd name="T8" fmla="*/ 0 w 401"/>
                <a:gd name="T9" fmla="*/ 730 h 793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84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66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19"/>
                <a:gd name="connsiteY0" fmla="*/ 9316 h 10055"/>
                <a:gd name="connsiteX1" fmla="*/ 10019 w 10019"/>
                <a:gd name="connsiteY1" fmla="*/ 0 h 10055"/>
                <a:gd name="connsiteX2" fmla="*/ 10019 w 10019"/>
                <a:gd name="connsiteY2" fmla="*/ 5266 h 10055"/>
                <a:gd name="connsiteX3" fmla="*/ 134 w 10019"/>
                <a:gd name="connsiteY3" fmla="*/ 10055 h 10055"/>
                <a:gd name="connsiteX4" fmla="*/ 0 w 10019"/>
                <a:gd name="connsiteY4" fmla="*/ 9316 h 10055"/>
                <a:gd name="connsiteX0" fmla="*/ 29 w 9895"/>
                <a:gd name="connsiteY0" fmla="*/ 9307 h 10055"/>
                <a:gd name="connsiteX1" fmla="*/ 9895 w 9895"/>
                <a:gd name="connsiteY1" fmla="*/ 0 h 10055"/>
                <a:gd name="connsiteX2" fmla="*/ 9895 w 9895"/>
                <a:gd name="connsiteY2" fmla="*/ 5266 h 10055"/>
                <a:gd name="connsiteX3" fmla="*/ 10 w 9895"/>
                <a:gd name="connsiteY3" fmla="*/ 10055 h 10055"/>
                <a:gd name="connsiteX4" fmla="*/ 29 w 9895"/>
                <a:gd name="connsiteY4" fmla="*/ 9307 h 10055"/>
                <a:gd name="connsiteX0" fmla="*/ 0 w 10029"/>
                <a:gd name="connsiteY0" fmla="*/ 9256 h 10000"/>
                <a:gd name="connsiteX1" fmla="*/ 10029 w 10029"/>
                <a:gd name="connsiteY1" fmla="*/ 0 h 10000"/>
                <a:gd name="connsiteX2" fmla="*/ 10029 w 10029"/>
                <a:gd name="connsiteY2" fmla="*/ 5237 h 10000"/>
                <a:gd name="connsiteX3" fmla="*/ 39 w 10029"/>
                <a:gd name="connsiteY3" fmla="*/ 10000 h 10000"/>
                <a:gd name="connsiteX4" fmla="*/ 0 w 10029"/>
                <a:gd name="connsiteY4" fmla="*/ 925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" h="10000">
                  <a:moveTo>
                    <a:pt x="0" y="9256"/>
                  </a:moveTo>
                  <a:lnTo>
                    <a:pt x="10029" y="0"/>
                  </a:lnTo>
                  <a:lnTo>
                    <a:pt x="10029" y="5237"/>
                  </a:lnTo>
                  <a:lnTo>
                    <a:pt x="39" y="10000"/>
                  </a:lnTo>
                  <a:cubicBezTo>
                    <a:pt x="1" y="9719"/>
                    <a:pt x="39" y="9538"/>
                    <a:pt x="0" y="92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61"/>
            <p:cNvSpPr/>
            <p:nvPr/>
          </p:nvSpPr>
          <p:spPr>
            <a:xfrm>
              <a:off x="2543753" y="1785939"/>
              <a:ext cx="802428" cy="10352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7"/>
          <p:cNvGrpSpPr/>
          <p:nvPr/>
        </p:nvGrpSpPr>
        <p:grpSpPr>
          <a:xfrm>
            <a:off x="4545962" y="3076213"/>
            <a:ext cx="6503162" cy="1423263"/>
            <a:chOff x="2600481" y="2865710"/>
            <a:chExt cx="5251269" cy="1038385"/>
          </a:xfrm>
          <a:solidFill>
            <a:srgbClr val="920092"/>
          </a:solidFill>
        </p:grpSpPr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 flipH="1">
              <a:off x="3025586" y="2865710"/>
              <a:ext cx="2938144" cy="10328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 flipH="1">
              <a:off x="5948335" y="2871270"/>
              <a:ext cx="1005039" cy="1032825"/>
            </a:xfrm>
            <a:custGeom>
              <a:avLst/>
              <a:gdLst>
                <a:gd name="T0" fmla="*/ 0 w 401"/>
                <a:gd name="T1" fmla="*/ 361 h 424"/>
                <a:gd name="T2" fmla="*/ 401 w 401"/>
                <a:gd name="T3" fmla="*/ 0 h 424"/>
                <a:gd name="T4" fmla="*/ 401 w 401"/>
                <a:gd name="T5" fmla="*/ 418 h 424"/>
                <a:gd name="T6" fmla="*/ 0 w 401"/>
                <a:gd name="T7" fmla="*/ 424 h 424"/>
                <a:gd name="T8" fmla="*/ 0 w 401"/>
                <a:gd name="T9" fmla="*/ 361 h 424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48 w 10000"/>
                <a:gd name="connsiteY2" fmla="*/ 9925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74 w 10000"/>
                <a:gd name="connsiteY2" fmla="*/ 9970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52"/>
                <a:gd name="connsiteY0" fmla="*/ 8828 h 10000"/>
                <a:gd name="connsiteX1" fmla="*/ 10052 w 10052"/>
                <a:gd name="connsiteY1" fmla="*/ 0 h 10000"/>
                <a:gd name="connsiteX2" fmla="*/ 10026 w 10052"/>
                <a:gd name="connsiteY2" fmla="*/ 9970 h 10000"/>
                <a:gd name="connsiteX3" fmla="*/ 52 w 10052"/>
                <a:gd name="connsiteY3" fmla="*/ 10000 h 10000"/>
                <a:gd name="connsiteX4" fmla="*/ 0 w 10052"/>
                <a:gd name="connsiteY4" fmla="*/ 88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00">
                  <a:moveTo>
                    <a:pt x="0" y="8828"/>
                  </a:moveTo>
                  <a:lnTo>
                    <a:pt x="10052" y="0"/>
                  </a:lnTo>
                  <a:cubicBezTo>
                    <a:pt x="10035" y="3308"/>
                    <a:pt x="10043" y="6662"/>
                    <a:pt x="10026" y="9970"/>
                  </a:cubicBezTo>
                  <a:lnTo>
                    <a:pt x="52" y="10000"/>
                  </a:lnTo>
                  <a:cubicBezTo>
                    <a:pt x="35" y="9609"/>
                    <a:pt x="17" y="9219"/>
                    <a:pt x="0" y="88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8"/>
            <p:cNvSpPr/>
            <p:nvPr/>
          </p:nvSpPr>
          <p:spPr>
            <a:xfrm>
              <a:off x="2600481" y="2866143"/>
              <a:ext cx="841291" cy="10352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 flipH="1">
              <a:off x="6939413" y="3778574"/>
              <a:ext cx="912337" cy="122381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44958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449580 w 1244287"/>
                <a:gd name="connsiteY4" fmla="*/ 0 h 155665"/>
                <a:gd name="connsiteX0" fmla="*/ 378143 w 1172850"/>
                <a:gd name="connsiteY0" fmla="*/ 0 h 155665"/>
                <a:gd name="connsiteX1" fmla="*/ 1172850 w 1172850"/>
                <a:gd name="connsiteY1" fmla="*/ 0 h 155665"/>
                <a:gd name="connsiteX2" fmla="*/ 1172850 w 1172850"/>
                <a:gd name="connsiteY2" fmla="*/ 155665 h 155665"/>
                <a:gd name="connsiteX3" fmla="*/ 0 w 1172850"/>
                <a:gd name="connsiteY3" fmla="*/ 150903 h 155665"/>
                <a:gd name="connsiteX4" fmla="*/ 378143 w 1172850"/>
                <a:gd name="connsiteY4" fmla="*/ 0 h 155665"/>
                <a:gd name="connsiteX0" fmla="*/ 359093 w 1153800"/>
                <a:gd name="connsiteY0" fmla="*/ 0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359093 w 1153800"/>
                <a:gd name="connsiteY4" fmla="*/ 0 h 155665"/>
                <a:gd name="connsiteX0" fmla="*/ 256699 w 1153800"/>
                <a:gd name="connsiteY0" fmla="*/ 3106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256699 w 1153800"/>
                <a:gd name="connsiteY4" fmla="*/ 3106 h 1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800" h="155665">
                  <a:moveTo>
                    <a:pt x="256699" y="3106"/>
                  </a:moveTo>
                  <a:lnTo>
                    <a:pt x="1153800" y="0"/>
                  </a:lnTo>
                  <a:lnTo>
                    <a:pt x="1153800" y="155665"/>
                  </a:lnTo>
                  <a:lnTo>
                    <a:pt x="0" y="153284"/>
                  </a:lnTo>
                  <a:lnTo>
                    <a:pt x="256699" y="3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8"/>
          <p:cNvGrpSpPr/>
          <p:nvPr/>
        </p:nvGrpSpPr>
        <p:grpSpPr>
          <a:xfrm>
            <a:off x="4651200" y="4474537"/>
            <a:ext cx="6393846" cy="1322407"/>
            <a:chOff x="2676022" y="3903756"/>
            <a:chExt cx="5174495" cy="988419"/>
          </a:xfrm>
          <a:solidFill>
            <a:srgbClr val="A833C3"/>
          </a:solidFill>
        </p:grpSpPr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 flipH="1">
              <a:off x="3023261" y="3912338"/>
              <a:ext cx="2937462" cy="9798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0"/>
            <p:cNvSpPr>
              <a:spLocks noChangeArrowheads="1"/>
            </p:cNvSpPr>
            <p:nvPr/>
          </p:nvSpPr>
          <p:spPr bwMode="auto">
            <a:xfrm flipH="1">
              <a:off x="6938184" y="3915193"/>
              <a:ext cx="912333" cy="142445"/>
            </a:xfrm>
            <a:custGeom>
              <a:avLst/>
              <a:gdLst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0 w 1244287"/>
                <a:gd name="connsiteY3" fmla="*/ 160606 h 160606"/>
                <a:gd name="connsiteX4" fmla="*/ 0 w 1244287"/>
                <a:gd name="connsiteY4" fmla="*/ 0 h 160606"/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396240 w 1244287"/>
                <a:gd name="connsiteY3" fmla="*/ 160606 h 160606"/>
                <a:gd name="connsiteX4" fmla="*/ 0 w 1244287"/>
                <a:gd name="connsiteY4" fmla="*/ 0 h 160606"/>
                <a:gd name="connsiteX0" fmla="*/ 0 w 1175231"/>
                <a:gd name="connsiteY0" fmla="*/ 4763 h 160606"/>
                <a:gd name="connsiteX1" fmla="*/ 1175231 w 1175231"/>
                <a:gd name="connsiteY1" fmla="*/ 0 h 160606"/>
                <a:gd name="connsiteX2" fmla="*/ 1175231 w 1175231"/>
                <a:gd name="connsiteY2" fmla="*/ 160606 h 160606"/>
                <a:gd name="connsiteX3" fmla="*/ 327184 w 1175231"/>
                <a:gd name="connsiteY3" fmla="*/ 160606 h 160606"/>
                <a:gd name="connsiteX4" fmla="*/ 0 w 1175231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317659 w 1165706"/>
                <a:gd name="connsiteY3" fmla="*/ 160606 h 160606"/>
                <a:gd name="connsiteX4" fmla="*/ 0 w 1165706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243840 w 1165706"/>
                <a:gd name="connsiteY3" fmla="*/ 157424 h 160606"/>
                <a:gd name="connsiteX4" fmla="*/ 0 w 1165706"/>
                <a:gd name="connsiteY4" fmla="*/ 4763 h 1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706" h="160606">
                  <a:moveTo>
                    <a:pt x="0" y="4763"/>
                  </a:moveTo>
                  <a:lnTo>
                    <a:pt x="1165706" y="0"/>
                  </a:lnTo>
                  <a:lnTo>
                    <a:pt x="1165706" y="160606"/>
                  </a:lnTo>
                  <a:lnTo>
                    <a:pt x="243840" y="157424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 flipH="1">
              <a:off x="5942212" y="3915007"/>
              <a:ext cx="995973" cy="977168"/>
            </a:xfrm>
            <a:custGeom>
              <a:avLst/>
              <a:gdLst>
                <a:gd name="T0" fmla="*/ 401 w 401"/>
                <a:gd name="T1" fmla="*/ 426 h 426"/>
                <a:gd name="T2" fmla="*/ 0 w 401"/>
                <a:gd name="T3" fmla="*/ 65 h 426"/>
                <a:gd name="T4" fmla="*/ 0 w 401"/>
                <a:gd name="T5" fmla="*/ 0 h 426"/>
                <a:gd name="T6" fmla="*/ 401 w 401"/>
                <a:gd name="T7" fmla="*/ 7 h 426"/>
                <a:gd name="T8" fmla="*/ 401 w 401"/>
                <a:gd name="T9" fmla="*/ 426 h 426"/>
                <a:gd name="connsiteX0" fmla="*/ 10000 w 10052"/>
                <a:gd name="connsiteY0" fmla="*/ 10031 h 10031"/>
                <a:gd name="connsiteX1" fmla="*/ 0 w 10052"/>
                <a:gd name="connsiteY1" fmla="*/ 1557 h 10031"/>
                <a:gd name="connsiteX2" fmla="*/ 0 w 10052"/>
                <a:gd name="connsiteY2" fmla="*/ 31 h 10031"/>
                <a:gd name="connsiteX3" fmla="*/ 10052 w 10052"/>
                <a:gd name="connsiteY3" fmla="*/ 0 h 10031"/>
                <a:gd name="connsiteX4" fmla="*/ 10000 w 10052"/>
                <a:gd name="connsiteY4" fmla="*/ 10031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31">
                  <a:moveTo>
                    <a:pt x="10000" y="10031"/>
                  </a:moveTo>
                  <a:lnTo>
                    <a:pt x="0" y="1557"/>
                  </a:lnTo>
                  <a:lnTo>
                    <a:pt x="0" y="31"/>
                  </a:lnTo>
                  <a:lnTo>
                    <a:pt x="10052" y="0"/>
                  </a:lnTo>
                  <a:cubicBezTo>
                    <a:pt x="10035" y="3344"/>
                    <a:pt x="10017" y="6687"/>
                    <a:pt x="10000" y="100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89"/>
            <p:cNvSpPr/>
            <p:nvPr/>
          </p:nvSpPr>
          <p:spPr>
            <a:xfrm>
              <a:off x="2676022" y="3903756"/>
              <a:ext cx="763150" cy="988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308" y="3226864"/>
            <a:ext cx="1366109" cy="13085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5" name="Text Placeholder 33"/>
          <p:cNvSpPr txBox="1">
            <a:spLocks/>
          </p:cNvSpPr>
          <p:nvPr/>
        </p:nvSpPr>
        <p:spPr>
          <a:xfrm>
            <a:off x="4757494" y="2100002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des interfaces interactives </a:t>
            </a:r>
          </a:p>
        </p:txBody>
      </p:sp>
      <p:sp>
        <p:nvSpPr>
          <p:cNvPr id="31" name="Text Placeholder 33"/>
          <p:cNvSpPr txBox="1">
            <a:spLocks/>
          </p:cNvSpPr>
          <p:nvPr/>
        </p:nvSpPr>
        <p:spPr>
          <a:xfrm>
            <a:off x="5026283" y="3280633"/>
            <a:ext cx="3597923" cy="105751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d’interface SQL programmée  </a:t>
            </a:r>
          </a:p>
        </p:txBody>
      </p:sp>
      <p:sp>
        <p:nvSpPr>
          <p:cNvPr id="32" name="Text Placeholder 33"/>
          <p:cNvSpPr txBox="1">
            <a:spLocks/>
          </p:cNvSpPr>
          <p:nvPr/>
        </p:nvSpPr>
        <p:spPr>
          <a:xfrm>
            <a:off x="5122692" y="4781840"/>
            <a:ext cx="3597923" cy="672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L’usage des Fromes (écrans saisie / édition 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2" y="2006419"/>
            <a:ext cx="802587" cy="80258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08" y="3446338"/>
            <a:ext cx="994601" cy="86962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9" y="4555632"/>
            <a:ext cx="1182387" cy="95868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2" y="5034976"/>
            <a:ext cx="1023822" cy="10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Utilisation d’Interface Interactive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9" y="1924334"/>
            <a:ext cx="2961308" cy="2961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728" y="2290274"/>
            <a:ext cx="2347643" cy="2347643"/>
          </a:xfrm>
          <a:prstGeom prst="rect">
            <a:avLst/>
          </a:prstGeom>
        </p:spPr>
      </p:pic>
      <p:sp>
        <p:nvSpPr>
          <p:cNvPr id="10" name="Text Placeholder 33"/>
          <p:cNvSpPr txBox="1">
            <a:spLocks/>
          </p:cNvSpPr>
          <p:nvPr/>
        </p:nvSpPr>
        <p:spPr>
          <a:xfrm>
            <a:off x="0" y="1213716"/>
            <a:ext cx="12191999" cy="12025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820069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820069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les Commande</a:t>
            </a:r>
          </a:p>
        </p:txBody>
      </p:sp>
      <p:sp>
        <p:nvSpPr>
          <p:cNvPr id="11" name="Text Placeholder 33"/>
          <p:cNvSpPr txBox="1">
            <a:spLocks/>
          </p:cNvSpPr>
          <p:nvPr/>
        </p:nvSpPr>
        <p:spPr>
          <a:xfrm>
            <a:off x="7930999" y="5206273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d’outils SQLite comme « BD Browser for SQLite »</a:t>
            </a: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662498" y="5458643"/>
            <a:ext cx="4548820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du langage SQL à travers la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12443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3" y="402764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8" name="Text Placeholder 33"/>
          <p:cNvSpPr txBox="1">
            <a:spLocks/>
          </p:cNvSpPr>
          <p:nvPr/>
        </p:nvSpPr>
        <p:spPr>
          <a:xfrm>
            <a:off x="0" y="1213716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820069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820069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10" name="Text Placeholder 33"/>
          <p:cNvSpPr txBox="1">
            <a:spLocks/>
          </p:cNvSpPr>
          <p:nvPr/>
        </p:nvSpPr>
        <p:spPr>
          <a:xfrm>
            <a:off x="0" y="2998694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EE82EE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Scan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complet de la table Compte en utilisant le langage 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JAVA 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sous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rgbClr val="4B003C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Android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8" y="2293793"/>
            <a:ext cx="9061970" cy="37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162594" y="415342"/>
            <a:ext cx="1212587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Utilisation des Fromes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036323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820069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820069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l’accès au SGBD SQLite Via Une application d’utilisateur final ( UI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0" y="1830876"/>
            <a:ext cx="2700887" cy="480157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88" y="1847273"/>
            <a:ext cx="6915586" cy="435323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55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3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Sécurité &amp; Droits d’accès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 de Sécurité dans un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7285" y="2900487"/>
            <a:ext cx="9933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Assurer la </a:t>
            </a:r>
            <a:r>
              <a:rPr lang="fr-FR" sz="2400" dirty="0">
                <a:solidFill>
                  <a:srgbClr val="820069"/>
                </a:solidFill>
              </a:rPr>
              <a:t>Confidentialité</a:t>
            </a:r>
            <a:r>
              <a:rPr lang="fr-FR" sz="2400" dirty="0"/>
              <a:t> : protection contre le vol d’information par les intrus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7285" y="3638506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Assurer </a:t>
            </a:r>
            <a:r>
              <a:rPr lang="fr-FR" sz="2400" dirty="0">
                <a:solidFill>
                  <a:srgbClr val="A833C3"/>
                </a:solidFill>
              </a:rPr>
              <a:t>l’intégrité </a:t>
            </a:r>
            <a:r>
              <a:rPr lang="fr-FR" sz="2400" dirty="0">
                <a:solidFill>
                  <a:prstClr val="black"/>
                </a:solidFill>
              </a:rPr>
              <a:t>des données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7285" y="4357600"/>
            <a:ext cx="584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Empêcher l’accès non autorisé ( attaque 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214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Les Droit d’accès en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74" y="2899437"/>
            <a:ext cx="10932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L’SGBD SQLite </a:t>
            </a:r>
            <a:r>
              <a:rPr lang="fr-FR" sz="3600" b="1" dirty="0">
                <a:solidFill>
                  <a:srgbClr val="A833C3"/>
                </a:solidFill>
              </a:rPr>
              <a:t>ne fournis pas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un mécanisme de</a:t>
            </a:r>
            <a:r>
              <a:rPr lang="fr-FR" sz="3600" b="1" dirty="0">
                <a:solidFill>
                  <a:srgbClr val="A833C3"/>
                </a:solidFill>
              </a:rPr>
              <a:t> Contrôle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et</a:t>
            </a:r>
            <a:r>
              <a:rPr lang="fr-FR" sz="3600" b="1" dirty="0">
                <a:solidFill>
                  <a:srgbClr val="A833C3"/>
                </a:solidFill>
              </a:rPr>
              <a:t> d’attribution 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des</a:t>
            </a:r>
            <a:r>
              <a:rPr lang="fr-FR" sz="3600" b="1" dirty="0">
                <a:solidFill>
                  <a:srgbClr val="A833C3"/>
                </a:solidFill>
              </a:rPr>
              <a:t> droits d’accès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68" y="1064825"/>
            <a:ext cx="1866132" cy="186613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5A055B6-F1BA-45C6-AF62-FABF44AF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" y="4536339"/>
            <a:ext cx="2037826" cy="1368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8965" y="4797398"/>
            <a:ext cx="714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seul Contrôle d’accès est celui qui est fournis par le </a:t>
            </a:r>
            <a:r>
              <a:rPr lang="fr-FR" sz="2800" dirty="0">
                <a:solidFill>
                  <a:srgbClr val="4B003C"/>
                </a:solidFill>
              </a:rPr>
              <a:t>Système d’exploitation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machine </a:t>
            </a:r>
          </a:p>
        </p:txBody>
      </p:sp>
    </p:spTree>
    <p:extLst>
      <p:ext uri="{BB962C8B-B14F-4D97-AF65-F5344CB8AC3E}">
        <p14:creationId xmlns:p14="http://schemas.microsoft.com/office/powerpoint/2010/main" val="212846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992777"/>
            <a:ext cx="10293531" cy="2715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Pour quoi l’absence des Droit d’accès en SQLite?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Nombre d’utilisateur </a:t>
            </a:r>
            <a:r>
              <a:rPr lang="fr-FR" sz="2400" dirty="0">
                <a:solidFill>
                  <a:srgbClr val="BF72CC"/>
                </a:solidFill>
              </a:rPr>
              <a:t>Limité </a:t>
            </a:r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11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12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Considéré comme étant des </a:t>
            </a:r>
            <a:r>
              <a:rPr lang="fr-FR" sz="2400" dirty="0">
                <a:solidFill>
                  <a:srgbClr val="820069"/>
                </a:solidFill>
              </a:rPr>
              <a:t>fichier structuré de système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Probabilité</a:t>
            </a:r>
            <a:r>
              <a:rPr lang="fr-FR" sz="2400" dirty="0"/>
              <a:t> d’attaque où d’intrusion est </a:t>
            </a:r>
            <a:r>
              <a:rPr lang="fr-FR" sz="2400" dirty="0">
                <a:solidFill>
                  <a:srgbClr val="A833C3"/>
                </a:solidFill>
              </a:rPr>
              <a:t>très faible</a:t>
            </a:r>
          </a:p>
        </p:txBody>
      </p:sp>
    </p:spTree>
    <p:extLst>
      <p:ext uri="{BB962C8B-B14F-4D97-AF65-F5344CB8AC3E}">
        <p14:creationId xmlns:p14="http://schemas.microsoft.com/office/powerpoint/2010/main" val="12012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285718" y="306426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2F559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5592328" cy="497289"/>
          </a:xfrm>
          <a:prstGeom prst="rect">
            <a:avLst/>
          </a:prstGeom>
          <a:solidFill>
            <a:srgbClr val="4B003C"/>
          </a:solidFill>
          <a:ln>
            <a:solidFill>
              <a:srgbClr val="4B003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lvl="0" algn="l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Introduction &amp; Présentation générale</a:t>
            </a:r>
            <a:endParaRPr lang="fr-FR" sz="2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3" y="2855012"/>
            <a:ext cx="4692990" cy="458632"/>
            <a:chOff x="2588068" y="2477096"/>
            <a:chExt cx="4763785" cy="471522"/>
          </a:xfrm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253381"/>
            </a:solidFill>
            <a:ln>
              <a:solidFill>
                <a:srgbClr val="92009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920092"/>
            </a:solidFill>
            <a:ln>
              <a:solidFill>
                <a:srgbClr val="92009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>
                  <a:latin typeface="Arial" panose="020B0604020202020204" pitchFamily="34" charset="0"/>
                  <a:cs typeface="Arial" panose="020B0604020202020204" pitchFamily="34" charset="0"/>
                </a:rPr>
                <a:t>Les langage &amp; les interfaces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69796" y="3491968"/>
            <a:ext cx="4927282" cy="470333"/>
            <a:chOff x="2350241" y="3149046"/>
            <a:chExt cx="5001612" cy="483552"/>
          </a:xfrm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solidFill>
              <a:srgbClr val="25AE88"/>
            </a:solidFill>
            <a:ln>
              <a:solidFill>
                <a:srgbClr val="A833C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solidFill>
              <a:srgbClr val="A833C3"/>
            </a:solidFill>
            <a:ln>
              <a:solidFill>
                <a:srgbClr val="A833C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fr-FR" sz="2200" dirty="0">
                  <a:latin typeface="Arial" panose="020B0604020202020204" pitchFamily="34" charset="0"/>
                  <a:cs typeface="Arial" panose="020B0604020202020204" pitchFamily="34" charset="0"/>
                </a:rPr>
                <a:t>Métadonnées &amp; transaction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e 48"/>
          <p:cNvGrpSpPr/>
          <p:nvPr/>
        </p:nvGrpSpPr>
        <p:grpSpPr>
          <a:xfrm>
            <a:off x="1840180" y="4135895"/>
            <a:ext cx="4961969" cy="458632"/>
            <a:chOff x="1723482" y="5291917"/>
            <a:chExt cx="5628371" cy="471522"/>
          </a:xfrm>
          <a:solidFill>
            <a:srgbClr val="BF72CC"/>
          </a:solidFill>
        </p:grpSpPr>
        <p:sp>
          <p:nvSpPr>
            <p:cNvPr id="12" name="Rectangle 11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BF72CC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BF72C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Sécurité &amp; droits d’</a:t>
              </a:r>
              <a:r>
                <a:rPr lang="fr-FR" sz="22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accés</a:t>
              </a:r>
              <a:r>
                <a:rPr lang="fr-FR" sz="2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8" y="4832082"/>
            <a:ext cx="5127652" cy="458632"/>
            <a:chOff x="1349390" y="5936478"/>
            <a:chExt cx="6002463" cy="471522"/>
          </a:xfrm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25AE88"/>
            </a:solidFill>
            <a:ln>
              <a:solidFill>
                <a:srgbClr val="CA8BD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C79DC5"/>
            </a:solidFill>
            <a:ln>
              <a:solidFill>
                <a:srgbClr val="CA8BD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>
                  <a:latin typeface="Arial" panose="020B0604020202020204" pitchFamily="34" charset="0"/>
                  <a:cs typeface="Arial" panose="020B0604020202020204" pitchFamily="34" charset="0"/>
                </a:rPr>
                <a:t>Avantage &amp; inconvénients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25338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2F559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Ellipse 43"/>
          <p:cNvSpPr/>
          <p:nvPr/>
        </p:nvSpPr>
        <p:spPr>
          <a:xfrm>
            <a:off x="1611298" y="3445963"/>
            <a:ext cx="580644" cy="573290"/>
          </a:xfrm>
          <a:prstGeom prst="ellipse">
            <a:avLst/>
          </a:prstGeom>
          <a:ln>
            <a:solidFill>
              <a:srgbClr val="25AE88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25AE88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432468" y="0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/41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50" y="2188611"/>
            <a:ext cx="5066399" cy="497289"/>
          </a:xfrm>
          <a:prstGeom prst="rect">
            <a:avLst/>
          </a:prstGeom>
          <a:solidFill>
            <a:srgbClr val="820069"/>
          </a:solidFill>
          <a:ln>
            <a:solidFill>
              <a:srgbClr val="683A6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25338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2" y="5530390"/>
            <a:ext cx="5127652" cy="458632"/>
            <a:chOff x="1349390" y="5936478"/>
            <a:chExt cx="6002463" cy="471522"/>
          </a:xfrm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25AE88"/>
            </a:solidFill>
            <a:ln>
              <a:solidFill>
                <a:srgbClr val="25AE88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DDA0DD"/>
            </a:solidFill>
            <a:ln>
              <a:solidFill>
                <a:srgbClr val="DBBFD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>
                  <a:latin typeface="Arial" panose="020B0604020202020204" pitchFamily="34" charset="0"/>
                  <a:cs typeface="Arial" panose="020B0604020202020204" pitchFamily="34" charset="0"/>
                </a:rPr>
                <a:t>Difficultés rencontrés durant le travail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2F559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7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Métadonnées &amp;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65468" y="402766"/>
            <a:ext cx="65233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Les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verrous</a:t>
            </a: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A833C3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A833C3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A833C3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A833C3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820069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</p:spTree>
    <p:extLst>
      <p:ext uri="{BB962C8B-B14F-4D97-AF65-F5344CB8AC3E}">
        <p14:creationId xmlns:p14="http://schemas.microsoft.com/office/powerpoint/2010/main" val="12666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911436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01506"/>
            <a:ext cx="543056" cy="543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86758" y="2201506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A833C3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A833C3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A833C3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86759" y="911436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A833C3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</p:spTree>
    <p:extLst>
      <p:ext uri="{BB962C8B-B14F-4D97-AF65-F5344CB8AC3E}">
        <p14:creationId xmlns:p14="http://schemas.microsoft.com/office/powerpoint/2010/main" val="22494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048256" y="402766"/>
            <a:ext cx="894051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Les types de transactions</a:t>
            </a: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A833C3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A833C3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A833C3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A833C3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A833C3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A833C3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A833C3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</p:spTree>
    <p:extLst>
      <p:ext uri="{BB962C8B-B14F-4D97-AF65-F5344CB8AC3E}">
        <p14:creationId xmlns:p14="http://schemas.microsoft.com/office/powerpoint/2010/main" val="35688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1014984" y="402764"/>
            <a:ext cx="1006931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BEGIN et ROLLBACK</a:t>
            </a: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0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BF72CC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BF72CC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1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0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 de retour avec </a:t>
            </a:r>
            <a:r>
              <a:rPr lang="en-US" sz="2000" dirty="0" err="1">
                <a:solidFill>
                  <a:srgbClr val="BF72CC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BF72CC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5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3473266" y="402764"/>
            <a:ext cx="761103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0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BF72CC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7030A0"/>
          </a:solidFill>
          <a:ln>
            <a:solidFill>
              <a:srgbClr val="820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12032" y="3305004"/>
            <a:ext cx="466660" cy="466660"/>
          </a:xfrm>
          <a:prstGeom prst="ellipse">
            <a:avLst/>
          </a:prstGeom>
          <a:solidFill>
            <a:srgbClr val="7030A0"/>
          </a:solidFill>
          <a:ln>
            <a:solidFill>
              <a:srgbClr val="820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7030A0"/>
          </a:solidFill>
          <a:ln>
            <a:solidFill>
              <a:srgbClr val="820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50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0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BF72CC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7030A0"/>
          </a:solidFill>
          <a:ln>
            <a:solidFill>
              <a:srgbClr val="820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7030A0"/>
          </a:solidFill>
          <a:ln>
            <a:solidFill>
              <a:srgbClr val="820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fr-F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7030A0"/>
          </a:solidFill>
          <a:ln>
            <a:solidFill>
              <a:srgbClr val="820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fr-F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7030A0"/>
          </a:solidFill>
          <a:ln>
            <a:solidFill>
              <a:srgbClr val="820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3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908699" y="402764"/>
            <a:ext cx="1299300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en-US" dirty="0"/>
              <a:t>REPLACE, IGNORE, FAIL, ABORT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0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97981" y="402764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dirty="0"/>
              <a:t>Journalisation</a:t>
            </a:r>
            <a:r>
              <a:rPr lang="en-US" dirty="0"/>
              <a:t> avec TRIGGERS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0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BF72CC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2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Présentation générale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9D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Inconvénients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A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Introduction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274" y="1369211"/>
            <a:ext cx="7962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 </a:t>
            </a:r>
            <a:r>
              <a:rPr lang="fr-FR" i="1" dirty="0"/>
              <a:t>système de gestion de base de données</a:t>
            </a:r>
            <a:r>
              <a:rPr lang="fr-FR" dirty="0"/>
              <a:t> (</a:t>
            </a:r>
            <a:r>
              <a:rPr lang="fr-FR" i="1" dirty="0"/>
              <a:t>SGBD</a:t>
            </a:r>
            <a:r>
              <a:rPr lang="fr-FR" dirty="0"/>
              <a:t>) est un logiciel système servant à stocker, manipuler, gérer et partager des informations dans une base de données. C’est l’intermédiaire entre l’utilisateur et la BDD.</a:t>
            </a: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Définition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71780" y="1620430"/>
            <a:ext cx="6096000" cy="185736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Est une bibliothèque open source, écrite en langage C, (crée par  Dr Richard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 tooltip="D. Richard Hipp"/>
              </a:rPr>
              <a:t>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 et publié en août 2000)  qui propose un moteur de BDD relationnelle accessible par le langage SQL, sa particularité est de ne pas reproduire le schéma habituel client-serveur mais d'être directement intégrée aux programmes.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358900" y="4591050"/>
            <a:ext cx="2501900" cy="1498600"/>
          </a:xfrm>
          <a:prstGeom prst="roundRect">
            <a:avLst/>
          </a:prstGeom>
          <a:solidFill>
            <a:srgbClr val="DBBFDA"/>
          </a:solidFill>
          <a:ln>
            <a:solidFill>
              <a:srgbClr val="DBBFD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Bibliothèque </a:t>
            </a:r>
          </a:p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40" y="4686052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3987800" y="5753100"/>
            <a:ext cx="2555880" cy="850900"/>
          </a:xfrm>
          <a:prstGeom prst="curvedUpArrow">
            <a:avLst/>
          </a:prstGeom>
          <a:solidFill>
            <a:srgbClr val="820069"/>
          </a:solidFill>
          <a:ln>
            <a:solidFill>
              <a:srgbClr val="820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01740" y="5106769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Importée et utilisée dans </a:t>
            </a:r>
          </a:p>
          <a:p>
            <a:r>
              <a:rPr lang="fr-FR" dirty="0"/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670680" y="4591050"/>
            <a:ext cx="2501900" cy="1498600"/>
          </a:xfrm>
          <a:prstGeom prst="roundRect">
            <a:avLst/>
          </a:prstGeom>
          <a:solidFill>
            <a:srgbClr val="DBBFDA"/>
          </a:solidFill>
          <a:ln>
            <a:solidFill>
              <a:srgbClr val="DBBFD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78" y="4740895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80" y="5007936"/>
            <a:ext cx="538475" cy="5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6" grpId="0" animBg="1"/>
      <p:bldP spid="37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Caractéristique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1206038" y="236972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14" name="AutoShape 50"/>
          <p:cNvSpPr>
            <a:spLocks/>
          </p:cNvSpPr>
          <p:nvPr/>
        </p:nvSpPr>
        <p:spPr bwMode="auto">
          <a:xfrm>
            <a:off x="296333" y="226075"/>
            <a:ext cx="452967" cy="492548"/>
          </a:xfrm>
          <a:custGeom>
            <a:avLst/>
            <a:gdLst>
              <a:gd name="T0" fmla="*/ 198438 w 21600"/>
              <a:gd name="T1" fmla="*/ 198438 h 21600"/>
              <a:gd name="T2" fmla="*/ 198438 w 21600"/>
              <a:gd name="T3" fmla="*/ 198438 h 21600"/>
              <a:gd name="T4" fmla="*/ 198438 w 21600"/>
              <a:gd name="T5" fmla="*/ 198438 h 21600"/>
              <a:gd name="T6" fmla="*/ 198438 w 21600"/>
              <a:gd name="T7" fmla="*/ 198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865" y="10197"/>
                </a:moveTo>
                <a:cubicBezTo>
                  <a:pt x="15001" y="10365"/>
                  <a:pt x="15071" y="10573"/>
                  <a:pt x="15076" y="10817"/>
                </a:cubicBezTo>
                <a:cubicBezTo>
                  <a:pt x="15079" y="11061"/>
                  <a:pt x="15009" y="11255"/>
                  <a:pt x="14865" y="11407"/>
                </a:cubicBezTo>
                <a:lnTo>
                  <a:pt x="7797" y="19179"/>
                </a:lnTo>
                <a:cubicBezTo>
                  <a:pt x="7642" y="19350"/>
                  <a:pt x="7460" y="19435"/>
                  <a:pt x="7247" y="19435"/>
                </a:cubicBezTo>
                <a:cubicBezTo>
                  <a:pt x="7180" y="19435"/>
                  <a:pt x="7078" y="19414"/>
                  <a:pt x="6940" y="19379"/>
                </a:cubicBezTo>
                <a:cubicBezTo>
                  <a:pt x="6625" y="19229"/>
                  <a:pt x="6467" y="18962"/>
                  <a:pt x="6467" y="18577"/>
                </a:cubicBezTo>
                <a:lnTo>
                  <a:pt x="6467" y="14486"/>
                </a:lnTo>
                <a:lnTo>
                  <a:pt x="996" y="14486"/>
                </a:lnTo>
                <a:cubicBezTo>
                  <a:pt x="715" y="14486"/>
                  <a:pt x="477" y="14380"/>
                  <a:pt x="285" y="14168"/>
                </a:cubicBezTo>
                <a:cubicBezTo>
                  <a:pt x="93" y="13957"/>
                  <a:pt x="0" y="13698"/>
                  <a:pt x="0" y="13390"/>
                </a:cubicBezTo>
                <a:lnTo>
                  <a:pt x="0" y="8215"/>
                </a:lnTo>
                <a:cubicBezTo>
                  <a:pt x="0" y="7903"/>
                  <a:pt x="93" y="7651"/>
                  <a:pt x="285" y="7448"/>
                </a:cubicBezTo>
                <a:cubicBezTo>
                  <a:pt x="475" y="7245"/>
                  <a:pt x="712" y="7146"/>
                  <a:pt x="996" y="7146"/>
                </a:cubicBezTo>
                <a:lnTo>
                  <a:pt x="6467" y="7146"/>
                </a:lnTo>
                <a:lnTo>
                  <a:pt x="6467" y="3025"/>
                </a:lnTo>
                <a:cubicBezTo>
                  <a:pt x="6467" y="2640"/>
                  <a:pt x="6624" y="2376"/>
                  <a:pt x="6940" y="2223"/>
                </a:cubicBezTo>
                <a:cubicBezTo>
                  <a:pt x="7273" y="2094"/>
                  <a:pt x="7556" y="2158"/>
                  <a:pt x="7797" y="2420"/>
                </a:cubicBezTo>
                <a:lnTo>
                  <a:pt x="14865" y="10197"/>
                </a:lnTo>
                <a:close/>
                <a:moveTo>
                  <a:pt x="17663" y="0"/>
                </a:moveTo>
                <a:cubicBezTo>
                  <a:pt x="18200" y="0"/>
                  <a:pt x="18708" y="114"/>
                  <a:pt x="19178" y="343"/>
                </a:cubicBezTo>
                <a:cubicBezTo>
                  <a:pt x="19653" y="572"/>
                  <a:pt x="20067" y="884"/>
                  <a:pt x="20425" y="1265"/>
                </a:cubicBezTo>
                <a:cubicBezTo>
                  <a:pt x="20782" y="1647"/>
                  <a:pt x="21068" y="2105"/>
                  <a:pt x="21282" y="2634"/>
                </a:cubicBezTo>
                <a:cubicBezTo>
                  <a:pt x="21493" y="3166"/>
                  <a:pt x="21599" y="3727"/>
                  <a:pt x="21599" y="4317"/>
                </a:cubicBezTo>
                <a:lnTo>
                  <a:pt x="21599" y="17282"/>
                </a:lnTo>
                <a:cubicBezTo>
                  <a:pt x="21599" y="17869"/>
                  <a:pt x="21493" y="18424"/>
                  <a:pt x="21282" y="18947"/>
                </a:cubicBezTo>
                <a:cubicBezTo>
                  <a:pt x="21068" y="19467"/>
                  <a:pt x="20780" y="19922"/>
                  <a:pt x="20425" y="20319"/>
                </a:cubicBezTo>
                <a:cubicBezTo>
                  <a:pt x="20067" y="20712"/>
                  <a:pt x="19653" y="21021"/>
                  <a:pt x="19186" y="21253"/>
                </a:cubicBezTo>
                <a:cubicBezTo>
                  <a:pt x="18716" y="21482"/>
                  <a:pt x="18208" y="21599"/>
                  <a:pt x="17663" y="21599"/>
                </a:cubicBezTo>
                <a:lnTo>
                  <a:pt x="11784" y="21599"/>
                </a:lnTo>
                <a:lnTo>
                  <a:pt x="11784" y="18886"/>
                </a:lnTo>
                <a:lnTo>
                  <a:pt x="17663" y="18886"/>
                </a:lnTo>
                <a:cubicBezTo>
                  <a:pt x="18064" y="18886"/>
                  <a:pt x="18409" y="18727"/>
                  <a:pt x="18700" y="18413"/>
                </a:cubicBezTo>
                <a:cubicBezTo>
                  <a:pt x="18991" y="18098"/>
                  <a:pt x="19135" y="17720"/>
                  <a:pt x="19135" y="17282"/>
                </a:cubicBezTo>
                <a:lnTo>
                  <a:pt x="19135" y="4317"/>
                </a:lnTo>
                <a:cubicBezTo>
                  <a:pt x="19135" y="3874"/>
                  <a:pt x="18991" y="3498"/>
                  <a:pt x="18708" y="3183"/>
                </a:cubicBezTo>
                <a:cubicBezTo>
                  <a:pt x="18422" y="2872"/>
                  <a:pt x="18075" y="2713"/>
                  <a:pt x="17663" y="2713"/>
                </a:cubicBezTo>
                <a:lnTo>
                  <a:pt x="11784" y="2713"/>
                </a:lnTo>
                <a:lnTo>
                  <a:pt x="11784" y="0"/>
                </a:lnTo>
                <a:lnTo>
                  <a:pt x="17663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25400" tIns="25400" rIns="25400" bIns="25400" anchor="ctr"/>
          <a:lstStyle/>
          <a:p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4585069" y="3073443"/>
            <a:ext cx="272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60">
              <a:defRPr/>
            </a:pPr>
            <a:r>
              <a:rPr lang="fr-FR" sz="3600" kern="0" dirty="0">
                <a:solidFill>
                  <a:srgbClr val="3DBF9C"/>
                </a:solidFill>
              </a:rPr>
              <a:t>SQLite</a:t>
            </a:r>
            <a:endParaRPr lang="ru-RU" sz="15934" kern="0" dirty="0">
              <a:solidFill>
                <a:srgbClr val="3DBF9C"/>
              </a:solidFill>
            </a:endParaRPr>
          </a:p>
        </p:txBody>
      </p:sp>
      <p:sp>
        <p:nvSpPr>
          <p:cNvPr id="16" name="Oval 7"/>
          <p:cNvSpPr/>
          <p:nvPr/>
        </p:nvSpPr>
        <p:spPr>
          <a:xfrm>
            <a:off x="4371540" y="1872515"/>
            <a:ext cx="3120000" cy="3120000"/>
          </a:xfrm>
          <a:prstGeom prst="ellipse">
            <a:avLst/>
          </a:prstGeom>
          <a:noFill/>
          <a:ln w="222250" cap="flat" cmpd="sng" algn="ctr">
            <a:solidFill>
              <a:sysClr val="window" lastClr="FFFFFF">
                <a:lumMod val="85000"/>
                <a:alpha val="44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8"/>
          <p:cNvSpPr/>
          <p:nvPr/>
        </p:nvSpPr>
        <p:spPr>
          <a:xfrm>
            <a:off x="6794014" y="2095826"/>
            <a:ext cx="384000" cy="384000"/>
          </a:xfrm>
          <a:prstGeom prst="ellipse">
            <a:avLst/>
          </a:prstGeom>
          <a:solidFill>
            <a:srgbClr val="0087B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24"/>
          <p:cNvSpPr/>
          <p:nvPr/>
        </p:nvSpPr>
        <p:spPr>
          <a:xfrm>
            <a:off x="7312391" y="3246228"/>
            <a:ext cx="384000" cy="384000"/>
          </a:xfrm>
          <a:prstGeom prst="ellipse">
            <a:avLst/>
          </a:prstGeom>
          <a:solidFill>
            <a:srgbClr val="FE830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25"/>
          <p:cNvSpPr/>
          <p:nvPr/>
        </p:nvSpPr>
        <p:spPr>
          <a:xfrm>
            <a:off x="6795198" y="4417467"/>
            <a:ext cx="384000" cy="384000"/>
          </a:xfrm>
          <a:prstGeom prst="ellipse">
            <a:avLst/>
          </a:prstGeom>
          <a:solidFill>
            <a:srgbClr val="A1BB22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26"/>
          <p:cNvSpPr/>
          <p:nvPr/>
        </p:nvSpPr>
        <p:spPr>
          <a:xfrm>
            <a:off x="4711169" y="4417467"/>
            <a:ext cx="384000" cy="384000"/>
          </a:xfrm>
          <a:prstGeom prst="ellipse">
            <a:avLst/>
          </a:prstGeom>
          <a:solidFill>
            <a:srgbClr val="595959">
              <a:lumMod val="85000"/>
              <a:lumOff val="15000"/>
            </a:srgb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7"/>
          <p:cNvSpPr/>
          <p:nvPr/>
        </p:nvSpPr>
        <p:spPr>
          <a:xfrm>
            <a:off x="4178847" y="3246228"/>
            <a:ext cx="384000" cy="384000"/>
          </a:xfrm>
          <a:prstGeom prst="ellipse">
            <a:avLst/>
          </a:prstGeom>
          <a:solidFill>
            <a:srgbClr val="3DBF9C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8"/>
          <p:cNvSpPr/>
          <p:nvPr/>
        </p:nvSpPr>
        <p:spPr>
          <a:xfrm>
            <a:off x="4711169" y="2095826"/>
            <a:ext cx="384000" cy="384000"/>
          </a:xfrm>
          <a:prstGeom prst="ellipse">
            <a:avLst/>
          </a:prstGeom>
          <a:solidFill>
            <a:srgbClr val="D43E0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Box 36"/>
          <p:cNvSpPr txBox="1"/>
          <p:nvPr/>
        </p:nvSpPr>
        <p:spPr>
          <a:xfrm>
            <a:off x="705255" y="1304904"/>
            <a:ext cx="367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Gratuit et Open source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4" name="TextBox 38"/>
          <p:cNvSpPr txBox="1"/>
          <p:nvPr/>
        </p:nvSpPr>
        <p:spPr>
          <a:xfrm>
            <a:off x="7982466" y="3073442"/>
            <a:ext cx="42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Gestion des droits</a:t>
            </a:r>
          </a:p>
        </p:txBody>
      </p:sp>
      <p:sp>
        <p:nvSpPr>
          <p:cNvPr id="25" name="TextBox 54"/>
          <p:cNvSpPr txBox="1"/>
          <p:nvPr/>
        </p:nvSpPr>
        <p:spPr>
          <a:xfrm>
            <a:off x="7531892" y="4644869"/>
            <a:ext cx="438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Valable pour tous les langages de programmation populaires (</a:t>
            </a:r>
            <a:r>
              <a:rPr lang="fr-FR" dirty="0" err="1"/>
              <a:t>java,c</a:t>
            </a:r>
            <a:r>
              <a:rPr lang="fr-FR" dirty="0"/>
              <a:t>++,PHP…)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749300" y="4756734"/>
            <a:ext cx="46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zero</a:t>
            </a:r>
            <a:r>
              <a:rPr lang="fr-FR" dirty="0"/>
              <a:t>-configuration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705255" y="3070023"/>
            <a:ext cx="36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indent="-228611"/>
            <a:r>
              <a:rPr lang="fr-FR" dirty="0"/>
              <a:t>Base de donnée interne </a:t>
            </a:r>
          </a:p>
          <a:p>
            <a:pPr marL="0" lvl="3" indent="-228611"/>
            <a:r>
              <a:rPr lang="fr-FR" dirty="0"/>
              <a:t>(embarquée)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54"/>
          <p:cNvSpPr txBox="1"/>
          <p:nvPr/>
        </p:nvSpPr>
        <p:spPr>
          <a:xfrm>
            <a:off x="7462619" y="1575863"/>
            <a:ext cx="38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Portabilité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6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Utilisation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0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Outil choisi &amp; Installation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0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Les langages &amp; Les interfaces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869</Words>
  <Application>Microsoft Office PowerPoint</Application>
  <PresentationFormat>Widescreen</PresentationFormat>
  <Paragraphs>174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Calibri Light</vt:lpstr>
      <vt:lpstr>Calibri Light (En-têtes)</vt:lpstr>
      <vt:lpstr>Constantia</vt:lpstr>
      <vt:lpstr>Gill Sans MT</vt:lpstr>
      <vt:lpstr>Lao UI</vt:lpstr>
      <vt:lpstr>Lato</vt:lpstr>
      <vt:lpstr>Lato Black</vt:lpstr>
      <vt:lpstr>Segoe UI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Souhila Zidane</cp:lastModifiedBy>
  <cp:revision>50</cp:revision>
  <dcterms:created xsi:type="dcterms:W3CDTF">2018-11-23T17:28:28Z</dcterms:created>
  <dcterms:modified xsi:type="dcterms:W3CDTF">2018-11-24T16:43:15Z</dcterms:modified>
</cp:coreProperties>
</file>