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69"/>
    <a:srgbClr val="DBBFDA"/>
    <a:srgbClr val="DDA0DD"/>
    <a:srgbClr val="4B003C"/>
    <a:srgbClr val="CA8BD5"/>
    <a:srgbClr val="BF72CC"/>
    <a:srgbClr val="C79DC5"/>
    <a:srgbClr val="A833C3"/>
    <a:srgbClr val="920092"/>
    <a:srgbClr val="EE8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5" autoAdjust="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9DF3-566A-490C-BDAB-A01C9E3AF15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gif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r.wikipedia.org/wiki/D._Richard_Hip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198527" y="2416247"/>
            <a:ext cx="9957218" cy="646331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82006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Présentation sur le SGBD SQLite</a:t>
            </a:r>
            <a:endParaRPr lang="fr-F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2017/2018</a:t>
            </a:r>
            <a:endParaRPr lang="fr-FR" sz="2400" b="1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spcAft>
                <a:spcPct val="0"/>
              </a:spcAft>
              <a:defRPr/>
            </a:pPr>
            <a:r>
              <a:rPr lang="fr-FR" sz="2000" dirty="0" smtClean="0">
                <a:latin typeface="Times New Roman"/>
                <a:ea typeface="Calibri"/>
                <a:cs typeface="Times New Roman"/>
              </a:rPr>
              <a:t>République Algérienne Démocratique et Populaire</a:t>
            </a: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Ministère de l’Enseignement Supérieur et de la Recherche Scientifique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Université d’Ibn </a:t>
            </a:r>
            <a:r>
              <a:rPr lang="fr-FR" sz="2000" dirty="0" err="1" smtClean="0">
                <a:latin typeface="Times New Roman"/>
                <a:ea typeface="Calibri"/>
                <a:cs typeface="Times New Roman"/>
              </a:rPr>
              <a:t>Khaldoun</a:t>
            </a:r>
            <a:r>
              <a:rPr lang="fr-FR" sz="2000" dirty="0" smtClean="0">
                <a:latin typeface="Times New Roman"/>
                <a:ea typeface="Calibri"/>
                <a:cs typeface="Times New Roman"/>
              </a:rPr>
              <a:t> – Tiaret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Département Informatique</a:t>
            </a:r>
            <a: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  <a:t/>
            </a:r>
            <a:b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</a:b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endParaRPr lang="fr-FR" sz="2000" dirty="0">
              <a:latin typeface="Times New Roman"/>
              <a:ea typeface="Times New Roman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969349" y="4648916"/>
            <a:ext cx="3627120" cy="861774"/>
            <a:chOff x="7512530" y="4321352"/>
            <a:chExt cx="3627120" cy="861774"/>
          </a:xfrm>
        </p:grpSpPr>
        <p:sp>
          <p:nvSpPr>
            <p:cNvPr id="20" name="ZoneTexte 10"/>
            <p:cNvSpPr txBox="1"/>
            <p:nvPr/>
          </p:nvSpPr>
          <p:spPr>
            <a:xfrm>
              <a:off x="7512530" y="4321352"/>
              <a:ext cx="3627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Enseignant du module:</a:t>
              </a:r>
              <a:endParaRPr lang="fr-FR" sz="20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Mme </a:t>
              </a:r>
              <a:endParaRPr lang="fr-FR" sz="20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781" y="4731256"/>
              <a:ext cx="298797" cy="325148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824657" y="3294699"/>
            <a:ext cx="3217903" cy="2708434"/>
            <a:chOff x="1172167" y="3242432"/>
            <a:chExt cx="3217903" cy="2708434"/>
          </a:xfrm>
        </p:grpSpPr>
        <p:sp>
          <p:nvSpPr>
            <p:cNvPr id="23" name="ZoneTexte 8"/>
            <p:cNvSpPr txBox="1"/>
            <p:nvPr/>
          </p:nvSpPr>
          <p:spPr>
            <a:xfrm>
              <a:off x="1172167" y="3242432"/>
              <a:ext cx="3217903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Réalisé par 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Madene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Malika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Madoune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Sid Ali 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Nadjem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Nour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El Imane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Zegai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Houari</a:t>
              </a:r>
              <a:endParaRPr lang="fr-FR" sz="20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ZIDANE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Souhila</a:t>
              </a:r>
              <a:endParaRPr lang="fr-FR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4" name="Image 1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5458423"/>
              <a:ext cx="325148" cy="325148"/>
            </a:xfrm>
            <a:prstGeom prst="rect">
              <a:avLst/>
            </a:prstGeom>
          </p:spPr>
        </p:pic>
        <p:pic>
          <p:nvPicPr>
            <p:cNvPr id="25" name="Imag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3686422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82006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30" name="Imag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189154"/>
            <a:ext cx="325148" cy="325148"/>
          </a:xfrm>
          <a:prstGeom prst="rect">
            <a:avLst/>
          </a:prstGeom>
        </p:spPr>
      </p:pic>
      <p:pic>
        <p:nvPicPr>
          <p:cNvPr id="31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648916"/>
            <a:ext cx="325148" cy="325148"/>
          </a:xfrm>
          <a:prstGeom prst="rect">
            <a:avLst/>
          </a:prstGeom>
        </p:spPr>
      </p:pic>
      <p:pic>
        <p:nvPicPr>
          <p:cNvPr id="32" name="Imag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5108678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3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</a:t>
            </a: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accés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7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9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</a:t>
            </a: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Incovénients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A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285718" y="306426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5592328" cy="497289"/>
          </a:xfrm>
          <a:prstGeom prst="rect">
            <a:avLst/>
          </a:prstGeom>
          <a:solidFill>
            <a:srgbClr val="4B003C"/>
          </a:solidFill>
          <a:ln>
            <a:solidFill>
              <a:srgbClr val="4B003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  <a:endParaRPr lang="fr-FR" sz="2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3" y="2855012"/>
            <a:ext cx="4692990" cy="458632"/>
            <a:chOff x="2588068" y="2477096"/>
            <a:chExt cx="4763785" cy="471522"/>
          </a:xfrm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253381"/>
            </a:solidFill>
            <a:ln>
              <a:solidFill>
                <a:srgbClr val="92009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920092"/>
            </a:solidFill>
            <a:ln>
              <a:solidFill>
                <a:srgbClr val="92009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langage &amp; les interfaces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69796" y="3491968"/>
            <a:ext cx="4927282" cy="470333"/>
            <a:chOff x="2350241" y="3149046"/>
            <a:chExt cx="5001612" cy="483552"/>
          </a:xfrm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A833C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solidFill>
              <a:srgbClr val="A833C3"/>
            </a:solidFill>
            <a:ln>
              <a:solidFill>
                <a:srgbClr val="A833C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Métadonnées &amp; transaction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48"/>
          <p:cNvGrpSpPr/>
          <p:nvPr/>
        </p:nvGrpSpPr>
        <p:grpSpPr>
          <a:xfrm>
            <a:off x="1840180" y="4135895"/>
            <a:ext cx="4961969" cy="458632"/>
            <a:chOff x="1723482" y="5291917"/>
            <a:chExt cx="5628371" cy="471522"/>
          </a:xfrm>
          <a:solidFill>
            <a:srgbClr val="BF72CC"/>
          </a:solidFill>
        </p:grpSpPr>
        <p:sp>
          <p:nvSpPr>
            <p:cNvPr id="12" name="Rectangle 11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BF72C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BF7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Sécurité &amp; droits d’</a:t>
              </a:r>
              <a:r>
                <a:rPr lang="fr-FR" sz="22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accés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8" y="4832082"/>
            <a:ext cx="5127652" cy="458632"/>
            <a:chOff x="1349390" y="5936478"/>
            <a:chExt cx="6002463" cy="471522"/>
          </a:xfrm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CA8BD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C79DC5"/>
            </a:solidFill>
            <a:ln>
              <a:solidFill>
                <a:srgbClr val="CA8BD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Avantage &amp; inconvénients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25338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Ellipse 43"/>
          <p:cNvSpPr/>
          <p:nvPr/>
        </p:nvSpPr>
        <p:spPr>
          <a:xfrm>
            <a:off x="1611298" y="3445963"/>
            <a:ext cx="580644" cy="573290"/>
          </a:xfrm>
          <a:prstGeom prst="ellipse">
            <a:avLst/>
          </a:prstGeom>
          <a:ln>
            <a:solidFill>
              <a:srgbClr val="25AE88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25AE88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432468" y="0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/41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50" y="2188611"/>
            <a:ext cx="5066399" cy="497289"/>
          </a:xfrm>
          <a:prstGeom prst="rect">
            <a:avLst/>
          </a:prstGeom>
          <a:solidFill>
            <a:srgbClr val="820069"/>
          </a:solidFill>
          <a:ln>
            <a:solidFill>
              <a:srgbClr val="683A6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Outil choisi &amp; installation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25338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2" y="5530390"/>
            <a:ext cx="5127652" cy="458632"/>
            <a:chOff x="1349390" y="5936478"/>
            <a:chExt cx="6002463" cy="471522"/>
          </a:xfrm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25AE8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DDA0DD"/>
            </a:solidFill>
            <a:ln>
              <a:solidFill>
                <a:srgbClr val="DBBFD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Difficultés rencontrés durant le travail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Présentation générale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274" y="1369211"/>
            <a:ext cx="7962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i="1" dirty="0" smtClean="0"/>
              <a:t>système de gestion de base de données</a:t>
            </a:r>
            <a:r>
              <a:rPr lang="fr-FR" dirty="0" smtClean="0"/>
              <a:t> (</a:t>
            </a:r>
            <a:r>
              <a:rPr lang="fr-FR" i="1" dirty="0" smtClean="0"/>
              <a:t>SGBD</a:t>
            </a:r>
            <a:r>
              <a:rPr lang="fr-FR" dirty="0" smtClean="0"/>
              <a:t>) est un logiciel système servant à stocker, manipuler, gérer et partager des informations dans une base de données. C’est l’intermédiaire entre l’utilisateur et la BDD.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Définition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71780" y="1620430"/>
            <a:ext cx="6096000" cy="185736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Est une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bibliothèque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source, écrite en langage C, (crée par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Dr Richard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D. Richard Hipp"/>
              </a:rPr>
              <a:t>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publié en août 2000)  qui propose un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moteur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BDD relationnelle accessible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 le langage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SQL,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 particularité est de ne pas reproduire le schéma habituel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client-serveur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mais d'être directement intégrée aux programmes.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358900" y="4591050"/>
            <a:ext cx="2501900" cy="1498600"/>
          </a:xfrm>
          <a:prstGeom prst="roundRect">
            <a:avLst/>
          </a:prstGeom>
          <a:solidFill>
            <a:srgbClr val="DBBFDA"/>
          </a:solidFill>
          <a:ln>
            <a:solidFill>
              <a:srgbClr val="DBBFD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Bibliothèque </a:t>
            </a:r>
          </a:p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SQLite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40" y="4686052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3987800" y="5753100"/>
            <a:ext cx="2555880" cy="850900"/>
          </a:xfrm>
          <a:prstGeom prst="curvedUpArrow">
            <a:avLst/>
          </a:prstGeom>
          <a:solidFill>
            <a:srgbClr val="820069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1740" y="510676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Importée et utilisée dans </a:t>
            </a:r>
          </a:p>
          <a:p>
            <a:r>
              <a:rPr lang="fr-FR" dirty="0" smtClean="0"/>
              <a:t>               le code</a:t>
            </a:r>
            <a:endParaRPr lang="fr-FR" dirty="0"/>
          </a:p>
        </p:txBody>
      </p:sp>
      <p:sp>
        <p:nvSpPr>
          <p:cNvPr id="39" name="Rounded Rectangle 38"/>
          <p:cNvSpPr/>
          <p:nvPr/>
        </p:nvSpPr>
        <p:spPr>
          <a:xfrm>
            <a:off x="6670680" y="4591050"/>
            <a:ext cx="2501900" cy="1498600"/>
          </a:xfrm>
          <a:prstGeom prst="roundRect">
            <a:avLst/>
          </a:prstGeom>
          <a:solidFill>
            <a:srgbClr val="DBBFDA"/>
          </a:solidFill>
          <a:ln>
            <a:solidFill>
              <a:srgbClr val="DBBFD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Fichier stocké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78" y="4740895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80" y="5007936"/>
            <a:ext cx="538475" cy="5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6" grpId="0" animBg="1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Caractéristique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296333" y="226075"/>
            <a:ext cx="452967" cy="492548"/>
          </a:xfrm>
          <a:custGeom>
            <a:avLst/>
            <a:gdLst>
              <a:gd name="T0" fmla="*/ 198438 w 21600"/>
              <a:gd name="T1" fmla="*/ 198438 h 21600"/>
              <a:gd name="T2" fmla="*/ 198438 w 21600"/>
              <a:gd name="T3" fmla="*/ 198438 h 21600"/>
              <a:gd name="T4" fmla="*/ 198438 w 21600"/>
              <a:gd name="T5" fmla="*/ 198438 h 21600"/>
              <a:gd name="T6" fmla="*/ 19843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865" y="10197"/>
                </a:moveTo>
                <a:cubicBezTo>
                  <a:pt x="15001" y="10365"/>
                  <a:pt x="15071" y="10573"/>
                  <a:pt x="15076" y="10817"/>
                </a:cubicBezTo>
                <a:cubicBezTo>
                  <a:pt x="15079" y="11061"/>
                  <a:pt x="15009" y="11255"/>
                  <a:pt x="14865" y="11407"/>
                </a:cubicBezTo>
                <a:lnTo>
                  <a:pt x="7797" y="19179"/>
                </a:lnTo>
                <a:cubicBezTo>
                  <a:pt x="7642" y="19350"/>
                  <a:pt x="7460" y="19435"/>
                  <a:pt x="7247" y="19435"/>
                </a:cubicBezTo>
                <a:cubicBezTo>
                  <a:pt x="7180" y="19435"/>
                  <a:pt x="7078" y="19414"/>
                  <a:pt x="6940" y="19379"/>
                </a:cubicBezTo>
                <a:cubicBezTo>
                  <a:pt x="6625" y="19229"/>
                  <a:pt x="6467" y="18962"/>
                  <a:pt x="6467" y="18577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5" y="14486"/>
                  <a:pt x="477" y="14380"/>
                  <a:pt x="285" y="14168"/>
                </a:cubicBezTo>
                <a:cubicBezTo>
                  <a:pt x="93" y="13957"/>
                  <a:pt x="0" y="13698"/>
                  <a:pt x="0" y="13390"/>
                </a:cubicBezTo>
                <a:lnTo>
                  <a:pt x="0" y="8215"/>
                </a:lnTo>
                <a:cubicBezTo>
                  <a:pt x="0" y="7903"/>
                  <a:pt x="93" y="7651"/>
                  <a:pt x="285" y="7448"/>
                </a:cubicBezTo>
                <a:cubicBezTo>
                  <a:pt x="475" y="7245"/>
                  <a:pt x="712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0"/>
                  <a:pt x="6624" y="2376"/>
                  <a:pt x="6940" y="2223"/>
                </a:cubicBezTo>
                <a:cubicBezTo>
                  <a:pt x="7273" y="2094"/>
                  <a:pt x="7556" y="2158"/>
                  <a:pt x="7797" y="2420"/>
                </a:cubicBezTo>
                <a:lnTo>
                  <a:pt x="14865" y="10197"/>
                </a:lnTo>
                <a:close/>
                <a:moveTo>
                  <a:pt x="17663" y="0"/>
                </a:moveTo>
                <a:cubicBezTo>
                  <a:pt x="18200" y="0"/>
                  <a:pt x="18708" y="114"/>
                  <a:pt x="19178" y="343"/>
                </a:cubicBezTo>
                <a:cubicBezTo>
                  <a:pt x="19653" y="572"/>
                  <a:pt x="20067" y="884"/>
                  <a:pt x="20425" y="1265"/>
                </a:cubicBezTo>
                <a:cubicBezTo>
                  <a:pt x="20782" y="1647"/>
                  <a:pt x="21068" y="2105"/>
                  <a:pt x="21282" y="2634"/>
                </a:cubicBezTo>
                <a:cubicBezTo>
                  <a:pt x="21493" y="3166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69"/>
                  <a:pt x="21493" y="18424"/>
                  <a:pt x="21282" y="18947"/>
                </a:cubicBezTo>
                <a:cubicBezTo>
                  <a:pt x="21068" y="19467"/>
                  <a:pt x="20780" y="19922"/>
                  <a:pt x="20425" y="20319"/>
                </a:cubicBezTo>
                <a:cubicBezTo>
                  <a:pt x="20067" y="20712"/>
                  <a:pt x="19653" y="21021"/>
                  <a:pt x="19186" y="21253"/>
                </a:cubicBezTo>
                <a:cubicBezTo>
                  <a:pt x="18716" y="21482"/>
                  <a:pt x="18208" y="21599"/>
                  <a:pt x="17663" y="21599"/>
                </a:cubicBezTo>
                <a:lnTo>
                  <a:pt x="11784" y="21599"/>
                </a:lnTo>
                <a:lnTo>
                  <a:pt x="11784" y="18886"/>
                </a:lnTo>
                <a:lnTo>
                  <a:pt x="17663" y="18886"/>
                </a:lnTo>
                <a:cubicBezTo>
                  <a:pt x="18064" y="18886"/>
                  <a:pt x="18409" y="18727"/>
                  <a:pt x="18700" y="18413"/>
                </a:cubicBezTo>
                <a:cubicBezTo>
                  <a:pt x="18991" y="18098"/>
                  <a:pt x="19135" y="17720"/>
                  <a:pt x="19135" y="17282"/>
                </a:cubicBezTo>
                <a:lnTo>
                  <a:pt x="19135" y="4317"/>
                </a:lnTo>
                <a:cubicBezTo>
                  <a:pt x="19135" y="3874"/>
                  <a:pt x="18991" y="3498"/>
                  <a:pt x="18708" y="3183"/>
                </a:cubicBezTo>
                <a:cubicBezTo>
                  <a:pt x="18422" y="2872"/>
                  <a:pt x="18075" y="2713"/>
                  <a:pt x="17663" y="2713"/>
                </a:cubicBezTo>
                <a:lnTo>
                  <a:pt x="11784" y="2713"/>
                </a:lnTo>
                <a:lnTo>
                  <a:pt x="11784" y="0"/>
                </a:lnTo>
                <a:lnTo>
                  <a:pt x="17663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25400" tIns="25400" rIns="25400" bIns="25400" anchor="ctr"/>
          <a:lstStyle/>
          <a:p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4585069" y="3073443"/>
            <a:ext cx="272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60">
              <a:defRPr/>
            </a:pPr>
            <a:r>
              <a:rPr lang="fr-FR" sz="3600" kern="0" dirty="0" smtClean="0">
                <a:solidFill>
                  <a:srgbClr val="3DBF9C"/>
                </a:solidFill>
              </a:rPr>
              <a:t>SQLite</a:t>
            </a:r>
            <a:endParaRPr lang="ru-RU" sz="15934" kern="0" dirty="0">
              <a:solidFill>
                <a:srgbClr val="3DBF9C"/>
              </a:solidFill>
            </a:endParaRPr>
          </a:p>
        </p:txBody>
      </p:sp>
      <p:sp>
        <p:nvSpPr>
          <p:cNvPr id="16" name="Oval 7"/>
          <p:cNvSpPr/>
          <p:nvPr/>
        </p:nvSpPr>
        <p:spPr>
          <a:xfrm>
            <a:off x="4371540" y="1872515"/>
            <a:ext cx="3120000" cy="3120000"/>
          </a:xfrm>
          <a:prstGeom prst="ellipse">
            <a:avLst/>
          </a:prstGeom>
          <a:noFill/>
          <a:ln w="222250" cap="flat" cmpd="sng" algn="ctr">
            <a:solidFill>
              <a:sysClr val="window" lastClr="FFFFFF">
                <a:lumMod val="85000"/>
                <a:alpha val="44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8"/>
          <p:cNvSpPr/>
          <p:nvPr/>
        </p:nvSpPr>
        <p:spPr>
          <a:xfrm>
            <a:off x="6794014" y="2095826"/>
            <a:ext cx="384000" cy="384000"/>
          </a:xfrm>
          <a:prstGeom prst="ellipse">
            <a:avLst/>
          </a:prstGeom>
          <a:solidFill>
            <a:srgbClr val="0087B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24"/>
          <p:cNvSpPr/>
          <p:nvPr/>
        </p:nvSpPr>
        <p:spPr>
          <a:xfrm>
            <a:off x="7312391" y="3246228"/>
            <a:ext cx="384000" cy="384000"/>
          </a:xfrm>
          <a:prstGeom prst="ellipse">
            <a:avLst/>
          </a:prstGeom>
          <a:solidFill>
            <a:srgbClr val="FE83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795198" y="4417467"/>
            <a:ext cx="384000" cy="384000"/>
          </a:xfrm>
          <a:prstGeom prst="ellipse">
            <a:avLst/>
          </a:prstGeom>
          <a:solidFill>
            <a:srgbClr val="A1BB2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4711169" y="4417467"/>
            <a:ext cx="384000" cy="384000"/>
          </a:xfrm>
          <a:prstGeom prst="ellipse">
            <a:avLst/>
          </a:prstGeom>
          <a:solidFill>
            <a:srgbClr val="595959">
              <a:lumMod val="85000"/>
              <a:lumOff val="15000"/>
            </a:srgb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7"/>
          <p:cNvSpPr/>
          <p:nvPr/>
        </p:nvSpPr>
        <p:spPr>
          <a:xfrm>
            <a:off x="4178847" y="3246228"/>
            <a:ext cx="384000" cy="384000"/>
          </a:xfrm>
          <a:prstGeom prst="ellipse">
            <a:avLst/>
          </a:prstGeom>
          <a:solidFill>
            <a:srgbClr val="3DBF9C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8"/>
          <p:cNvSpPr/>
          <p:nvPr/>
        </p:nvSpPr>
        <p:spPr>
          <a:xfrm>
            <a:off x="4711169" y="2095826"/>
            <a:ext cx="384000" cy="384000"/>
          </a:xfrm>
          <a:prstGeom prst="ellipse">
            <a:avLst/>
          </a:prstGeom>
          <a:solidFill>
            <a:srgbClr val="D43E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36"/>
          <p:cNvSpPr txBox="1"/>
          <p:nvPr/>
        </p:nvSpPr>
        <p:spPr>
          <a:xfrm>
            <a:off x="705255" y="1304904"/>
            <a:ext cx="367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Gratuit et Open source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7982466" y="3073442"/>
            <a:ext cx="42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Gestion des droits</a:t>
            </a:r>
            <a:endParaRPr lang="fr-FR" dirty="0"/>
          </a:p>
        </p:txBody>
      </p:sp>
      <p:sp>
        <p:nvSpPr>
          <p:cNvPr id="25" name="TextBox 54"/>
          <p:cNvSpPr txBox="1"/>
          <p:nvPr/>
        </p:nvSpPr>
        <p:spPr>
          <a:xfrm>
            <a:off x="7531892" y="4644869"/>
            <a:ext cx="438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Valable pour tous les langages de programmation populaires (</a:t>
            </a:r>
            <a:r>
              <a:rPr lang="fr-FR" dirty="0" err="1" smtClean="0"/>
              <a:t>java,c</a:t>
            </a:r>
            <a:r>
              <a:rPr lang="fr-FR" dirty="0" smtClean="0"/>
              <a:t>++,PHP…)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749300" y="4756734"/>
            <a:ext cx="4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zero</a:t>
            </a:r>
            <a:r>
              <a:rPr lang="fr-FR" dirty="0" smtClean="0"/>
              <a:t>-configuration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705255" y="3070023"/>
            <a:ext cx="36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indent="-228611"/>
            <a:r>
              <a:rPr lang="fr-FR" dirty="0" smtClean="0"/>
              <a:t>Base de donnée interne </a:t>
            </a:r>
          </a:p>
          <a:p>
            <a:pPr marL="0" lvl="3" indent="-228611"/>
            <a:r>
              <a:rPr lang="fr-FR" dirty="0" smtClean="0"/>
              <a:t>(embarquée)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7462619" y="1575863"/>
            <a:ext cx="38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Portabilité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0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Outil choisi &amp; Installation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0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langages &amp; Les interfaces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249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Calibri Light (En-têtes)</vt:lpstr>
      <vt:lpstr>Constantia</vt:lpstr>
      <vt:lpstr>Lato Black</vt:lpstr>
      <vt:lpstr>Segoe UI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23</cp:revision>
  <dcterms:created xsi:type="dcterms:W3CDTF">2018-11-23T17:28:28Z</dcterms:created>
  <dcterms:modified xsi:type="dcterms:W3CDTF">2018-11-23T22:36:53Z</dcterms:modified>
</cp:coreProperties>
</file>