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7" r:id="rId2"/>
    <p:sldId id="258" r:id="rId3"/>
    <p:sldId id="259" r:id="rId4"/>
    <p:sldId id="266" r:id="rId5"/>
    <p:sldId id="267" r:id="rId6"/>
    <p:sldId id="268" r:id="rId7"/>
    <p:sldId id="269" r:id="rId8"/>
    <p:sldId id="260" r:id="rId9"/>
    <p:sldId id="276" r:id="rId10"/>
    <p:sldId id="311" r:id="rId11"/>
    <p:sldId id="312" r:id="rId12"/>
    <p:sldId id="261" r:id="rId13"/>
    <p:sldId id="283" r:id="rId14"/>
    <p:sldId id="287" r:id="rId15"/>
    <p:sldId id="285" r:id="rId16"/>
    <p:sldId id="286" r:id="rId17"/>
    <p:sldId id="288" r:id="rId18"/>
    <p:sldId id="289" r:id="rId19"/>
    <p:sldId id="291" r:id="rId20"/>
    <p:sldId id="290" r:id="rId21"/>
    <p:sldId id="292" r:id="rId22"/>
    <p:sldId id="293" r:id="rId23"/>
    <p:sldId id="294" r:id="rId24"/>
    <p:sldId id="310" r:id="rId25"/>
    <p:sldId id="296" r:id="rId26"/>
    <p:sldId id="297" r:id="rId27"/>
    <p:sldId id="298" r:id="rId28"/>
    <p:sldId id="299" r:id="rId29"/>
    <p:sldId id="307" r:id="rId30"/>
    <p:sldId id="308" r:id="rId31"/>
    <p:sldId id="270" r:id="rId32"/>
    <p:sldId id="271" r:id="rId33"/>
    <p:sldId id="272" r:id="rId34"/>
    <p:sldId id="273" r:id="rId35"/>
    <p:sldId id="274" r:id="rId36"/>
    <p:sldId id="275" r:id="rId37"/>
    <p:sldId id="262" r:id="rId38"/>
    <p:sldId id="277" r:id="rId39"/>
    <p:sldId id="281" r:id="rId40"/>
    <p:sldId id="282" r:id="rId41"/>
    <p:sldId id="263" r:id="rId42"/>
    <p:sldId id="278" r:id="rId43"/>
    <p:sldId id="295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264" r:id="rId52"/>
    <p:sldId id="279" r:id="rId53"/>
    <p:sldId id="313" r:id="rId54"/>
    <p:sldId id="265" r:id="rId55"/>
    <p:sldId id="280" r:id="rId56"/>
    <p:sldId id="309" r:id="rId5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7AF"/>
    <a:srgbClr val="E6E6E6"/>
    <a:srgbClr val="C00000"/>
    <a:srgbClr val="E2B700"/>
    <a:srgbClr val="A1B81F"/>
    <a:srgbClr val="F79646"/>
    <a:srgbClr val="3DBF9C"/>
    <a:srgbClr val="FFFFFF"/>
    <a:srgbClr val="FFE575"/>
    <a:srgbClr val="72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B55E0-88E5-4B0C-B49A-E9075B3352A2}" type="datetimeFigureOut">
              <a:rPr lang="fr-FR" smtClean="0"/>
              <a:t>02/12/2018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5AEE-926E-49DB-B657-4E194F63E7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5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1FC3-49CE-486E-9C48-AEA0A2BF14D1}" type="datetime1">
              <a:rPr lang="fr-FR" smtClean="0"/>
              <a:t>02/12/2018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77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DB6C-4A51-4146-83FA-D90B81371109}" type="datetime1">
              <a:rPr lang="fr-FR" smtClean="0"/>
              <a:t>02/12/2018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54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0F80-DF1E-4EC2-A6EC-59C699CD0EE3}" type="datetime1">
              <a:rPr lang="fr-FR" smtClean="0"/>
              <a:t>02/12/2018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3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698A-305D-4B52-8F3F-08107100E280}" type="datetime1">
              <a:rPr lang="fr-FR" smtClean="0"/>
              <a:t>02/12/2018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84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2602-A214-4856-9BA4-0F4176CE9495}" type="datetime1">
              <a:rPr lang="fr-FR" smtClean="0"/>
              <a:t>02/12/2018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40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8123-36FD-4A73-ABC7-7C8DFFA33960}" type="datetime1">
              <a:rPr lang="fr-FR" smtClean="0"/>
              <a:t>02/12/2018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00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6BCA-D3EB-4D67-9A97-B771D7795D83}" type="datetime1">
              <a:rPr lang="fr-FR" smtClean="0"/>
              <a:t>02/12/2018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8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1913-AFCA-48E0-B94B-F918845F734F}" type="datetime1">
              <a:rPr lang="fr-FR" smtClean="0"/>
              <a:t>02/12/2018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54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87B-56C1-4C35-8F59-D5FAA87A10B3}" type="datetime1">
              <a:rPr lang="fr-FR" smtClean="0"/>
              <a:t>02/12/2018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00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3469-5FA0-48ED-A3C7-488D5162C6B9}" type="datetime1">
              <a:rPr lang="fr-FR" smtClean="0"/>
              <a:t>02/12/2018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90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C19F-09D3-462D-9BE6-133CBB8E5599}" type="datetime1">
              <a:rPr lang="fr-FR" smtClean="0"/>
              <a:t>02/12/2018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75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C6B7B-C304-434A-BC5F-A78B31A7F55C}" type="datetime1">
              <a:rPr lang="fr-FR" smtClean="0"/>
              <a:t>02/12/2018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gif"/><Relationship Id="rId5" Type="http://schemas.openxmlformats.org/officeDocument/2006/relationships/tags" Target="../tags/tag5.xml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gi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fr.wikipedia.org/wiki/D._Richard_Hipp" TargetMode="External"/><Relationship Id="rId4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fif"/><Relationship Id="rId3" Type="http://schemas.openxmlformats.org/officeDocument/2006/relationships/image" Target="../media/image23.jfif"/><Relationship Id="rId7" Type="http://schemas.openxmlformats.org/officeDocument/2006/relationships/image" Target="../media/image27.jf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fif"/><Relationship Id="rId5" Type="http://schemas.openxmlformats.org/officeDocument/2006/relationships/image" Target="../media/image25.jfif"/><Relationship Id="rId4" Type="http://schemas.openxmlformats.org/officeDocument/2006/relationships/image" Target="../media/image24.jfif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6"/>
          <p:cNvSpPr txBox="1"/>
          <p:nvPr/>
        </p:nvSpPr>
        <p:spPr>
          <a:xfrm>
            <a:off x="1198527" y="2416247"/>
            <a:ext cx="9957218" cy="646331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rgbClr val="CA8BD5"/>
              </a:gs>
            </a:gsLst>
          </a:gradFill>
          <a:ln>
            <a:solidFill>
              <a:srgbClr val="0087A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Présentation sur le SGBD SQLite</a:t>
            </a:r>
            <a:endParaRPr lang="fr-FR" sz="5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17" name="ZoneTexte 13"/>
          <p:cNvSpPr txBox="1"/>
          <p:nvPr/>
        </p:nvSpPr>
        <p:spPr>
          <a:xfrm>
            <a:off x="3902700" y="6256907"/>
            <a:ext cx="352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2018/2019</a:t>
            </a:r>
            <a:endParaRPr lang="fr-FR" sz="2400" b="1" dirty="0"/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919460" y="679612"/>
            <a:ext cx="7772400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371600" fontAlgn="base">
              <a:spcAft>
                <a:spcPct val="0"/>
              </a:spcAft>
              <a:defRPr/>
            </a:pPr>
            <a:r>
              <a:rPr lang="fr-FR" sz="2000" dirty="0" smtClean="0">
                <a:latin typeface="Times New Roman"/>
                <a:ea typeface="Calibri"/>
                <a:cs typeface="Times New Roman"/>
              </a:rPr>
              <a:t>République Algérienne Démocratique et Populaire</a:t>
            </a:r>
            <a:r>
              <a:rPr lang="fr-FR" sz="2000" dirty="0" smtClean="0">
                <a:latin typeface="Times New Roman"/>
                <a:ea typeface="Times New Roman"/>
              </a:rPr>
              <a:t/>
            </a:r>
            <a:br>
              <a:rPr lang="fr-FR" sz="2000" dirty="0" smtClean="0">
                <a:latin typeface="Times New Roman"/>
                <a:ea typeface="Times New Roman"/>
              </a:rPr>
            </a:br>
            <a:r>
              <a:rPr lang="fr-FR" sz="2000" dirty="0" smtClean="0">
                <a:latin typeface="Times New Roman"/>
                <a:ea typeface="Calibri"/>
                <a:cs typeface="Times New Roman"/>
              </a:rPr>
              <a:t>Ministère de l’Enseignement Supérieur et de la Recherche Scientifique</a:t>
            </a:r>
            <a:br>
              <a:rPr lang="fr-FR" sz="2000" dirty="0" smtClean="0">
                <a:latin typeface="Times New Roman"/>
                <a:ea typeface="Calibri"/>
                <a:cs typeface="Times New Roman"/>
              </a:rPr>
            </a:br>
            <a:r>
              <a:rPr lang="fr-FR" sz="2000" dirty="0" smtClean="0">
                <a:latin typeface="Times New Roman"/>
                <a:ea typeface="Calibri"/>
                <a:cs typeface="Times New Roman"/>
              </a:rPr>
              <a:t>Université d’Ibn </a:t>
            </a:r>
            <a:r>
              <a:rPr lang="fr-FR" sz="2000" dirty="0" err="1" smtClean="0">
                <a:latin typeface="Times New Roman"/>
                <a:ea typeface="Calibri"/>
                <a:cs typeface="Times New Roman"/>
              </a:rPr>
              <a:t>Khaldoun</a:t>
            </a:r>
            <a:r>
              <a:rPr lang="fr-FR" sz="2000" dirty="0" smtClean="0">
                <a:latin typeface="Times New Roman"/>
                <a:ea typeface="Calibri"/>
                <a:cs typeface="Times New Roman"/>
              </a:rPr>
              <a:t> – Tiaret</a:t>
            </a:r>
            <a:br>
              <a:rPr lang="fr-FR" sz="2000" dirty="0" smtClean="0">
                <a:latin typeface="Times New Roman"/>
                <a:ea typeface="Calibri"/>
                <a:cs typeface="Times New Roman"/>
              </a:rPr>
            </a:br>
            <a:r>
              <a:rPr lang="fr-FR" sz="2000" dirty="0" smtClean="0">
                <a:latin typeface="Times New Roman"/>
                <a:ea typeface="Calibri"/>
                <a:cs typeface="Times New Roman"/>
              </a:rPr>
              <a:t>Département Informatique</a:t>
            </a:r>
            <a:r>
              <a:rPr lang="fr-FR" sz="2000" b="1" dirty="0" smtClean="0">
                <a:solidFill>
                  <a:srgbClr val="000000"/>
                </a:solidFill>
                <a:latin typeface="Constantia" pitchFamily="18" charset="0"/>
              </a:rPr>
              <a:t/>
            </a:r>
            <a:br>
              <a:rPr lang="fr-FR" sz="2000" b="1" dirty="0" smtClean="0">
                <a:solidFill>
                  <a:srgbClr val="000000"/>
                </a:solidFill>
                <a:latin typeface="Constantia" pitchFamily="18" charset="0"/>
              </a:rPr>
            </a:br>
            <a:r>
              <a:rPr lang="fr-FR" sz="2000" dirty="0" smtClean="0">
                <a:latin typeface="Times New Roman"/>
                <a:ea typeface="Times New Roman"/>
              </a:rPr>
              <a:t/>
            </a:r>
            <a:br>
              <a:rPr lang="fr-FR" sz="2000" dirty="0" smtClean="0">
                <a:latin typeface="Times New Roman"/>
                <a:ea typeface="Times New Roman"/>
              </a:rPr>
            </a:br>
            <a:endParaRPr lang="fr-FR" sz="2000" dirty="0">
              <a:latin typeface="Times New Roman"/>
              <a:ea typeface="Times New Roman"/>
            </a:endParaRPr>
          </a:p>
        </p:txBody>
      </p:sp>
      <p:grpSp>
        <p:nvGrpSpPr>
          <p:cNvPr id="19" name="Groupe 7"/>
          <p:cNvGrpSpPr/>
          <p:nvPr/>
        </p:nvGrpSpPr>
        <p:grpSpPr>
          <a:xfrm>
            <a:off x="7969349" y="4648916"/>
            <a:ext cx="3627120" cy="861774"/>
            <a:chOff x="7512530" y="4321352"/>
            <a:chExt cx="3627120" cy="861774"/>
          </a:xfrm>
        </p:grpSpPr>
        <p:sp>
          <p:nvSpPr>
            <p:cNvPr id="20" name="ZoneTexte 10"/>
            <p:cNvSpPr txBox="1"/>
            <p:nvPr/>
          </p:nvSpPr>
          <p:spPr>
            <a:xfrm>
              <a:off x="7512530" y="4321352"/>
              <a:ext cx="362712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Enseignant du module:</a:t>
              </a:r>
            </a:p>
            <a:p>
              <a:pPr>
                <a:lnSpc>
                  <a:spcPct val="150000"/>
                </a:lnSpc>
              </a:pPr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      Mme BEN OUTHMANE</a:t>
              </a:r>
            </a:p>
          </p:txBody>
        </p:sp>
        <p:pic>
          <p:nvPicPr>
            <p:cNvPr id="21" name="Image 1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3781" y="4731256"/>
              <a:ext cx="298797" cy="325148"/>
            </a:xfrm>
            <a:prstGeom prst="rect">
              <a:avLst/>
            </a:prstGeom>
          </p:spPr>
        </p:pic>
      </p:grpSp>
      <p:grpSp>
        <p:nvGrpSpPr>
          <p:cNvPr id="22" name="Groupe 6"/>
          <p:cNvGrpSpPr/>
          <p:nvPr/>
        </p:nvGrpSpPr>
        <p:grpSpPr>
          <a:xfrm>
            <a:off x="824657" y="3294699"/>
            <a:ext cx="3387125" cy="2708434"/>
            <a:chOff x="1172167" y="3242432"/>
            <a:chExt cx="3387125" cy="2708434"/>
          </a:xfrm>
        </p:grpSpPr>
        <p:sp>
          <p:nvSpPr>
            <p:cNvPr id="23" name="ZoneTexte 8"/>
            <p:cNvSpPr txBox="1"/>
            <p:nvPr/>
          </p:nvSpPr>
          <p:spPr>
            <a:xfrm>
              <a:off x="1172167" y="3242432"/>
              <a:ext cx="3387125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Réalisé par :</a:t>
              </a:r>
            </a:p>
            <a:p>
              <a:pPr>
                <a:lnSpc>
                  <a:spcPct val="150000"/>
                </a:lnSpc>
              </a:pPr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     MADENE Malika</a:t>
              </a:r>
            </a:p>
            <a:p>
              <a:pPr>
                <a:lnSpc>
                  <a:spcPct val="150000"/>
                </a:lnSpc>
              </a:pPr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     MADOUNE Sid Ali </a:t>
              </a:r>
            </a:p>
            <a:p>
              <a:pPr>
                <a:lnSpc>
                  <a:spcPct val="150000"/>
                </a:lnSpc>
              </a:pPr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     NADJEM </a:t>
              </a:r>
              <a:r>
                <a:rPr lang="fr-FR" sz="2000" b="1" dirty="0" err="1" smtClean="0">
                  <a:latin typeface="Times New Roman" pitchFamily="18" charset="0"/>
                  <a:cs typeface="Times New Roman" pitchFamily="18" charset="0"/>
                </a:rPr>
                <a:t>Nour</a:t>
              </a:r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 El Imane</a:t>
              </a:r>
            </a:p>
            <a:p>
              <a:pPr>
                <a:lnSpc>
                  <a:spcPct val="150000"/>
                </a:lnSpc>
              </a:pPr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     ZAGAI Houari</a:t>
              </a:r>
            </a:p>
            <a:p>
              <a:pPr>
                <a:lnSpc>
                  <a:spcPct val="150000"/>
                </a:lnSpc>
              </a:pPr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     ZIDANE </a:t>
              </a:r>
              <a:r>
                <a:rPr lang="fr-FR" sz="2000" b="1" dirty="0" err="1" smtClean="0">
                  <a:latin typeface="Times New Roman" pitchFamily="18" charset="0"/>
                  <a:cs typeface="Times New Roman" pitchFamily="18" charset="0"/>
                </a:rPr>
                <a:t>Souhila</a:t>
              </a:r>
              <a:endParaRPr lang="fr-FR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24" name="Image 1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2167" y="5458423"/>
              <a:ext cx="325148" cy="325148"/>
            </a:xfrm>
            <a:prstGeom prst="rect">
              <a:avLst/>
            </a:prstGeom>
          </p:spPr>
        </p:pic>
        <p:pic>
          <p:nvPicPr>
            <p:cNvPr id="25" name="Image 1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2167" y="3686422"/>
              <a:ext cx="325148" cy="325148"/>
            </a:xfrm>
            <a:prstGeom prst="rect">
              <a:avLst/>
            </a:prstGeom>
          </p:spPr>
        </p:pic>
      </p:grpSp>
      <p:cxnSp>
        <p:nvCxnSpPr>
          <p:cNvPr id="27" name="Connecteur droit 3"/>
          <p:cNvCxnSpPr/>
          <p:nvPr/>
        </p:nvCxnSpPr>
        <p:spPr>
          <a:xfrm>
            <a:off x="2080313" y="1974660"/>
            <a:ext cx="7047186" cy="0"/>
          </a:xfrm>
          <a:prstGeom prst="line">
            <a:avLst/>
          </a:prstGeom>
          <a:ln w="28575">
            <a:solidFill>
              <a:srgbClr val="0087A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Imag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97" y="57301"/>
            <a:ext cx="1274794" cy="1244621"/>
          </a:xfrm>
          <a:prstGeom prst="rect">
            <a:avLst/>
          </a:prstGeom>
        </p:spPr>
      </p:pic>
      <p:pic>
        <p:nvPicPr>
          <p:cNvPr id="29" name="Imag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675" y="57301"/>
            <a:ext cx="1274794" cy="1244621"/>
          </a:xfrm>
          <a:prstGeom prst="rect">
            <a:avLst/>
          </a:prstGeom>
        </p:spPr>
      </p:pic>
      <p:pic>
        <p:nvPicPr>
          <p:cNvPr id="30" name="Imag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57" y="4189154"/>
            <a:ext cx="325148" cy="325148"/>
          </a:xfrm>
          <a:prstGeom prst="rect">
            <a:avLst/>
          </a:prstGeom>
        </p:spPr>
      </p:pic>
      <p:pic>
        <p:nvPicPr>
          <p:cNvPr id="31" name="Imag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57" y="4648916"/>
            <a:ext cx="325148" cy="325148"/>
          </a:xfrm>
          <a:prstGeom prst="rect">
            <a:avLst/>
          </a:prstGeom>
        </p:spPr>
      </p:pic>
      <p:pic>
        <p:nvPicPr>
          <p:cNvPr id="32" name="Imag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57" y="5108678"/>
            <a:ext cx="325148" cy="32514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z="2000" smtClean="0"/>
              <a:t>1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51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73629"/>
            <a:ext cx="6035040" cy="0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1757520" y="422361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b="1" dirty="0"/>
              <a:t>DB Browser </a:t>
            </a:r>
            <a:r>
              <a:rPr lang="fr-FR" b="1" dirty="0" smtClean="0"/>
              <a:t>for </a:t>
            </a:r>
            <a:r>
              <a:rPr lang="fr-FR" b="1" dirty="0" err="1" smtClean="0"/>
              <a:t>SQLite</a:t>
            </a:r>
            <a:r>
              <a:rPr lang="fr-FR" b="1" dirty="0" smtClean="0"/>
              <a:t>: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1" y="1878227"/>
            <a:ext cx="5126606" cy="26709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9086" y="1535850"/>
            <a:ext cx="4558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outil visuel et open source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503" y="2245603"/>
            <a:ext cx="4838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Il </a:t>
            </a:r>
            <a:r>
              <a:rPr lang="fr-FR" sz="2800" dirty="0"/>
              <a:t>utilise une interface familière ressemblant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9085" y="4574801"/>
            <a:ext cx="10769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Haute </a:t>
            </a:r>
            <a:r>
              <a:rPr lang="fr-FR" sz="2800" dirty="0"/>
              <a:t>qualité permettant de créer, concevoir et modifier des fichiers de base de données compatibles avec </a:t>
            </a:r>
            <a:r>
              <a:rPr lang="fr-FR" sz="2800" dirty="0" err="1" smtClean="0"/>
              <a:t>SQLite</a:t>
            </a:r>
            <a:endParaRPr lang="fr-FR" sz="2800" dirty="0"/>
          </a:p>
        </p:txBody>
      </p:sp>
      <p:pic>
        <p:nvPicPr>
          <p:cNvPr id="10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2" y="1557883"/>
            <a:ext cx="543056" cy="543056"/>
          </a:xfrm>
          <a:prstGeom prst="rect">
            <a:avLst/>
          </a:prstGeom>
        </p:spPr>
      </p:pic>
      <p:pic>
        <p:nvPicPr>
          <p:cNvPr id="11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7" y="2245863"/>
            <a:ext cx="543056" cy="543056"/>
          </a:xfrm>
          <a:prstGeom prst="rect">
            <a:avLst/>
          </a:prstGeom>
        </p:spPr>
      </p:pic>
      <p:pic>
        <p:nvPicPr>
          <p:cNvPr id="12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72" y="4645075"/>
            <a:ext cx="543056" cy="543056"/>
          </a:xfrm>
          <a:prstGeom prst="rect">
            <a:avLst/>
          </a:prstGeom>
        </p:spPr>
      </p:pic>
      <p:pic>
        <p:nvPicPr>
          <p:cNvPr id="13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35" y="3234285"/>
            <a:ext cx="543056" cy="54305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49085" y="3265711"/>
            <a:ext cx="495082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Émettre </a:t>
            </a:r>
            <a:r>
              <a:rPr lang="fr-FR" sz="2800" dirty="0"/>
              <a:t>des requêtes SQL et inspecter les </a:t>
            </a:r>
            <a:r>
              <a:rPr lang="fr-FR" sz="2800" dirty="0" smtClean="0"/>
              <a:t>résultats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15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17" y="5581246"/>
            <a:ext cx="543056" cy="54305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79566" y="5581933"/>
            <a:ext cx="99800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Examiner un journal de toutes les commandes SQL émises par </a:t>
            </a:r>
            <a:r>
              <a:rPr lang="fr-FR" sz="2800" dirty="0" smtClean="0"/>
              <a:t>l’application</a:t>
            </a:r>
            <a:endParaRPr lang="fr-FR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6492241" y="1233311"/>
            <a:ext cx="37621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https://</a:t>
            </a:r>
            <a:r>
              <a:rPr lang="fr-FR" sz="2500" dirty="0" smtClean="0"/>
              <a:t>sqlitebrowser.org</a:t>
            </a:r>
            <a:endParaRPr lang="fr-FR" sz="25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98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4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>
            <a:off x="88857" y="1046052"/>
            <a:ext cx="4889543" cy="13491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1548514" y="415829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Installation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80" y="1281446"/>
            <a:ext cx="4791744" cy="3724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80" y="1305348"/>
            <a:ext cx="4572638" cy="3543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83" y="1305348"/>
            <a:ext cx="4563112" cy="3515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869" y="1305348"/>
            <a:ext cx="4544059" cy="3543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57" y="1329165"/>
            <a:ext cx="4572638" cy="35342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81" y="1857581"/>
            <a:ext cx="4563112" cy="35247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17" y="1329165"/>
            <a:ext cx="6387063" cy="4072632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65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8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Les langages &amp; Les interfaces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FFC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FFC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FFC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855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Langages SQLite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348974" y="2498449"/>
            <a:ext cx="8897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Base de données (Créer, supprimer, Ouvrir)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/>
              <a:t>Table</a:t>
            </a:r>
            <a:r>
              <a:rPr lang="fr-FR" sz="2400" dirty="0">
                <a:solidFill>
                  <a:prstClr val="black"/>
                </a:solidFill>
              </a:rPr>
              <a:t> (Créer, Modifier, Supprimer)</a:t>
            </a: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/>
              <a:t>Index </a:t>
            </a:r>
            <a:r>
              <a:rPr lang="fr-FR" sz="2400" dirty="0">
                <a:solidFill>
                  <a:prstClr val="black"/>
                </a:solidFill>
              </a:rPr>
              <a:t>(Créer, Modifier, Supprimer)</a:t>
            </a: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 smtClean="0"/>
              <a:t>Vue </a:t>
            </a:r>
            <a:r>
              <a:rPr lang="fr-FR" sz="2400" dirty="0">
                <a:solidFill>
                  <a:prstClr val="black"/>
                </a:solidFill>
              </a:rPr>
              <a:t>(Crée, Supprimer)</a:t>
            </a: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>
                <a:solidFill>
                  <a:prstClr val="black"/>
                </a:solidFill>
              </a:rPr>
              <a:t>Triggers (Créer, Supprimer)</a:t>
            </a:r>
          </a:p>
        </p:txBody>
      </p:sp>
      <p:pic>
        <p:nvPicPr>
          <p:cNvPr id="15" name="Image 11">
            <a:extLst>
              <a:ext uri="{FF2B5EF4-FFF2-40B4-BE49-F238E27FC236}">
                <a16:creationId xmlns:a16="http://schemas.microsoft.com/office/drawing/2014/main" id="{86B9BF00-3A6B-485E-AAF4-44CF74EE21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2480864"/>
            <a:ext cx="543056" cy="543056"/>
          </a:xfrm>
          <a:prstGeom prst="rect">
            <a:avLst/>
          </a:prstGeom>
        </p:spPr>
      </p:pic>
      <p:pic>
        <p:nvPicPr>
          <p:cNvPr id="16" name="Image 12">
            <a:extLst>
              <a:ext uri="{FF2B5EF4-FFF2-40B4-BE49-F238E27FC236}">
                <a16:creationId xmlns:a16="http://schemas.microsoft.com/office/drawing/2014/main" id="{44E49184-9273-41D7-85B8-0A6F2BF3D2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8" y="3229073"/>
            <a:ext cx="543056" cy="543056"/>
          </a:xfrm>
          <a:prstGeom prst="rect">
            <a:avLst/>
          </a:prstGeom>
        </p:spPr>
      </p:pic>
      <p:pic>
        <p:nvPicPr>
          <p:cNvPr id="17" name="Image 13">
            <a:extLst>
              <a:ext uri="{FF2B5EF4-FFF2-40B4-BE49-F238E27FC236}">
                <a16:creationId xmlns:a16="http://schemas.microsoft.com/office/drawing/2014/main" id="{B2C103C3-5467-4894-9C64-2081AA008D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8" y="3948167"/>
            <a:ext cx="543056" cy="543056"/>
          </a:xfrm>
          <a:prstGeom prst="rect">
            <a:avLst/>
          </a:prstGeom>
        </p:spPr>
      </p:pic>
      <p:pic>
        <p:nvPicPr>
          <p:cNvPr id="18" name="Image 14">
            <a:extLst>
              <a:ext uri="{FF2B5EF4-FFF2-40B4-BE49-F238E27FC236}">
                <a16:creationId xmlns:a16="http://schemas.microsoft.com/office/drawing/2014/main" id="{6AC4F2C1-0FDB-481E-8151-BE448B1AB9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4682456"/>
            <a:ext cx="543056" cy="54305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435430" y="1535454"/>
            <a:ext cx="547778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va </a:t>
            </a:r>
            <a:r>
              <a:rPr lang="fr-FR" sz="3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expliquer comment: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Image 15">
            <a:extLst>
              <a:ext uri="{FF2B5EF4-FFF2-40B4-BE49-F238E27FC236}">
                <a16:creationId xmlns:a16="http://schemas.microsoft.com/office/drawing/2014/main" id="{D66161E7-4D4A-4E3E-85DA-C1A5541D13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5344264"/>
            <a:ext cx="543056" cy="54305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056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Création d’une BDD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7964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Image 9">
            <a:extLst>
              <a:ext uri="{FF2B5EF4-FFF2-40B4-BE49-F238E27FC236}">
                <a16:creationId xmlns:a16="http://schemas.microsoft.com/office/drawing/2014/main" id="{84159482-CC56-4DFE-856B-4C6F8EF4C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95" y="1650945"/>
            <a:ext cx="7830428" cy="5041404"/>
          </a:xfrm>
          <a:prstGeom prst="rect">
            <a:avLst/>
          </a:prstGeom>
        </p:spPr>
      </p:pic>
      <p:pic>
        <p:nvPicPr>
          <p:cNvPr id="10" name="Image 8">
            <a:extLst>
              <a:ext uri="{FF2B5EF4-FFF2-40B4-BE49-F238E27FC236}">
                <a16:creationId xmlns:a16="http://schemas.microsoft.com/office/drawing/2014/main" id="{86A26D76-63A6-45A3-8297-7AB5768B9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45" y="1881161"/>
            <a:ext cx="7830428" cy="497683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79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705394" y="415341"/>
            <a:ext cx="7471954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Création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d’une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pic>
        <p:nvPicPr>
          <p:cNvPr id="26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512"/>
            <a:ext cx="8346276" cy="5308359"/>
          </a:xfrm>
          <a:prstGeom prst="rect">
            <a:avLst/>
          </a:prstGeom>
        </p:spPr>
      </p:pic>
      <p:pic>
        <p:nvPicPr>
          <p:cNvPr id="27" name="Image 4">
            <a:extLst>
              <a:ext uri="{FF2B5EF4-FFF2-40B4-BE49-F238E27FC236}">
                <a16:creationId xmlns:a16="http://schemas.microsoft.com/office/drawing/2014/main" id="{2AF9AC5C-660F-41D1-88AD-483ACFE8C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4" y="1903911"/>
            <a:ext cx="8346276" cy="5255178"/>
          </a:xfrm>
          <a:prstGeom prst="rect">
            <a:avLst/>
          </a:prstGeom>
        </p:spPr>
      </p:pic>
      <p:pic>
        <p:nvPicPr>
          <p:cNvPr id="28" name="Image 10">
            <a:extLst>
              <a:ext uri="{FF2B5EF4-FFF2-40B4-BE49-F238E27FC236}">
                <a16:creationId xmlns:a16="http://schemas.microsoft.com/office/drawing/2014/main" id="{DCD01780-1028-45CC-ABED-0DB0C6085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36" y="2092277"/>
            <a:ext cx="8346275" cy="530762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43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705394" y="415342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Modification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d’une table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pic>
        <p:nvPicPr>
          <p:cNvPr id="19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197"/>
            <a:ext cx="8268026" cy="5308359"/>
          </a:xfrm>
          <a:prstGeom prst="rect">
            <a:avLst/>
          </a:prstGeom>
        </p:spPr>
      </p:pic>
      <p:pic>
        <p:nvPicPr>
          <p:cNvPr id="20" name="Image 3">
            <a:extLst>
              <a:ext uri="{FF2B5EF4-FFF2-40B4-BE49-F238E27FC236}">
                <a16:creationId xmlns:a16="http://schemas.microsoft.com/office/drawing/2014/main" id="{1ACFF9A7-AC77-4CAB-9A25-4C2B2314E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3378"/>
            <a:ext cx="8268026" cy="525517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06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-705394" y="415341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Suppression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d’une table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11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6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945"/>
            <a:ext cx="8346276" cy="3525191"/>
          </a:xfrm>
          <a:prstGeom prst="rect">
            <a:avLst/>
          </a:prstGeom>
        </p:spPr>
      </p:pic>
      <p:pic>
        <p:nvPicPr>
          <p:cNvPr id="17" name="Image 3">
            <a:extLst>
              <a:ext uri="{FF2B5EF4-FFF2-40B4-BE49-F238E27FC236}">
                <a16:creationId xmlns:a16="http://schemas.microsoft.com/office/drawing/2014/main" id="{3B49CF79-70D9-435D-833B-E20CE2C6A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" y="1650945"/>
            <a:ext cx="8657797" cy="5011913"/>
          </a:xfrm>
          <a:prstGeom prst="rect">
            <a:avLst/>
          </a:prstGeom>
        </p:spPr>
      </p:pic>
      <p:pic>
        <p:nvPicPr>
          <p:cNvPr id="18" name="Image 9">
            <a:extLst>
              <a:ext uri="{FF2B5EF4-FFF2-40B4-BE49-F238E27FC236}">
                <a16:creationId xmlns:a16="http://schemas.microsoft.com/office/drawing/2014/main" id="{751486F1-4B8E-4D95-B91F-D831F5E8E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740" y="2685497"/>
            <a:ext cx="5332416" cy="498127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68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Création d’Index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945"/>
            <a:ext cx="8241395" cy="5256072"/>
          </a:xfrm>
          <a:prstGeom prst="rect">
            <a:avLst/>
          </a:prstGeom>
        </p:spPr>
      </p:pic>
      <p:pic>
        <p:nvPicPr>
          <p:cNvPr id="11" name="Image 3">
            <a:extLst>
              <a:ext uri="{FF2B5EF4-FFF2-40B4-BE49-F238E27FC236}">
                <a16:creationId xmlns:a16="http://schemas.microsoft.com/office/drawing/2014/main" id="{410109DD-A011-4FBC-A50E-449FDF787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4835"/>
            <a:ext cx="8233456" cy="5222182"/>
          </a:xfrm>
          <a:prstGeom prst="rect">
            <a:avLst/>
          </a:prstGeom>
        </p:spPr>
      </p:pic>
      <p:pic>
        <p:nvPicPr>
          <p:cNvPr id="12" name="Image 9">
            <a:extLst>
              <a:ext uri="{FF2B5EF4-FFF2-40B4-BE49-F238E27FC236}">
                <a16:creationId xmlns:a16="http://schemas.microsoft.com/office/drawing/2014/main" id="{27B09267-6334-49AC-B41D-8208387AD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7751"/>
            <a:ext cx="8233456" cy="526245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06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Modification d’Index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Image 10">
            <a:extLst>
              <a:ext uri="{FF2B5EF4-FFF2-40B4-BE49-F238E27FC236}">
                <a16:creationId xmlns:a16="http://schemas.microsoft.com/office/drawing/2014/main" id="{B0E9E1E4-C5C4-40F0-AD9E-9E75EA30E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945"/>
            <a:ext cx="8241395" cy="526114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35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2312885" y="1855748"/>
            <a:ext cx="483928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rc plein 35"/>
          <p:cNvSpPr/>
          <p:nvPr/>
        </p:nvSpPr>
        <p:spPr>
          <a:xfrm>
            <a:off x="-4373059" y="353518"/>
            <a:ext cx="6248611" cy="6793104"/>
          </a:xfrm>
          <a:prstGeom prst="blockArc">
            <a:avLst>
              <a:gd name="adj1" fmla="val 17562655"/>
              <a:gd name="adj2" fmla="val 4024189"/>
              <a:gd name="adj3" fmla="val 0"/>
            </a:avLst>
          </a:prstGeom>
          <a:solidFill>
            <a:srgbClr val="920092"/>
          </a:solidFill>
          <a:ln w="38100"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3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Rectangle 3"/>
          <p:cNvSpPr/>
          <p:nvPr/>
        </p:nvSpPr>
        <p:spPr>
          <a:xfrm>
            <a:off x="1209822" y="1546626"/>
            <a:ext cx="7548258" cy="4972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271" tIns="58420" rIns="58420" bIns="58420" numCol="1" spcCol="1270" anchor="ctr" anchorCtr="0">
            <a:noAutofit/>
          </a:bodyPr>
          <a:lstStyle/>
          <a:p>
            <a:pPr lvl="0" algn="l" defTabSz="10223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3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&amp; Présentation générale</a:t>
            </a:r>
            <a:endParaRPr lang="fr-FR" sz="22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e 52"/>
          <p:cNvGrpSpPr/>
          <p:nvPr/>
        </p:nvGrpSpPr>
        <p:grpSpPr>
          <a:xfrm>
            <a:off x="2020712" y="2855012"/>
            <a:ext cx="9029508" cy="458632"/>
            <a:chOff x="2588068" y="2477096"/>
            <a:chExt cx="4763785" cy="471522"/>
          </a:xfrm>
          <a:solidFill>
            <a:schemeClr val="accent2"/>
          </a:solidFill>
        </p:grpSpPr>
        <p:sp>
          <p:nvSpPr>
            <p:cNvPr id="6" name="Rectangle 5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grpFill/>
            <a:ln>
              <a:solidFill>
                <a:srgbClr val="FE830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solidFill>
              <a:srgbClr val="FE8301"/>
            </a:solidFill>
            <a:ln>
              <a:solidFill>
                <a:srgbClr val="FE830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Les langage &amp; les interfaces </a:t>
              </a:r>
              <a:endParaRPr lang="fr-FR" sz="2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e 51"/>
          <p:cNvGrpSpPr/>
          <p:nvPr/>
        </p:nvGrpSpPr>
        <p:grpSpPr>
          <a:xfrm>
            <a:off x="1793514" y="4136676"/>
            <a:ext cx="9256706" cy="470333"/>
            <a:chOff x="2350241" y="3149046"/>
            <a:chExt cx="5001612" cy="483552"/>
          </a:xfrm>
          <a:solidFill>
            <a:srgbClr val="A1B81F"/>
          </a:solidFill>
        </p:grpSpPr>
        <p:sp>
          <p:nvSpPr>
            <p:cNvPr id="9" name="Rectangle 8"/>
            <p:cNvSpPr/>
            <p:nvPr/>
          </p:nvSpPr>
          <p:spPr>
            <a:xfrm>
              <a:off x="2350241" y="3161076"/>
              <a:ext cx="5001612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2350241" y="3149046"/>
              <a:ext cx="5001612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3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fr-FR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Métadonnées &amp; transaction</a:t>
              </a:r>
              <a:endParaRPr lang="fr-FR" sz="2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e 47"/>
          <p:cNvGrpSpPr/>
          <p:nvPr/>
        </p:nvGrpSpPr>
        <p:grpSpPr>
          <a:xfrm>
            <a:off x="1611296" y="4832082"/>
            <a:ext cx="8179818" cy="458632"/>
            <a:chOff x="1349390" y="5936478"/>
            <a:chExt cx="6002463" cy="471522"/>
          </a:xfrm>
          <a:solidFill>
            <a:srgbClr val="E2B700"/>
          </a:solidFill>
        </p:grpSpPr>
        <p:sp>
          <p:nvSpPr>
            <p:cNvPr id="15" name="Rectangle 14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E2B7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E2B7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Avantage &amp; inconvénients </a:t>
              </a:r>
              <a:endParaRPr lang="fr-FR" sz="2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Ellipse 39"/>
          <p:cNvSpPr/>
          <p:nvPr/>
        </p:nvSpPr>
        <p:spPr>
          <a:xfrm>
            <a:off x="994540" y="14734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Ellipse 41"/>
          <p:cNvSpPr/>
          <p:nvPr/>
        </p:nvSpPr>
        <p:spPr>
          <a:xfrm>
            <a:off x="1561422" y="2799024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Ellipse 42"/>
          <p:cNvSpPr/>
          <p:nvPr/>
        </p:nvSpPr>
        <p:spPr>
          <a:xfrm>
            <a:off x="1271100" y="4814419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Ellipse 46"/>
          <p:cNvSpPr/>
          <p:nvPr/>
        </p:nvSpPr>
        <p:spPr>
          <a:xfrm>
            <a:off x="1503192" y="4085198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22" name="Connecteur droit 59"/>
          <p:cNvCxnSpPr/>
          <p:nvPr/>
        </p:nvCxnSpPr>
        <p:spPr>
          <a:xfrm>
            <a:off x="419545" y="769574"/>
            <a:ext cx="7738652" cy="2163"/>
          </a:xfrm>
          <a:prstGeom prst="line">
            <a:avLst/>
          </a:prstGeom>
          <a:ln w="57150">
            <a:solidFill>
              <a:srgbClr val="0087A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itre 1"/>
          <p:cNvSpPr txBox="1">
            <a:spLocks/>
          </p:cNvSpPr>
          <p:nvPr/>
        </p:nvSpPr>
        <p:spPr>
          <a:xfrm>
            <a:off x="534620" y="38398"/>
            <a:ext cx="10515600" cy="81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239E63-BFD0-467B-9702-0CEB43A4E474}"/>
              </a:ext>
            </a:extLst>
          </p:cNvPr>
          <p:cNvSpPr/>
          <p:nvPr/>
        </p:nvSpPr>
        <p:spPr>
          <a:xfrm>
            <a:off x="1735749" y="2188611"/>
            <a:ext cx="8055365" cy="497289"/>
          </a:xfrm>
          <a:prstGeom prst="rect">
            <a:avLst/>
          </a:prstGeom>
          <a:solidFill>
            <a:srgbClr val="0087AF"/>
          </a:solidFill>
          <a:ln>
            <a:solidFill>
              <a:srgbClr val="0087A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fr-F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Outil choisi &amp; installation</a:t>
            </a: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Ellipse 56"/>
          <p:cNvSpPr/>
          <p:nvPr/>
        </p:nvSpPr>
        <p:spPr>
          <a:xfrm>
            <a:off x="1381448" y="21570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e 47"/>
          <p:cNvGrpSpPr/>
          <p:nvPr/>
        </p:nvGrpSpPr>
        <p:grpSpPr>
          <a:xfrm>
            <a:off x="1284861" y="5530390"/>
            <a:ext cx="7473219" cy="458632"/>
            <a:chOff x="1349390" y="5936478"/>
            <a:chExt cx="6002463" cy="471522"/>
          </a:xfrm>
          <a:solidFill>
            <a:srgbClr val="727272"/>
          </a:solidFill>
        </p:grpSpPr>
        <p:sp>
          <p:nvSpPr>
            <p:cNvPr id="29" name="Rectangle 28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Difficultés rencontrés durant le travail</a:t>
              </a:r>
              <a:endParaRPr lang="fr-FR" sz="2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Ellipse 42"/>
          <p:cNvSpPr/>
          <p:nvPr/>
        </p:nvSpPr>
        <p:spPr>
          <a:xfrm>
            <a:off x="922548" y="5473061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e 48"/>
          <p:cNvGrpSpPr/>
          <p:nvPr/>
        </p:nvGrpSpPr>
        <p:grpSpPr>
          <a:xfrm>
            <a:off x="1863897" y="3508932"/>
            <a:ext cx="9784151" cy="458632"/>
            <a:chOff x="1723482" y="5291917"/>
            <a:chExt cx="5628371" cy="471522"/>
          </a:xfrm>
          <a:solidFill>
            <a:srgbClr val="A1B81F"/>
          </a:solidFill>
        </p:grpSpPr>
        <p:sp>
          <p:nvSpPr>
            <p:cNvPr id="33" name="Rectangle 32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solidFill>
              <a:srgbClr val="3DBF9C"/>
            </a:solidFill>
            <a:ln>
              <a:solidFill>
                <a:srgbClr val="3DBF9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3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22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Sécurité &amp; droits d’</a:t>
              </a:r>
              <a:r>
                <a:rPr lang="fr-FR" sz="2200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accés</a:t>
              </a:r>
              <a:r>
                <a:rPr lang="fr-FR" sz="22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fr-FR" sz="2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Ellipse 43"/>
          <p:cNvSpPr/>
          <p:nvPr/>
        </p:nvSpPr>
        <p:spPr>
          <a:xfrm>
            <a:off x="1610329" y="3437606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276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Suppression d’Index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926"/>
            <a:ext cx="8224489" cy="5256074"/>
          </a:xfrm>
          <a:prstGeom prst="rect">
            <a:avLst/>
          </a:prstGeom>
        </p:spPr>
      </p:pic>
      <p:pic>
        <p:nvPicPr>
          <p:cNvPr id="11" name="Image 3">
            <a:extLst>
              <a:ext uri="{FF2B5EF4-FFF2-40B4-BE49-F238E27FC236}">
                <a16:creationId xmlns:a16="http://schemas.microsoft.com/office/drawing/2014/main" id="{93A0FB01-4216-4FCD-A6DC-751952363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876"/>
            <a:ext cx="8224489" cy="526398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34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Création de vue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Image 3">
            <a:extLst>
              <a:ext uri="{FF2B5EF4-FFF2-40B4-BE49-F238E27FC236}">
                <a16:creationId xmlns:a16="http://schemas.microsoft.com/office/drawing/2014/main" id="{93A0FB01-4216-4FCD-A6DC-75195236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121"/>
            <a:ext cx="5786651" cy="4809043"/>
          </a:xfrm>
          <a:prstGeom prst="rect">
            <a:avLst/>
          </a:prstGeom>
        </p:spPr>
      </p:pic>
      <p:pic>
        <p:nvPicPr>
          <p:cNvPr id="11" name="Image 4">
            <a:extLst>
              <a:ext uri="{FF2B5EF4-FFF2-40B4-BE49-F238E27FC236}">
                <a16:creationId xmlns:a16="http://schemas.microsoft.com/office/drawing/2014/main" id="{D5A6BBFF-7E51-4F29-A798-8F1C75859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8" y="1799633"/>
            <a:ext cx="6276190" cy="435238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05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Création de Trigger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Image 3">
            <a:extLst>
              <a:ext uri="{FF2B5EF4-FFF2-40B4-BE49-F238E27FC236}">
                <a16:creationId xmlns:a16="http://schemas.microsoft.com/office/drawing/2014/main" id="{93A0FB01-4216-4FCD-A6DC-75195236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37" y="1830876"/>
            <a:ext cx="5786651" cy="443433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01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Suppression de Trigger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" name="Image 4">
            <a:extLst>
              <a:ext uri="{FF2B5EF4-FFF2-40B4-BE49-F238E27FC236}">
                <a16:creationId xmlns:a16="http://schemas.microsoft.com/office/drawing/2014/main" id="{D5A6BBFF-7E51-4F29-A798-8F1C75859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945"/>
            <a:ext cx="7658735" cy="4921895"/>
          </a:xfrm>
          <a:prstGeom prst="rect">
            <a:avLst/>
          </a:prstGeom>
        </p:spPr>
      </p:pic>
      <p:pic>
        <p:nvPicPr>
          <p:cNvPr id="7" name="Image 2">
            <a:extLst>
              <a:ext uri="{FF2B5EF4-FFF2-40B4-BE49-F238E27FC236}">
                <a16:creationId xmlns:a16="http://schemas.microsoft.com/office/drawing/2014/main" id="{9EE11A5B-1142-42E0-A662-81189C659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8" y="1784832"/>
            <a:ext cx="6641680" cy="492189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4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Langages SQLite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348974" y="2498449"/>
            <a:ext cx="8897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La sélection des données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 smtClean="0"/>
              <a:t>L’insertion des données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 smtClean="0"/>
              <a:t>La modification des données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 smtClean="0"/>
              <a:t>La suppression des données</a:t>
            </a:r>
            <a:endParaRPr lang="fr-FR" sz="2400" dirty="0">
              <a:solidFill>
                <a:prstClr val="black"/>
              </a:solidFill>
            </a:endParaRPr>
          </a:p>
        </p:txBody>
      </p:sp>
      <p:pic>
        <p:nvPicPr>
          <p:cNvPr id="8" name="Image 11">
            <a:extLst>
              <a:ext uri="{FF2B5EF4-FFF2-40B4-BE49-F238E27FC236}">
                <a16:creationId xmlns:a16="http://schemas.microsoft.com/office/drawing/2014/main" id="{86B9BF00-3A6B-485E-AAF4-44CF74EE21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2480864"/>
            <a:ext cx="543056" cy="543056"/>
          </a:xfrm>
          <a:prstGeom prst="rect">
            <a:avLst/>
          </a:prstGeom>
        </p:spPr>
      </p:pic>
      <p:pic>
        <p:nvPicPr>
          <p:cNvPr id="9" name="Image 12">
            <a:extLst>
              <a:ext uri="{FF2B5EF4-FFF2-40B4-BE49-F238E27FC236}">
                <a16:creationId xmlns:a16="http://schemas.microsoft.com/office/drawing/2014/main" id="{44E49184-9273-41D7-85B8-0A6F2BF3D2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8" y="3229073"/>
            <a:ext cx="543056" cy="543056"/>
          </a:xfrm>
          <a:prstGeom prst="rect">
            <a:avLst/>
          </a:prstGeom>
        </p:spPr>
      </p:pic>
      <p:pic>
        <p:nvPicPr>
          <p:cNvPr id="10" name="Image 13">
            <a:extLst>
              <a:ext uri="{FF2B5EF4-FFF2-40B4-BE49-F238E27FC236}">
                <a16:creationId xmlns:a16="http://schemas.microsoft.com/office/drawing/2014/main" id="{B2C103C3-5467-4894-9C64-2081AA008D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8" y="3948167"/>
            <a:ext cx="543056" cy="543056"/>
          </a:xfrm>
          <a:prstGeom prst="rect">
            <a:avLst/>
          </a:prstGeom>
        </p:spPr>
      </p:pic>
      <p:pic>
        <p:nvPicPr>
          <p:cNvPr id="11" name="Image 14">
            <a:extLst>
              <a:ext uri="{FF2B5EF4-FFF2-40B4-BE49-F238E27FC236}">
                <a16:creationId xmlns:a16="http://schemas.microsoft.com/office/drawing/2014/main" id="{6AC4F2C1-0FDB-481E-8151-BE448B1AB9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4682456"/>
            <a:ext cx="543056" cy="54305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435430" y="1535454"/>
            <a:ext cx="639630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va </a:t>
            </a:r>
            <a:r>
              <a:rPr lang="fr-FR" sz="3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expliquer comment faire: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DML 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(Data </a:t>
            </a:r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Manipulation Language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9810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Sélection des données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DML 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(Data </a:t>
            </a:r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Manipulation Language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93" y="1650945"/>
            <a:ext cx="8770373" cy="5409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1813461" y="4904508"/>
            <a:ext cx="243424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Visualiser d’après l’outil </a:t>
            </a:r>
            <a:endParaRPr lang="fr-F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" y="1650945"/>
            <a:ext cx="8569749" cy="53081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91206" y="3699163"/>
            <a:ext cx="28705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 par une requête SQL</a:t>
            </a:r>
            <a:endParaRPr lang="fr-F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63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Insertion des données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DML 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(Data </a:t>
            </a:r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Manipulation Language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88878"/>
            <a:ext cx="8366969" cy="51691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12" y="1688878"/>
            <a:ext cx="8366968" cy="5174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67" y="1903910"/>
            <a:ext cx="8769101" cy="54081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39690" y="1592762"/>
            <a:ext cx="239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 par requête SQL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835" y="2215059"/>
            <a:ext cx="7955765" cy="494094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33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Mise à jour des données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DML 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(Data </a:t>
            </a:r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Manipulation Language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4" y="1682350"/>
            <a:ext cx="7604919" cy="46592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33054" y="4946073"/>
            <a:ext cx="246610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Directement par l’outil</a:t>
            </a:r>
            <a:endParaRPr lang="fr-F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84" y="1961328"/>
            <a:ext cx="7433677" cy="45628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76399" y="4606216"/>
            <a:ext cx="29747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une requête SQL </a:t>
            </a:r>
            <a:endParaRPr lang="fr-F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33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Suppression des données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DML 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(Data </a:t>
            </a:r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Manipulation Language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0" y="1609316"/>
            <a:ext cx="7709742" cy="473228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1492728" y="2458452"/>
            <a:ext cx="1080655" cy="2479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685309" y="2693979"/>
            <a:ext cx="224002" cy="474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480090" y="3698434"/>
            <a:ext cx="589855" cy="5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1492728" y="4938416"/>
            <a:ext cx="337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1: Visualiser les données 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2480090" y="3795270"/>
            <a:ext cx="337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 sélectionner le tuple à supprimer </a:t>
            </a:r>
            <a:endParaRPr lang="fr-F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2494190" y="3076008"/>
            <a:ext cx="249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3: taper le bouton </a:t>
            </a:r>
            <a:r>
              <a:rPr lang="fr-FR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</a:t>
            </a:r>
            <a:endParaRPr lang="fr-F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0" y="1677701"/>
            <a:ext cx="8205709" cy="5067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flipH="1">
            <a:off x="1734069" y="4430275"/>
            <a:ext cx="20465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 par requête SQL</a:t>
            </a:r>
            <a:endParaRPr lang="fr-F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87" y="1927945"/>
            <a:ext cx="7986989" cy="493005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28857" y="4797465"/>
            <a:ext cx="292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 le tuple est supprimé</a:t>
            </a:r>
            <a:endParaRPr lang="fr-F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6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9" grpId="0" animBg="1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E90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DCL (Data Control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Langages SQLite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99695" y="3027144"/>
            <a:ext cx="103337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/>
              <a:t>La gestion des </a:t>
            </a:r>
            <a:r>
              <a:rPr lang="fr-FR" sz="3600" dirty="0" smtClean="0"/>
              <a:t>droits Dans Sqlite est inexistante,</a:t>
            </a:r>
          </a:p>
          <a:p>
            <a:r>
              <a:rPr lang="fr-FR" sz="3600" dirty="0" smtClean="0"/>
              <a:t>on vas bien détailler ce point pour dans la partie « Sécurité &amp; Droits d’</a:t>
            </a:r>
            <a:r>
              <a:rPr lang="fr-FR" sz="3600" dirty="0" err="1" smtClean="0"/>
              <a:t>accés</a:t>
            </a:r>
            <a:r>
              <a:rPr lang="fr-FR" sz="3600" dirty="0" smtClean="0"/>
              <a:t> » </a:t>
            </a:r>
            <a:endParaRPr lang="fr-FR" sz="3600" dirty="0"/>
          </a:p>
        </p:txBody>
      </p:sp>
      <p:sp>
        <p:nvSpPr>
          <p:cNvPr id="19" name="Right Arrow 18"/>
          <p:cNvSpPr/>
          <p:nvPr/>
        </p:nvSpPr>
        <p:spPr>
          <a:xfrm>
            <a:off x="488197" y="3230569"/>
            <a:ext cx="1118930" cy="1347476"/>
          </a:xfrm>
          <a:prstGeom prst="rightArrow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123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Introduction &amp; Présentation générale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E48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E48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E48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54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E90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TCL (Transaction Control Language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-582022" y="41599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Langages SQLite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290287" y="1533093"/>
            <a:ext cx="590738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fr-F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trouve dans ce langage</a:t>
            </a: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fr-FR" sz="3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86836" y="5761798"/>
            <a:ext cx="96641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Ces derniers seront bien expliquer dans la partie « Transaction » </a:t>
            </a:r>
            <a:endParaRPr lang="fr-FR" sz="2000" dirty="0"/>
          </a:p>
        </p:txBody>
      </p:sp>
      <p:sp>
        <p:nvSpPr>
          <p:cNvPr id="12" name="Right Arrow 11"/>
          <p:cNvSpPr/>
          <p:nvPr/>
        </p:nvSpPr>
        <p:spPr>
          <a:xfrm>
            <a:off x="204438" y="5761798"/>
            <a:ext cx="714753" cy="398870"/>
          </a:xfrm>
          <a:prstGeom prst="rightArrow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586132" y="2290157"/>
            <a:ext cx="8897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Les verrous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 smtClean="0"/>
              <a:t>COMMIT</a:t>
            </a:r>
          </a:p>
          <a:p>
            <a:endParaRPr lang="fr-FR" sz="2400" dirty="0"/>
          </a:p>
          <a:p>
            <a:r>
              <a:rPr lang="fr-FR" sz="2400" dirty="0" smtClean="0"/>
              <a:t>ROOLBACK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/>
          </a:p>
          <a:p>
            <a:r>
              <a:rPr lang="fr-FR" sz="2400" dirty="0" smtClean="0"/>
              <a:t>SAVEPOINT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</p:txBody>
      </p:sp>
      <p:pic>
        <p:nvPicPr>
          <p:cNvPr id="22" name="Image 11">
            <a:extLst>
              <a:ext uri="{FF2B5EF4-FFF2-40B4-BE49-F238E27FC236}">
                <a16:creationId xmlns:a16="http://schemas.microsoft.com/office/drawing/2014/main" id="{86B9BF00-3A6B-485E-AAF4-44CF74EE21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0" y="2272572"/>
            <a:ext cx="543056" cy="543056"/>
          </a:xfrm>
          <a:prstGeom prst="rect">
            <a:avLst/>
          </a:prstGeom>
        </p:spPr>
      </p:pic>
      <p:pic>
        <p:nvPicPr>
          <p:cNvPr id="23" name="Image 12">
            <a:extLst>
              <a:ext uri="{FF2B5EF4-FFF2-40B4-BE49-F238E27FC236}">
                <a16:creationId xmlns:a16="http://schemas.microsoft.com/office/drawing/2014/main" id="{44E49184-9273-41D7-85B8-0A6F2BF3D2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36" y="3020781"/>
            <a:ext cx="543056" cy="543056"/>
          </a:xfrm>
          <a:prstGeom prst="rect">
            <a:avLst/>
          </a:prstGeom>
        </p:spPr>
      </p:pic>
      <p:pic>
        <p:nvPicPr>
          <p:cNvPr id="24" name="Image 13">
            <a:extLst>
              <a:ext uri="{FF2B5EF4-FFF2-40B4-BE49-F238E27FC236}">
                <a16:creationId xmlns:a16="http://schemas.microsoft.com/office/drawing/2014/main" id="{B2C103C3-5467-4894-9C64-2081AA008D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36" y="3739875"/>
            <a:ext cx="543056" cy="543056"/>
          </a:xfrm>
          <a:prstGeom prst="rect">
            <a:avLst/>
          </a:prstGeom>
        </p:spPr>
      </p:pic>
      <p:pic>
        <p:nvPicPr>
          <p:cNvPr id="25" name="Image 14">
            <a:extLst>
              <a:ext uri="{FF2B5EF4-FFF2-40B4-BE49-F238E27FC236}">
                <a16:creationId xmlns:a16="http://schemas.microsoft.com/office/drawing/2014/main" id="{6AC4F2C1-0FDB-481E-8151-BE448B1AB9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0" y="4474164"/>
            <a:ext cx="543056" cy="54305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7438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1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6911788" cy="11397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652396" y="402766"/>
            <a:ext cx="1364116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Importances des Interfaces SGBD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07285" y="2900487"/>
            <a:ext cx="9933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Accéder et exploiter les différents services et fonctionnalités 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99" y="2890297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638506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357600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07284" y="3638506"/>
            <a:ext cx="758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Contrôler le bon fonctionnement du systèmes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7285" y="4357600"/>
            <a:ext cx="695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Maintenance du système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5399" y="1744052"/>
            <a:ext cx="10685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rgbClr val="4B003C"/>
                </a:solidFill>
              </a:rPr>
              <a:t>Le SGBD comme toute les entités logicielle nécessite une interface pour :</a:t>
            </a:r>
            <a:endParaRPr lang="fr-FR" sz="2400" dirty="0">
              <a:solidFill>
                <a:srgbClr val="4B003C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55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Interfaces SQLite ?!!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Larme 92"/>
          <p:cNvSpPr/>
          <p:nvPr/>
        </p:nvSpPr>
        <p:spPr>
          <a:xfrm rot="5238928">
            <a:off x="2770312" y="1281544"/>
            <a:ext cx="2746696" cy="2762567"/>
          </a:xfrm>
          <a:prstGeom prst="teardrop">
            <a:avLst>
              <a:gd name="adj" fmla="val 145875"/>
            </a:avLst>
          </a:prstGeom>
          <a:solidFill>
            <a:srgbClr val="C00000"/>
          </a:solidFill>
          <a:ln>
            <a:solidFill>
              <a:srgbClr val="00206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9916" y="2140532"/>
            <a:ext cx="2527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Comment peut-on interroger une BDD SQLite ?</a:t>
            </a:r>
            <a:r>
              <a:rPr lang="fr-FR" sz="2400" dirty="0" smtClean="0">
                <a:solidFill>
                  <a:schemeClr val="bg1"/>
                </a:solidFill>
                <a:latin typeface="Gill Sans MT" pitchFamily="34" charset="0"/>
              </a:rPr>
              <a:t> </a:t>
            </a:r>
            <a:endParaRPr lang="fr-FR" sz="2800" dirty="0">
              <a:solidFill>
                <a:schemeClr val="bg1"/>
              </a:solidFill>
              <a:latin typeface="Gill Sans MT" pitchFamily="34" charset="0"/>
            </a:endParaRPr>
          </a:p>
        </p:txBody>
      </p:sp>
      <p:sp>
        <p:nvSpPr>
          <p:cNvPr id="8" name="Larme 114"/>
          <p:cNvSpPr/>
          <p:nvPr/>
        </p:nvSpPr>
        <p:spPr>
          <a:xfrm rot="10378615">
            <a:off x="6040623" y="608077"/>
            <a:ext cx="3133992" cy="2983849"/>
          </a:xfrm>
          <a:prstGeom prst="teardrop">
            <a:avLst>
              <a:gd name="adj" fmla="val 129421"/>
            </a:avLst>
          </a:prstGeom>
          <a:solidFill>
            <a:srgbClr val="0087AF"/>
          </a:solidFill>
          <a:ln>
            <a:solidFill>
              <a:srgbClr val="00206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51777" y="915062"/>
            <a:ext cx="228952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ill Sans MT" pitchFamily="34" charset="0"/>
              </a:rPr>
              <a:t>Existe-t-il </a:t>
            </a:r>
            <a:r>
              <a:rPr lang="fr-FR" sz="2400" dirty="0" smtClean="0">
                <a:solidFill>
                  <a:schemeClr val="bg1"/>
                </a:solidFill>
                <a:latin typeface="Gill Sans MT" pitchFamily="34" charset="0"/>
              </a:rPr>
              <a:t>un moyen permettant </a:t>
            </a:r>
            <a:r>
              <a:rPr lang="fr-FR" sz="2400" dirty="0" smtClean="0">
                <a:solidFill>
                  <a:schemeClr val="bg1"/>
                </a:solidFill>
                <a:latin typeface="Gill Sans MT" pitchFamily="34" charset="0"/>
              </a:rPr>
              <a:t>d’accéder </a:t>
            </a:r>
            <a:r>
              <a:rPr lang="fr-FR" sz="2400" dirty="0" smtClean="0">
                <a:solidFill>
                  <a:schemeClr val="bg1"/>
                </a:solidFill>
                <a:latin typeface="Gill Sans MT" pitchFamily="34" charset="0"/>
              </a:rPr>
              <a:t>aux services d’SGBD SQLite</a:t>
            </a:r>
            <a:r>
              <a:rPr lang="fr-FR" sz="28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?</a:t>
            </a:r>
            <a:endParaRPr lang="fr-FR" sz="2800" dirty="0">
              <a:solidFill>
                <a:schemeClr val="bg1"/>
              </a:solidFill>
              <a:latin typeface="Gill Sans MT" pitchFamily="34" charset="0"/>
            </a:endParaRPr>
          </a:p>
        </p:txBody>
      </p:sp>
      <p:pic>
        <p:nvPicPr>
          <p:cNvPr id="10" name="Imag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792" y="3235996"/>
            <a:ext cx="2432156" cy="258900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7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2351314" y="387633"/>
            <a:ext cx="861196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Interfaces SQLite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grpSp>
        <p:nvGrpSpPr>
          <p:cNvPr id="6" name="Group 4"/>
          <p:cNvGrpSpPr/>
          <p:nvPr/>
        </p:nvGrpSpPr>
        <p:grpSpPr>
          <a:xfrm>
            <a:off x="4427447" y="1722716"/>
            <a:ext cx="6213278" cy="2615431"/>
            <a:chOff x="2543753" y="1785939"/>
            <a:chExt cx="4947268" cy="1976461"/>
          </a:xfrm>
          <a:solidFill>
            <a:srgbClr val="4B003C"/>
          </a:solidFill>
        </p:grpSpPr>
        <p:sp>
          <p:nvSpPr>
            <p:cNvPr id="7" name="Rectangle 34"/>
            <p:cNvSpPr>
              <a:spLocks noChangeArrowheads="1"/>
            </p:cNvSpPr>
            <p:nvPr/>
          </p:nvSpPr>
          <p:spPr bwMode="auto">
            <a:xfrm flipH="1">
              <a:off x="2989178" y="1785939"/>
              <a:ext cx="2952329" cy="1035295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8"/>
            <p:cNvSpPr>
              <a:spLocks noChangeArrowheads="1"/>
            </p:cNvSpPr>
            <p:nvPr/>
          </p:nvSpPr>
          <p:spPr bwMode="auto">
            <a:xfrm flipH="1">
              <a:off x="6918375" y="3608144"/>
              <a:ext cx="572646" cy="154256"/>
            </a:xfrm>
            <a:custGeom>
              <a:avLst/>
              <a:gdLst>
                <a:gd name="connsiteX0" fmla="*/ 0 w 1244287"/>
                <a:gd name="connsiteY0" fmla="*/ 0 h 155665"/>
                <a:gd name="connsiteX1" fmla="*/ 1244287 w 1244287"/>
                <a:gd name="connsiteY1" fmla="*/ 0 h 155665"/>
                <a:gd name="connsiteX2" fmla="*/ 1244287 w 1244287"/>
                <a:gd name="connsiteY2" fmla="*/ 155665 h 155665"/>
                <a:gd name="connsiteX3" fmla="*/ 0 w 1244287"/>
                <a:gd name="connsiteY3" fmla="*/ 155665 h 155665"/>
                <a:gd name="connsiteX4" fmla="*/ 0 w 1244287"/>
                <a:gd name="connsiteY4" fmla="*/ 0 h 155665"/>
                <a:gd name="connsiteX0" fmla="*/ 716280 w 1244287"/>
                <a:gd name="connsiteY0" fmla="*/ 7620 h 155665"/>
                <a:gd name="connsiteX1" fmla="*/ 1244287 w 1244287"/>
                <a:gd name="connsiteY1" fmla="*/ 0 h 155665"/>
                <a:gd name="connsiteX2" fmla="*/ 1244287 w 1244287"/>
                <a:gd name="connsiteY2" fmla="*/ 155665 h 155665"/>
                <a:gd name="connsiteX3" fmla="*/ 0 w 1244287"/>
                <a:gd name="connsiteY3" fmla="*/ 155665 h 155665"/>
                <a:gd name="connsiteX4" fmla="*/ 716280 w 1244287"/>
                <a:gd name="connsiteY4" fmla="*/ 7620 h 155665"/>
                <a:gd name="connsiteX0" fmla="*/ 243840 w 771847"/>
                <a:gd name="connsiteY0" fmla="*/ 7620 h 155665"/>
                <a:gd name="connsiteX1" fmla="*/ 771847 w 771847"/>
                <a:gd name="connsiteY1" fmla="*/ 0 h 155665"/>
                <a:gd name="connsiteX2" fmla="*/ 771847 w 771847"/>
                <a:gd name="connsiteY2" fmla="*/ 155665 h 155665"/>
                <a:gd name="connsiteX3" fmla="*/ 0 w 771847"/>
                <a:gd name="connsiteY3" fmla="*/ 140425 h 155665"/>
                <a:gd name="connsiteX4" fmla="*/ 243840 w 771847"/>
                <a:gd name="connsiteY4" fmla="*/ 7620 h 155665"/>
                <a:gd name="connsiteX0" fmla="*/ 243840 w 771847"/>
                <a:gd name="connsiteY0" fmla="*/ 7620 h 163285"/>
                <a:gd name="connsiteX1" fmla="*/ 771847 w 771847"/>
                <a:gd name="connsiteY1" fmla="*/ 0 h 163285"/>
                <a:gd name="connsiteX2" fmla="*/ 771847 w 771847"/>
                <a:gd name="connsiteY2" fmla="*/ 155665 h 163285"/>
                <a:gd name="connsiteX3" fmla="*/ 0 w 771847"/>
                <a:gd name="connsiteY3" fmla="*/ 163285 h 163285"/>
                <a:gd name="connsiteX4" fmla="*/ 243840 w 771847"/>
                <a:gd name="connsiteY4" fmla="*/ 7620 h 163285"/>
                <a:gd name="connsiteX0" fmla="*/ 227171 w 755178"/>
                <a:gd name="connsiteY0" fmla="*/ 7620 h 155665"/>
                <a:gd name="connsiteX1" fmla="*/ 755178 w 755178"/>
                <a:gd name="connsiteY1" fmla="*/ 0 h 155665"/>
                <a:gd name="connsiteX2" fmla="*/ 755178 w 755178"/>
                <a:gd name="connsiteY2" fmla="*/ 155665 h 155665"/>
                <a:gd name="connsiteX3" fmla="*/ 0 w 755178"/>
                <a:gd name="connsiteY3" fmla="*/ 153760 h 155665"/>
                <a:gd name="connsiteX4" fmla="*/ 227171 w 755178"/>
                <a:gd name="connsiteY4" fmla="*/ 7620 h 155665"/>
                <a:gd name="connsiteX0" fmla="*/ 258921 w 755178"/>
                <a:gd name="connsiteY0" fmla="*/ 4445 h 155665"/>
                <a:gd name="connsiteX1" fmla="*/ 755178 w 755178"/>
                <a:gd name="connsiteY1" fmla="*/ 0 h 155665"/>
                <a:gd name="connsiteX2" fmla="*/ 755178 w 755178"/>
                <a:gd name="connsiteY2" fmla="*/ 155665 h 155665"/>
                <a:gd name="connsiteX3" fmla="*/ 0 w 755178"/>
                <a:gd name="connsiteY3" fmla="*/ 153760 h 155665"/>
                <a:gd name="connsiteX4" fmla="*/ 258921 w 755178"/>
                <a:gd name="connsiteY4" fmla="*/ 4445 h 155665"/>
                <a:gd name="connsiteX0" fmla="*/ 270827 w 767084"/>
                <a:gd name="connsiteY0" fmla="*/ 4445 h 155665"/>
                <a:gd name="connsiteX1" fmla="*/ 767084 w 767084"/>
                <a:gd name="connsiteY1" fmla="*/ 0 h 155665"/>
                <a:gd name="connsiteX2" fmla="*/ 767084 w 767084"/>
                <a:gd name="connsiteY2" fmla="*/ 155665 h 155665"/>
                <a:gd name="connsiteX3" fmla="*/ 0 w 767084"/>
                <a:gd name="connsiteY3" fmla="*/ 153760 h 155665"/>
                <a:gd name="connsiteX4" fmla="*/ 270827 w 767084"/>
                <a:gd name="connsiteY4" fmla="*/ 4445 h 155665"/>
                <a:gd name="connsiteX0" fmla="*/ 273208 w 767084"/>
                <a:gd name="connsiteY0" fmla="*/ 0 h 155982"/>
                <a:gd name="connsiteX1" fmla="*/ 767084 w 767084"/>
                <a:gd name="connsiteY1" fmla="*/ 317 h 155982"/>
                <a:gd name="connsiteX2" fmla="*/ 767084 w 767084"/>
                <a:gd name="connsiteY2" fmla="*/ 155982 h 155982"/>
                <a:gd name="connsiteX3" fmla="*/ 0 w 767084"/>
                <a:gd name="connsiteY3" fmla="*/ 154077 h 155982"/>
                <a:gd name="connsiteX4" fmla="*/ 273208 w 767084"/>
                <a:gd name="connsiteY4" fmla="*/ 0 h 155982"/>
                <a:gd name="connsiteX0" fmla="*/ 218440 w 712316"/>
                <a:gd name="connsiteY0" fmla="*/ 0 h 155982"/>
                <a:gd name="connsiteX1" fmla="*/ 712316 w 712316"/>
                <a:gd name="connsiteY1" fmla="*/ 317 h 155982"/>
                <a:gd name="connsiteX2" fmla="*/ 712316 w 712316"/>
                <a:gd name="connsiteY2" fmla="*/ 155982 h 155982"/>
                <a:gd name="connsiteX3" fmla="*/ 0 w 712316"/>
                <a:gd name="connsiteY3" fmla="*/ 154076 h 155982"/>
                <a:gd name="connsiteX4" fmla="*/ 218440 w 712316"/>
                <a:gd name="connsiteY4" fmla="*/ 0 h 15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316" h="155982">
                  <a:moveTo>
                    <a:pt x="218440" y="0"/>
                  </a:moveTo>
                  <a:lnTo>
                    <a:pt x="712316" y="317"/>
                  </a:lnTo>
                  <a:lnTo>
                    <a:pt x="712316" y="155982"/>
                  </a:lnTo>
                  <a:lnTo>
                    <a:pt x="0" y="154076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2"/>
            <p:cNvSpPr>
              <a:spLocks/>
            </p:cNvSpPr>
            <p:nvPr/>
          </p:nvSpPr>
          <p:spPr bwMode="auto">
            <a:xfrm flipH="1">
              <a:off x="5941695" y="1785940"/>
              <a:ext cx="983261" cy="1970179"/>
            </a:xfrm>
            <a:custGeom>
              <a:avLst/>
              <a:gdLst>
                <a:gd name="T0" fmla="*/ 0 w 401"/>
                <a:gd name="T1" fmla="*/ 730 h 793"/>
                <a:gd name="T2" fmla="*/ 401 w 401"/>
                <a:gd name="T3" fmla="*/ 0 h 793"/>
                <a:gd name="T4" fmla="*/ 401 w 401"/>
                <a:gd name="T5" fmla="*/ 419 h 793"/>
                <a:gd name="T6" fmla="*/ 0 w 401"/>
                <a:gd name="T7" fmla="*/ 793 h 793"/>
                <a:gd name="T8" fmla="*/ 0 w 401"/>
                <a:gd name="T9" fmla="*/ 730 h 793"/>
                <a:gd name="connsiteX0" fmla="*/ 0 w 10000"/>
                <a:gd name="connsiteY0" fmla="*/ 9206 h 10055"/>
                <a:gd name="connsiteX1" fmla="*/ 10000 w 10000"/>
                <a:gd name="connsiteY1" fmla="*/ 0 h 10055"/>
                <a:gd name="connsiteX2" fmla="*/ 10000 w 10000"/>
                <a:gd name="connsiteY2" fmla="*/ 5284 h 10055"/>
                <a:gd name="connsiteX3" fmla="*/ 115 w 10000"/>
                <a:gd name="connsiteY3" fmla="*/ 10055 h 10055"/>
                <a:gd name="connsiteX4" fmla="*/ 0 w 10000"/>
                <a:gd name="connsiteY4" fmla="*/ 9206 h 10055"/>
                <a:gd name="connsiteX0" fmla="*/ 0 w 10000"/>
                <a:gd name="connsiteY0" fmla="*/ 9206 h 10055"/>
                <a:gd name="connsiteX1" fmla="*/ 10000 w 10000"/>
                <a:gd name="connsiteY1" fmla="*/ 0 h 10055"/>
                <a:gd name="connsiteX2" fmla="*/ 10000 w 10000"/>
                <a:gd name="connsiteY2" fmla="*/ 5266 h 10055"/>
                <a:gd name="connsiteX3" fmla="*/ 115 w 10000"/>
                <a:gd name="connsiteY3" fmla="*/ 10055 h 10055"/>
                <a:gd name="connsiteX4" fmla="*/ 0 w 10000"/>
                <a:gd name="connsiteY4" fmla="*/ 9206 h 10055"/>
                <a:gd name="connsiteX0" fmla="*/ 0 w 10019"/>
                <a:gd name="connsiteY0" fmla="*/ 9316 h 10055"/>
                <a:gd name="connsiteX1" fmla="*/ 10019 w 10019"/>
                <a:gd name="connsiteY1" fmla="*/ 0 h 10055"/>
                <a:gd name="connsiteX2" fmla="*/ 10019 w 10019"/>
                <a:gd name="connsiteY2" fmla="*/ 5266 h 10055"/>
                <a:gd name="connsiteX3" fmla="*/ 134 w 10019"/>
                <a:gd name="connsiteY3" fmla="*/ 10055 h 10055"/>
                <a:gd name="connsiteX4" fmla="*/ 0 w 10019"/>
                <a:gd name="connsiteY4" fmla="*/ 9316 h 10055"/>
                <a:gd name="connsiteX0" fmla="*/ 29 w 9895"/>
                <a:gd name="connsiteY0" fmla="*/ 9307 h 10055"/>
                <a:gd name="connsiteX1" fmla="*/ 9895 w 9895"/>
                <a:gd name="connsiteY1" fmla="*/ 0 h 10055"/>
                <a:gd name="connsiteX2" fmla="*/ 9895 w 9895"/>
                <a:gd name="connsiteY2" fmla="*/ 5266 h 10055"/>
                <a:gd name="connsiteX3" fmla="*/ 10 w 9895"/>
                <a:gd name="connsiteY3" fmla="*/ 10055 h 10055"/>
                <a:gd name="connsiteX4" fmla="*/ 29 w 9895"/>
                <a:gd name="connsiteY4" fmla="*/ 9307 h 10055"/>
                <a:gd name="connsiteX0" fmla="*/ 0 w 10029"/>
                <a:gd name="connsiteY0" fmla="*/ 9256 h 10000"/>
                <a:gd name="connsiteX1" fmla="*/ 10029 w 10029"/>
                <a:gd name="connsiteY1" fmla="*/ 0 h 10000"/>
                <a:gd name="connsiteX2" fmla="*/ 10029 w 10029"/>
                <a:gd name="connsiteY2" fmla="*/ 5237 h 10000"/>
                <a:gd name="connsiteX3" fmla="*/ 39 w 10029"/>
                <a:gd name="connsiteY3" fmla="*/ 10000 h 10000"/>
                <a:gd name="connsiteX4" fmla="*/ 0 w 10029"/>
                <a:gd name="connsiteY4" fmla="*/ 925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9" h="10000">
                  <a:moveTo>
                    <a:pt x="0" y="9256"/>
                  </a:moveTo>
                  <a:lnTo>
                    <a:pt x="10029" y="0"/>
                  </a:lnTo>
                  <a:lnTo>
                    <a:pt x="10029" y="5237"/>
                  </a:lnTo>
                  <a:lnTo>
                    <a:pt x="39" y="10000"/>
                  </a:lnTo>
                  <a:cubicBezTo>
                    <a:pt x="1" y="9719"/>
                    <a:pt x="39" y="9538"/>
                    <a:pt x="0" y="9256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61"/>
            <p:cNvSpPr/>
            <p:nvPr/>
          </p:nvSpPr>
          <p:spPr>
            <a:xfrm>
              <a:off x="2543753" y="1785939"/>
              <a:ext cx="802428" cy="103529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7"/>
          <p:cNvGrpSpPr/>
          <p:nvPr/>
        </p:nvGrpSpPr>
        <p:grpSpPr>
          <a:xfrm>
            <a:off x="4545962" y="3076213"/>
            <a:ext cx="6503162" cy="1423263"/>
            <a:chOff x="2600481" y="2865710"/>
            <a:chExt cx="5251269" cy="1038385"/>
          </a:xfrm>
          <a:solidFill>
            <a:srgbClr val="E6E6E6"/>
          </a:solidFill>
        </p:grpSpPr>
        <p:sp>
          <p:nvSpPr>
            <p:cNvPr id="12" name="Rectangle 35"/>
            <p:cNvSpPr>
              <a:spLocks noChangeArrowheads="1"/>
            </p:cNvSpPr>
            <p:nvPr/>
          </p:nvSpPr>
          <p:spPr bwMode="auto">
            <a:xfrm flipH="1">
              <a:off x="3025586" y="2865710"/>
              <a:ext cx="2938144" cy="1032825"/>
            </a:xfrm>
            <a:prstGeom prst="rect">
              <a:avLst/>
            </a:prstGeom>
            <a:grpFill/>
            <a:ln>
              <a:solidFill>
                <a:srgbClr val="E6E6E6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3"/>
            <p:cNvSpPr>
              <a:spLocks/>
            </p:cNvSpPr>
            <p:nvPr/>
          </p:nvSpPr>
          <p:spPr bwMode="auto">
            <a:xfrm flipH="1">
              <a:off x="5948335" y="2871270"/>
              <a:ext cx="1005039" cy="1032825"/>
            </a:xfrm>
            <a:custGeom>
              <a:avLst/>
              <a:gdLst>
                <a:gd name="T0" fmla="*/ 0 w 401"/>
                <a:gd name="T1" fmla="*/ 361 h 424"/>
                <a:gd name="T2" fmla="*/ 401 w 401"/>
                <a:gd name="T3" fmla="*/ 0 h 424"/>
                <a:gd name="T4" fmla="*/ 401 w 401"/>
                <a:gd name="T5" fmla="*/ 418 h 424"/>
                <a:gd name="T6" fmla="*/ 0 w 401"/>
                <a:gd name="T7" fmla="*/ 424 h 424"/>
                <a:gd name="T8" fmla="*/ 0 w 401"/>
                <a:gd name="T9" fmla="*/ 361 h 424"/>
                <a:gd name="connsiteX0" fmla="*/ 0 w 10000"/>
                <a:gd name="connsiteY0" fmla="*/ 8514 h 10000"/>
                <a:gd name="connsiteX1" fmla="*/ 10000 w 10000"/>
                <a:gd name="connsiteY1" fmla="*/ 0 h 10000"/>
                <a:gd name="connsiteX2" fmla="*/ 9948 w 10000"/>
                <a:gd name="connsiteY2" fmla="*/ 9925 h 10000"/>
                <a:gd name="connsiteX3" fmla="*/ 0 w 10000"/>
                <a:gd name="connsiteY3" fmla="*/ 10000 h 10000"/>
                <a:gd name="connsiteX4" fmla="*/ 0 w 10000"/>
                <a:gd name="connsiteY4" fmla="*/ 8514 h 10000"/>
                <a:gd name="connsiteX0" fmla="*/ 0 w 10000"/>
                <a:gd name="connsiteY0" fmla="*/ 8514 h 10000"/>
                <a:gd name="connsiteX1" fmla="*/ 10000 w 10000"/>
                <a:gd name="connsiteY1" fmla="*/ 0 h 10000"/>
                <a:gd name="connsiteX2" fmla="*/ 9974 w 10000"/>
                <a:gd name="connsiteY2" fmla="*/ 9970 h 10000"/>
                <a:gd name="connsiteX3" fmla="*/ 0 w 10000"/>
                <a:gd name="connsiteY3" fmla="*/ 10000 h 10000"/>
                <a:gd name="connsiteX4" fmla="*/ 0 w 10000"/>
                <a:gd name="connsiteY4" fmla="*/ 8514 h 10000"/>
                <a:gd name="connsiteX0" fmla="*/ 0 w 10052"/>
                <a:gd name="connsiteY0" fmla="*/ 8828 h 10000"/>
                <a:gd name="connsiteX1" fmla="*/ 10052 w 10052"/>
                <a:gd name="connsiteY1" fmla="*/ 0 h 10000"/>
                <a:gd name="connsiteX2" fmla="*/ 10026 w 10052"/>
                <a:gd name="connsiteY2" fmla="*/ 9970 h 10000"/>
                <a:gd name="connsiteX3" fmla="*/ 52 w 10052"/>
                <a:gd name="connsiteY3" fmla="*/ 10000 h 10000"/>
                <a:gd name="connsiteX4" fmla="*/ 0 w 10052"/>
                <a:gd name="connsiteY4" fmla="*/ 88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2" h="10000">
                  <a:moveTo>
                    <a:pt x="0" y="8828"/>
                  </a:moveTo>
                  <a:lnTo>
                    <a:pt x="10052" y="0"/>
                  </a:lnTo>
                  <a:cubicBezTo>
                    <a:pt x="10035" y="3308"/>
                    <a:pt x="10043" y="6662"/>
                    <a:pt x="10026" y="9970"/>
                  </a:cubicBezTo>
                  <a:lnTo>
                    <a:pt x="52" y="10000"/>
                  </a:lnTo>
                  <a:cubicBezTo>
                    <a:pt x="35" y="9609"/>
                    <a:pt x="17" y="9219"/>
                    <a:pt x="0" y="8828"/>
                  </a:cubicBezTo>
                  <a:close/>
                </a:path>
              </a:pathLst>
            </a:custGeom>
            <a:grpFill/>
            <a:ln>
              <a:solidFill>
                <a:srgbClr val="E6E6E6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88"/>
            <p:cNvSpPr/>
            <p:nvPr/>
          </p:nvSpPr>
          <p:spPr>
            <a:xfrm>
              <a:off x="2600481" y="2866143"/>
              <a:ext cx="841291" cy="1035296"/>
            </a:xfrm>
            <a:prstGeom prst="ellipse">
              <a:avLst/>
            </a:prstGeom>
            <a:grpFill/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39"/>
            <p:cNvSpPr>
              <a:spLocks noChangeArrowheads="1"/>
            </p:cNvSpPr>
            <p:nvPr/>
          </p:nvSpPr>
          <p:spPr bwMode="auto">
            <a:xfrm flipH="1">
              <a:off x="6939413" y="3778574"/>
              <a:ext cx="912337" cy="122381"/>
            </a:xfrm>
            <a:custGeom>
              <a:avLst/>
              <a:gdLst>
                <a:gd name="connsiteX0" fmla="*/ 0 w 1244287"/>
                <a:gd name="connsiteY0" fmla="*/ 0 h 155665"/>
                <a:gd name="connsiteX1" fmla="*/ 1244287 w 1244287"/>
                <a:gd name="connsiteY1" fmla="*/ 0 h 155665"/>
                <a:gd name="connsiteX2" fmla="*/ 1244287 w 1244287"/>
                <a:gd name="connsiteY2" fmla="*/ 155665 h 155665"/>
                <a:gd name="connsiteX3" fmla="*/ 0 w 1244287"/>
                <a:gd name="connsiteY3" fmla="*/ 155665 h 155665"/>
                <a:gd name="connsiteX4" fmla="*/ 0 w 1244287"/>
                <a:gd name="connsiteY4" fmla="*/ 0 h 155665"/>
                <a:gd name="connsiteX0" fmla="*/ 449580 w 1244287"/>
                <a:gd name="connsiteY0" fmla="*/ 0 h 155665"/>
                <a:gd name="connsiteX1" fmla="*/ 1244287 w 1244287"/>
                <a:gd name="connsiteY1" fmla="*/ 0 h 155665"/>
                <a:gd name="connsiteX2" fmla="*/ 1244287 w 1244287"/>
                <a:gd name="connsiteY2" fmla="*/ 155665 h 155665"/>
                <a:gd name="connsiteX3" fmla="*/ 0 w 1244287"/>
                <a:gd name="connsiteY3" fmla="*/ 155665 h 155665"/>
                <a:gd name="connsiteX4" fmla="*/ 449580 w 1244287"/>
                <a:gd name="connsiteY4" fmla="*/ 0 h 155665"/>
                <a:gd name="connsiteX0" fmla="*/ 378143 w 1172850"/>
                <a:gd name="connsiteY0" fmla="*/ 0 h 155665"/>
                <a:gd name="connsiteX1" fmla="*/ 1172850 w 1172850"/>
                <a:gd name="connsiteY1" fmla="*/ 0 h 155665"/>
                <a:gd name="connsiteX2" fmla="*/ 1172850 w 1172850"/>
                <a:gd name="connsiteY2" fmla="*/ 155665 h 155665"/>
                <a:gd name="connsiteX3" fmla="*/ 0 w 1172850"/>
                <a:gd name="connsiteY3" fmla="*/ 150903 h 155665"/>
                <a:gd name="connsiteX4" fmla="*/ 378143 w 1172850"/>
                <a:gd name="connsiteY4" fmla="*/ 0 h 155665"/>
                <a:gd name="connsiteX0" fmla="*/ 359093 w 1153800"/>
                <a:gd name="connsiteY0" fmla="*/ 0 h 155665"/>
                <a:gd name="connsiteX1" fmla="*/ 1153800 w 1153800"/>
                <a:gd name="connsiteY1" fmla="*/ 0 h 155665"/>
                <a:gd name="connsiteX2" fmla="*/ 1153800 w 1153800"/>
                <a:gd name="connsiteY2" fmla="*/ 155665 h 155665"/>
                <a:gd name="connsiteX3" fmla="*/ 0 w 1153800"/>
                <a:gd name="connsiteY3" fmla="*/ 153284 h 155665"/>
                <a:gd name="connsiteX4" fmla="*/ 359093 w 1153800"/>
                <a:gd name="connsiteY4" fmla="*/ 0 h 155665"/>
                <a:gd name="connsiteX0" fmla="*/ 256699 w 1153800"/>
                <a:gd name="connsiteY0" fmla="*/ 3106 h 155665"/>
                <a:gd name="connsiteX1" fmla="*/ 1153800 w 1153800"/>
                <a:gd name="connsiteY1" fmla="*/ 0 h 155665"/>
                <a:gd name="connsiteX2" fmla="*/ 1153800 w 1153800"/>
                <a:gd name="connsiteY2" fmla="*/ 155665 h 155665"/>
                <a:gd name="connsiteX3" fmla="*/ 0 w 1153800"/>
                <a:gd name="connsiteY3" fmla="*/ 153284 h 155665"/>
                <a:gd name="connsiteX4" fmla="*/ 256699 w 1153800"/>
                <a:gd name="connsiteY4" fmla="*/ 3106 h 15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800" h="155665">
                  <a:moveTo>
                    <a:pt x="256699" y="3106"/>
                  </a:moveTo>
                  <a:lnTo>
                    <a:pt x="1153800" y="0"/>
                  </a:lnTo>
                  <a:lnTo>
                    <a:pt x="1153800" y="155665"/>
                  </a:lnTo>
                  <a:lnTo>
                    <a:pt x="0" y="153284"/>
                  </a:lnTo>
                  <a:lnTo>
                    <a:pt x="256699" y="3106"/>
                  </a:lnTo>
                  <a:close/>
                </a:path>
              </a:pathLst>
            </a:custGeom>
            <a:grpFill/>
            <a:ln>
              <a:solidFill>
                <a:srgbClr val="E6E6E6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8"/>
          <p:cNvGrpSpPr/>
          <p:nvPr/>
        </p:nvGrpSpPr>
        <p:grpSpPr>
          <a:xfrm>
            <a:off x="4651200" y="4474537"/>
            <a:ext cx="6393846" cy="1322407"/>
            <a:chOff x="2676022" y="3903756"/>
            <a:chExt cx="5174495" cy="988419"/>
          </a:xfrm>
          <a:solidFill>
            <a:srgbClr val="0087AF"/>
          </a:solidFill>
        </p:grpSpPr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 flipH="1">
              <a:off x="3023261" y="3912338"/>
              <a:ext cx="2937462" cy="979836"/>
            </a:xfrm>
            <a:prstGeom prst="rect">
              <a:avLst/>
            </a:prstGeom>
            <a:grpFill/>
            <a:ln>
              <a:solidFill>
                <a:srgbClr val="0087A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40"/>
            <p:cNvSpPr>
              <a:spLocks noChangeArrowheads="1"/>
            </p:cNvSpPr>
            <p:nvPr/>
          </p:nvSpPr>
          <p:spPr bwMode="auto">
            <a:xfrm flipH="1">
              <a:off x="6938184" y="3915193"/>
              <a:ext cx="912333" cy="142445"/>
            </a:xfrm>
            <a:custGeom>
              <a:avLst/>
              <a:gdLst>
                <a:gd name="connsiteX0" fmla="*/ 0 w 1244287"/>
                <a:gd name="connsiteY0" fmla="*/ 0 h 160606"/>
                <a:gd name="connsiteX1" fmla="*/ 1244287 w 1244287"/>
                <a:gd name="connsiteY1" fmla="*/ 0 h 160606"/>
                <a:gd name="connsiteX2" fmla="*/ 1244287 w 1244287"/>
                <a:gd name="connsiteY2" fmla="*/ 160606 h 160606"/>
                <a:gd name="connsiteX3" fmla="*/ 0 w 1244287"/>
                <a:gd name="connsiteY3" fmla="*/ 160606 h 160606"/>
                <a:gd name="connsiteX4" fmla="*/ 0 w 1244287"/>
                <a:gd name="connsiteY4" fmla="*/ 0 h 160606"/>
                <a:gd name="connsiteX0" fmla="*/ 0 w 1244287"/>
                <a:gd name="connsiteY0" fmla="*/ 0 h 160606"/>
                <a:gd name="connsiteX1" fmla="*/ 1244287 w 1244287"/>
                <a:gd name="connsiteY1" fmla="*/ 0 h 160606"/>
                <a:gd name="connsiteX2" fmla="*/ 1244287 w 1244287"/>
                <a:gd name="connsiteY2" fmla="*/ 160606 h 160606"/>
                <a:gd name="connsiteX3" fmla="*/ 396240 w 1244287"/>
                <a:gd name="connsiteY3" fmla="*/ 160606 h 160606"/>
                <a:gd name="connsiteX4" fmla="*/ 0 w 1244287"/>
                <a:gd name="connsiteY4" fmla="*/ 0 h 160606"/>
                <a:gd name="connsiteX0" fmla="*/ 0 w 1175231"/>
                <a:gd name="connsiteY0" fmla="*/ 4763 h 160606"/>
                <a:gd name="connsiteX1" fmla="*/ 1175231 w 1175231"/>
                <a:gd name="connsiteY1" fmla="*/ 0 h 160606"/>
                <a:gd name="connsiteX2" fmla="*/ 1175231 w 1175231"/>
                <a:gd name="connsiteY2" fmla="*/ 160606 h 160606"/>
                <a:gd name="connsiteX3" fmla="*/ 327184 w 1175231"/>
                <a:gd name="connsiteY3" fmla="*/ 160606 h 160606"/>
                <a:gd name="connsiteX4" fmla="*/ 0 w 1175231"/>
                <a:gd name="connsiteY4" fmla="*/ 4763 h 160606"/>
                <a:gd name="connsiteX0" fmla="*/ 0 w 1165706"/>
                <a:gd name="connsiteY0" fmla="*/ 4763 h 160606"/>
                <a:gd name="connsiteX1" fmla="*/ 1165706 w 1165706"/>
                <a:gd name="connsiteY1" fmla="*/ 0 h 160606"/>
                <a:gd name="connsiteX2" fmla="*/ 1165706 w 1165706"/>
                <a:gd name="connsiteY2" fmla="*/ 160606 h 160606"/>
                <a:gd name="connsiteX3" fmla="*/ 317659 w 1165706"/>
                <a:gd name="connsiteY3" fmla="*/ 160606 h 160606"/>
                <a:gd name="connsiteX4" fmla="*/ 0 w 1165706"/>
                <a:gd name="connsiteY4" fmla="*/ 4763 h 160606"/>
                <a:gd name="connsiteX0" fmla="*/ 0 w 1165706"/>
                <a:gd name="connsiteY0" fmla="*/ 4763 h 160606"/>
                <a:gd name="connsiteX1" fmla="*/ 1165706 w 1165706"/>
                <a:gd name="connsiteY1" fmla="*/ 0 h 160606"/>
                <a:gd name="connsiteX2" fmla="*/ 1165706 w 1165706"/>
                <a:gd name="connsiteY2" fmla="*/ 160606 h 160606"/>
                <a:gd name="connsiteX3" fmla="*/ 243840 w 1165706"/>
                <a:gd name="connsiteY3" fmla="*/ 157424 h 160606"/>
                <a:gd name="connsiteX4" fmla="*/ 0 w 1165706"/>
                <a:gd name="connsiteY4" fmla="*/ 4763 h 160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5706" h="160606">
                  <a:moveTo>
                    <a:pt x="0" y="4763"/>
                  </a:moveTo>
                  <a:lnTo>
                    <a:pt x="1165706" y="0"/>
                  </a:lnTo>
                  <a:lnTo>
                    <a:pt x="1165706" y="160606"/>
                  </a:lnTo>
                  <a:lnTo>
                    <a:pt x="243840" y="157424"/>
                  </a:lnTo>
                  <a:lnTo>
                    <a:pt x="0" y="4763"/>
                  </a:lnTo>
                  <a:close/>
                </a:path>
              </a:pathLst>
            </a:custGeom>
            <a:grpFill/>
            <a:ln>
              <a:solidFill>
                <a:srgbClr val="0087A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5"/>
            <p:cNvSpPr>
              <a:spLocks/>
            </p:cNvSpPr>
            <p:nvPr/>
          </p:nvSpPr>
          <p:spPr bwMode="auto">
            <a:xfrm flipH="1">
              <a:off x="5942212" y="3915007"/>
              <a:ext cx="995973" cy="977168"/>
            </a:xfrm>
            <a:custGeom>
              <a:avLst/>
              <a:gdLst>
                <a:gd name="T0" fmla="*/ 401 w 401"/>
                <a:gd name="T1" fmla="*/ 426 h 426"/>
                <a:gd name="T2" fmla="*/ 0 w 401"/>
                <a:gd name="T3" fmla="*/ 65 h 426"/>
                <a:gd name="T4" fmla="*/ 0 w 401"/>
                <a:gd name="T5" fmla="*/ 0 h 426"/>
                <a:gd name="T6" fmla="*/ 401 w 401"/>
                <a:gd name="T7" fmla="*/ 7 h 426"/>
                <a:gd name="T8" fmla="*/ 401 w 401"/>
                <a:gd name="T9" fmla="*/ 426 h 426"/>
                <a:gd name="connsiteX0" fmla="*/ 10000 w 10052"/>
                <a:gd name="connsiteY0" fmla="*/ 10031 h 10031"/>
                <a:gd name="connsiteX1" fmla="*/ 0 w 10052"/>
                <a:gd name="connsiteY1" fmla="*/ 1557 h 10031"/>
                <a:gd name="connsiteX2" fmla="*/ 0 w 10052"/>
                <a:gd name="connsiteY2" fmla="*/ 31 h 10031"/>
                <a:gd name="connsiteX3" fmla="*/ 10052 w 10052"/>
                <a:gd name="connsiteY3" fmla="*/ 0 h 10031"/>
                <a:gd name="connsiteX4" fmla="*/ 10000 w 10052"/>
                <a:gd name="connsiteY4" fmla="*/ 10031 h 1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2" h="10031">
                  <a:moveTo>
                    <a:pt x="10000" y="10031"/>
                  </a:moveTo>
                  <a:lnTo>
                    <a:pt x="0" y="1557"/>
                  </a:lnTo>
                  <a:lnTo>
                    <a:pt x="0" y="31"/>
                  </a:lnTo>
                  <a:lnTo>
                    <a:pt x="10052" y="0"/>
                  </a:lnTo>
                  <a:cubicBezTo>
                    <a:pt x="10035" y="3344"/>
                    <a:pt x="10017" y="6687"/>
                    <a:pt x="10000" y="10031"/>
                  </a:cubicBezTo>
                  <a:close/>
                </a:path>
              </a:pathLst>
            </a:custGeom>
            <a:grpFill/>
            <a:ln>
              <a:solidFill>
                <a:srgbClr val="0087A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89"/>
            <p:cNvSpPr/>
            <p:nvPr/>
          </p:nvSpPr>
          <p:spPr>
            <a:xfrm>
              <a:off x="2676022" y="3903756"/>
              <a:ext cx="763150" cy="988419"/>
            </a:xfrm>
            <a:prstGeom prst="ellipse">
              <a:avLst/>
            </a:prstGeom>
            <a:grpFill/>
            <a:ln>
              <a:solidFill>
                <a:srgbClr val="0087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Imag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520" y="3004961"/>
            <a:ext cx="1366109" cy="130857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2" name="Text Placeholder 33"/>
          <p:cNvSpPr txBox="1">
            <a:spLocks/>
          </p:cNvSpPr>
          <p:nvPr/>
        </p:nvSpPr>
        <p:spPr>
          <a:xfrm>
            <a:off x="4757494" y="2100002"/>
            <a:ext cx="4005847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 smtClean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L’utilisation des interfaces interactives </a:t>
            </a:r>
          </a:p>
        </p:txBody>
      </p:sp>
      <p:sp>
        <p:nvSpPr>
          <p:cNvPr id="23" name="Text Placeholder 33"/>
          <p:cNvSpPr txBox="1">
            <a:spLocks/>
          </p:cNvSpPr>
          <p:nvPr/>
        </p:nvSpPr>
        <p:spPr>
          <a:xfrm>
            <a:off x="5026283" y="3280633"/>
            <a:ext cx="3597923" cy="105751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 smtClean="0">
                <a:solidFill>
                  <a:schemeClr val="bg2">
                    <a:lumMod val="50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L’utilisation d’interface SQL programmée  </a:t>
            </a:r>
            <a:endParaRPr lang="fr-FR" sz="2400" b="1" dirty="0">
              <a:solidFill>
                <a:schemeClr val="bg2">
                  <a:lumMod val="50000"/>
                </a:schemeClr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24" name="Text Placeholder 33"/>
          <p:cNvSpPr txBox="1">
            <a:spLocks/>
          </p:cNvSpPr>
          <p:nvPr/>
        </p:nvSpPr>
        <p:spPr>
          <a:xfrm>
            <a:off x="5122692" y="4781840"/>
            <a:ext cx="3597923" cy="6720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 smtClean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L’usage des Fromes (écrans saisie / édition )</a:t>
            </a:r>
            <a:endParaRPr lang="fr-FR" sz="2400" b="1" dirty="0">
              <a:solidFill>
                <a:schemeClr val="bg1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62" y="2006419"/>
            <a:ext cx="802587" cy="80258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008" y="3446338"/>
            <a:ext cx="994601" cy="86962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89" y="4555632"/>
            <a:ext cx="1182387" cy="9586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12" y="5034976"/>
            <a:ext cx="1023822" cy="1023822"/>
          </a:xfrm>
          <a:prstGeom prst="rect">
            <a:avLst/>
          </a:prstGeom>
        </p:spPr>
      </p:pic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2592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21976"/>
            <a:ext cx="6790765" cy="11397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465422" y="402766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Utilisation d’Interface Interactive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59" y="1924334"/>
            <a:ext cx="2961308" cy="29613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728" y="2290274"/>
            <a:ext cx="2347643" cy="2347643"/>
          </a:xfrm>
          <a:prstGeom prst="rect">
            <a:avLst/>
          </a:prstGeom>
        </p:spPr>
      </p:pic>
      <p:sp>
        <p:nvSpPr>
          <p:cNvPr id="7" name="Text Placeholder 33"/>
          <p:cNvSpPr txBox="1">
            <a:spLocks/>
          </p:cNvSpPr>
          <p:nvPr/>
        </p:nvSpPr>
        <p:spPr>
          <a:xfrm>
            <a:off x="0" y="1213716"/>
            <a:ext cx="12191999" cy="120253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 smtClean="0">
              <a:solidFill>
                <a:srgbClr val="C00000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 smtClean="0">
                <a:solidFill>
                  <a:srgbClr val="C000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l’interrogation du SGBD SQLite Via les Commande</a:t>
            </a:r>
          </a:p>
        </p:txBody>
      </p:sp>
      <p:sp>
        <p:nvSpPr>
          <p:cNvPr id="8" name="Text Placeholder 33"/>
          <p:cNvSpPr txBox="1">
            <a:spLocks/>
          </p:cNvSpPr>
          <p:nvPr/>
        </p:nvSpPr>
        <p:spPr>
          <a:xfrm>
            <a:off x="7930999" y="5206273"/>
            <a:ext cx="4005847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L’utilisation d’outils SQLite comme « BD Browser for SQLite »</a:t>
            </a:r>
          </a:p>
        </p:txBody>
      </p:sp>
      <p:sp>
        <p:nvSpPr>
          <p:cNvPr id="9" name="Text Placeholder 33"/>
          <p:cNvSpPr txBox="1">
            <a:spLocks/>
          </p:cNvSpPr>
          <p:nvPr/>
        </p:nvSpPr>
        <p:spPr>
          <a:xfrm>
            <a:off x="662498" y="5458643"/>
            <a:ext cx="4548820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L’utilisation du langage SQL à travers la ligne de commande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0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465423" y="402764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L’utilisation d’interface programmée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213716"/>
            <a:ext cx="12191999" cy="8862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 smtClean="0">
              <a:solidFill>
                <a:srgbClr val="0087AF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 smtClean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l’interrogation du SGBD SQLite Via Un langage de programmation en utilisant SQL</a:t>
            </a: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0" y="2998694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 smtClean="0">
                <a:solidFill>
                  <a:srgbClr val="FE9016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</a:t>
            </a:r>
            <a:r>
              <a:rPr lang="fr-FR" sz="2000" b="1" dirty="0" smtClean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: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 smtClean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smtClean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Scan</a:t>
            </a:r>
            <a:r>
              <a:rPr lang="fr-FR" sz="2000" dirty="0" smtClean="0">
                <a:solidFill>
                  <a:schemeClr val="bg2">
                    <a:lumMod val="2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complet de la table Compte en utilisant le langage </a:t>
            </a:r>
            <a:r>
              <a:rPr lang="fr-FR" sz="2000" dirty="0" smtClean="0">
                <a:solidFill>
                  <a:srgbClr val="727272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JAVA</a:t>
            </a:r>
            <a:r>
              <a:rPr lang="fr-FR" sz="2000" dirty="0" smtClean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sous</a:t>
            </a:r>
            <a:r>
              <a:rPr lang="fr-FR" sz="2000" dirty="0" smtClean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smtClean="0">
                <a:solidFill>
                  <a:srgbClr val="4B003C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Android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08" y="2293793"/>
            <a:ext cx="9061970" cy="375738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9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1162594" y="400828"/>
            <a:ext cx="12125874" cy="76019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Utilisation des Fromes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019926"/>
            <a:ext cx="12191999" cy="91719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 smtClean="0">
              <a:solidFill>
                <a:srgbClr val="727272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 smtClean="0">
                <a:solidFill>
                  <a:srgbClr val="727272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l’accès au SGBD SQLite Via Une application d’utilisateur final ( UI 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90" y="1830876"/>
            <a:ext cx="2700887" cy="480157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988" y="1847273"/>
            <a:ext cx="6915586" cy="4353237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27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BF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Sécurité &amp; Droits d’</a:t>
            </a:r>
            <a:r>
              <a:rPr lang="fr-FR" sz="6000" b="1" dirty="0" err="1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accés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9CE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9CE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9CE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49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>
            <a:off x="0" y="1019926"/>
            <a:ext cx="7933765" cy="2050"/>
          </a:xfrm>
          <a:prstGeom prst="line">
            <a:avLst/>
          </a:prstGeom>
          <a:ln>
            <a:solidFill>
              <a:srgbClr val="3DBF9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586445" y="415342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Importance de Sécurité dans un SGBD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07285" y="2900487"/>
            <a:ext cx="9933825" cy="83099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2400" dirty="0" smtClean="0"/>
              <a:t>Assurer la </a:t>
            </a:r>
            <a:r>
              <a:rPr lang="fr-FR" sz="2400" dirty="0" smtClean="0">
                <a:solidFill>
                  <a:srgbClr val="3DBF9C"/>
                </a:solidFill>
              </a:rPr>
              <a:t>Confidentialité</a:t>
            </a:r>
            <a:r>
              <a:rPr lang="fr-FR" sz="2400" dirty="0" smtClean="0"/>
              <a:t> : protection contre le vol d’information par les intrus</a:t>
            </a:r>
            <a:endParaRPr lang="fr-FR" sz="2400" dirty="0" smtClean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99" y="2890297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638506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357600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07285" y="3638506"/>
            <a:ext cx="612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</a:rPr>
              <a:t>Assurer </a:t>
            </a:r>
            <a:r>
              <a:rPr lang="fr-FR" sz="2400" dirty="0">
                <a:solidFill>
                  <a:srgbClr val="287C66"/>
                </a:solidFill>
              </a:rPr>
              <a:t>l’intégrité</a:t>
            </a:r>
            <a:r>
              <a:rPr lang="fr-FR" sz="2400" dirty="0">
                <a:solidFill>
                  <a:srgbClr val="A833C3"/>
                </a:solidFill>
              </a:rPr>
              <a:t> </a:t>
            </a:r>
            <a:r>
              <a:rPr lang="fr-FR" sz="2400" dirty="0">
                <a:solidFill>
                  <a:prstClr val="black"/>
                </a:solidFill>
              </a:rPr>
              <a:t>des </a:t>
            </a:r>
            <a:r>
              <a:rPr lang="fr-FR" sz="2400" dirty="0" smtClean="0">
                <a:solidFill>
                  <a:prstClr val="black"/>
                </a:solidFill>
              </a:rPr>
              <a:t>données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7285" y="4357600"/>
            <a:ext cx="5845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</a:rPr>
              <a:t>Empêcher l’accès non autorisé ( attaque )</a:t>
            </a:r>
          </a:p>
          <a:p>
            <a:endParaRPr lang="fr-FR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3929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3DBF9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512818" y="415342"/>
            <a:ext cx="133929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 Droit d’accès en SQLite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274" y="2899437"/>
            <a:ext cx="10932458" cy="120032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bg2">
                    <a:lumMod val="25000"/>
                  </a:schemeClr>
                </a:solidFill>
              </a:rPr>
              <a:t>L’SGBD SQLite </a:t>
            </a:r>
            <a:r>
              <a:rPr lang="fr-FR" sz="3600" b="1" dirty="0" smtClean="0">
                <a:solidFill>
                  <a:srgbClr val="287C66"/>
                </a:solidFill>
              </a:rPr>
              <a:t>ne fournis pas </a:t>
            </a:r>
            <a:r>
              <a:rPr lang="fr-FR" sz="3600" b="1" dirty="0" smtClean="0">
                <a:solidFill>
                  <a:schemeClr val="bg2">
                    <a:lumMod val="25000"/>
                  </a:schemeClr>
                </a:solidFill>
              </a:rPr>
              <a:t>un mécanisme de</a:t>
            </a:r>
            <a:r>
              <a:rPr lang="fr-FR" sz="3600" b="1" dirty="0" smtClean="0">
                <a:solidFill>
                  <a:srgbClr val="A833C3"/>
                </a:solidFill>
              </a:rPr>
              <a:t> </a:t>
            </a:r>
            <a:r>
              <a:rPr lang="fr-FR" sz="3600" b="1" dirty="0" smtClean="0">
                <a:solidFill>
                  <a:srgbClr val="287C66"/>
                </a:solidFill>
              </a:rPr>
              <a:t>Contrôle</a:t>
            </a:r>
            <a:r>
              <a:rPr lang="fr-FR" sz="3600" b="1" dirty="0" smtClean="0">
                <a:solidFill>
                  <a:srgbClr val="A833C3"/>
                </a:solidFill>
              </a:rPr>
              <a:t> </a:t>
            </a:r>
            <a:r>
              <a:rPr lang="fr-FR" sz="3600" b="1" dirty="0" smtClean="0">
                <a:solidFill>
                  <a:schemeClr val="bg2">
                    <a:lumMod val="25000"/>
                  </a:schemeClr>
                </a:solidFill>
              </a:rPr>
              <a:t>et</a:t>
            </a:r>
            <a:r>
              <a:rPr lang="fr-FR" sz="3600" b="1" dirty="0" smtClean="0">
                <a:solidFill>
                  <a:srgbClr val="A833C3"/>
                </a:solidFill>
              </a:rPr>
              <a:t> </a:t>
            </a:r>
            <a:r>
              <a:rPr lang="fr-FR" sz="3600" b="1" dirty="0" smtClean="0">
                <a:solidFill>
                  <a:srgbClr val="287C66"/>
                </a:solidFill>
              </a:rPr>
              <a:t>d’attribution</a:t>
            </a:r>
            <a:r>
              <a:rPr lang="fr-FR" sz="3600" b="1" dirty="0" smtClean="0">
                <a:solidFill>
                  <a:srgbClr val="A833C3"/>
                </a:solidFill>
              </a:rPr>
              <a:t>  </a:t>
            </a:r>
            <a:r>
              <a:rPr lang="fr-FR" sz="3600" b="1" dirty="0" smtClean="0">
                <a:solidFill>
                  <a:schemeClr val="bg2">
                    <a:lumMod val="25000"/>
                  </a:schemeClr>
                </a:solidFill>
              </a:rPr>
              <a:t>des</a:t>
            </a:r>
            <a:r>
              <a:rPr lang="fr-FR" sz="3600" b="1" dirty="0" smtClean="0">
                <a:solidFill>
                  <a:srgbClr val="A833C3"/>
                </a:solidFill>
              </a:rPr>
              <a:t> </a:t>
            </a:r>
            <a:r>
              <a:rPr lang="fr-FR" sz="3600" b="1" dirty="0" smtClean="0">
                <a:solidFill>
                  <a:srgbClr val="287C66"/>
                </a:solidFill>
              </a:rPr>
              <a:t>droits</a:t>
            </a:r>
            <a:r>
              <a:rPr lang="fr-FR" sz="3600" b="1" dirty="0" smtClean="0">
                <a:solidFill>
                  <a:srgbClr val="A833C3"/>
                </a:solidFill>
              </a:rPr>
              <a:t> </a:t>
            </a:r>
            <a:r>
              <a:rPr lang="fr-FR" sz="3600" b="1" dirty="0" smtClean="0">
                <a:solidFill>
                  <a:srgbClr val="287C66"/>
                </a:solidFill>
              </a:rPr>
              <a:t>d’accès</a:t>
            </a:r>
            <a:endParaRPr lang="fr-FR" sz="3600" b="1" dirty="0">
              <a:solidFill>
                <a:srgbClr val="287C6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68" y="1064825"/>
            <a:ext cx="1866132" cy="1866132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15A055B6-F1BA-45C6-AF62-FABF44AF8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94" y="4536339"/>
            <a:ext cx="2037826" cy="13686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8965" y="4797398"/>
            <a:ext cx="7144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 seul Contrôle d’accès est celui qui est fournis par le </a:t>
            </a:r>
            <a:r>
              <a:rPr lang="fr-FR" sz="2800" dirty="0" smtClean="0">
                <a:solidFill>
                  <a:srgbClr val="4B003C"/>
                </a:solidFill>
              </a:rPr>
              <a:t>Système d’exploitation </a:t>
            </a: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 la machine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8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D43E0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Titre 1"/>
          <p:cNvSpPr txBox="1">
            <a:spLocks/>
          </p:cNvSpPr>
          <p:nvPr/>
        </p:nvSpPr>
        <p:spPr>
          <a:xfrm>
            <a:off x="447680" y="415342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7274" y="1369211"/>
            <a:ext cx="79623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U</a:t>
            </a:r>
            <a:r>
              <a:rPr lang="fr-FR" dirty="0" smtClean="0"/>
              <a:t>n </a:t>
            </a:r>
            <a:r>
              <a:rPr lang="fr-FR" i="1" dirty="0" smtClean="0"/>
              <a:t>système de gestion de base de données</a:t>
            </a:r>
            <a:r>
              <a:rPr lang="fr-FR" dirty="0" smtClean="0"/>
              <a:t> (</a:t>
            </a:r>
            <a:r>
              <a:rPr lang="fr-FR" i="1" dirty="0" smtClean="0"/>
              <a:t>SGBD</a:t>
            </a:r>
            <a:r>
              <a:rPr lang="fr-FR" dirty="0" smtClean="0"/>
              <a:t>) est un logiciel système servant à stocker, manipuler, gérer et partager des informations dans une base de données. C’est l’intermédiaire entre l’utilisateur et la BDD.</a:t>
            </a:r>
            <a:endParaRPr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933" y="2577230"/>
            <a:ext cx="2195071" cy="21950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79" y="3253741"/>
            <a:ext cx="1801090" cy="18010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352" y="2482839"/>
            <a:ext cx="2383855" cy="2383855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3739588" y="2773062"/>
            <a:ext cx="4682836" cy="1120066"/>
          </a:xfrm>
          <a:prstGeom prst="roundRect">
            <a:avLst/>
          </a:prstGeom>
          <a:solidFill>
            <a:srgbClr val="E48762"/>
          </a:solidFill>
          <a:ln>
            <a:solidFill>
              <a:srgbClr val="E487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200" dirty="0" smtClean="0"/>
              <a:t>SGBD</a:t>
            </a:r>
            <a:endParaRPr lang="fr-FR" sz="7200" dirty="0"/>
          </a:p>
        </p:txBody>
      </p:sp>
      <p:sp>
        <p:nvSpPr>
          <p:cNvPr id="15" name="Left-Right Arrow 14"/>
          <p:cNvSpPr/>
          <p:nvPr/>
        </p:nvSpPr>
        <p:spPr>
          <a:xfrm rot="791632">
            <a:off x="8509760" y="3201448"/>
            <a:ext cx="1508493" cy="526473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Left-Right Arrow 16"/>
          <p:cNvSpPr/>
          <p:nvPr/>
        </p:nvSpPr>
        <p:spPr>
          <a:xfrm rot="20814121">
            <a:off x="2213083" y="3218293"/>
            <a:ext cx="1508493" cy="526473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8755275" y="4909894"/>
            <a:ext cx="23384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Système </a:t>
            </a:r>
            <a:r>
              <a:rPr lang="fr-FR" b="1" dirty="0" smtClean="0"/>
              <a:t>propriétaire</a:t>
            </a:r>
          </a:p>
          <a:p>
            <a:r>
              <a:rPr lang="fr-FR" dirty="0"/>
              <a:t>Oracle </a:t>
            </a:r>
            <a:r>
              <a:rPr lang="fr-FR" dirty="0" smtClean="0"/>
              <a:t>Database</a:t>
            </a:r>
          </a:p>
          <a:p>
            <a:r>
              <a:rPr lang="fr-FR" dirty="0" smtClean="0"/>
              <a:t>Microsoft </a:t>
            </a:r>
            <a:r>
              <a:rPr lang="fr-FR" dirty="0"/>
              <a:t>SQL </a:t>
            </a:r>
            <a:r>
              <a:rPr lang="fr-FR" dirty="0" smtClean="0"/>
              <a:t>Server</a:t>
            </a:r>
            <a:r>
              <a:rPr lang="fr-FR" b="1" dirty="0" smtClean="0"/>
              <a:t>…</a:t>
            </a:r>
            <a:endParaRPr lang="fr-FR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587" y="4952975"/>
            <a:ext cx="788557" cy="78855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726" y="5537677"/>
            <a:ext cx="1100002" cy="677256"/>
          </a:xfrm>
          <a:prstGeom prst="rect">
            <a:avLst/>
          </a:prstGeom>
        </p:spPr>
      </p:pic>
      <p:cxnSp>
        <p:nvCxnSpPr>
          <p:cNvPr id="22" name="Connecteur droit avec flèche 43"/>
          <p:cNvCxnSpPr>
            <a:cxnSpLocks/>
          </p:cNvCxnSpPr>
          <p:nvPr/>
        </p:nvCxnSpPr>
        <p:spPr bwMode="auto">
          <a:xfrm>
            <a:off x="8307749" y="3999675"/>
            <a:ext cx="872921" cy="76392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Connecteur droit avec flèche 43"/>
          <p:cNvCxnSpPr>
            <a:cxnSpLocks/>
          </p:cNvCxnSpPr>
          <p:nvPr/>
        </p:nvCxnSpPr>
        <p:spPr bwMode="auto">
          <a:xfrm>
            <a:off x="7483633" y="4013250"/>
            <a:ext cx="26485" cy="89664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89882" y="4964413"/>
            <a:ext cx="1906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Système libre </a:t>
            </a:r>
            <a:r>
              <a:rPr lang="fr-FR" dirty="0" smtClean="0"/>
              <a:t>MySQL PostgreSQL </a:t>
            </a:r>
            <a:r>
              <a:rPr lang="fr-FR" dirty="0" err="1" smtClean="0"/>
              <a:t>MariaDB</a:t>
            </a:r>
            <a:endParaRPr lang="fr-FR" dirty="0"/>
          </a:p>
          <a:p>
            <a:r>
              <a:rPr lang="fr-FR" dirty="0" err="1" smtClean="0"/>
              <a:t>Firebird</a:t>
            </a:r>
            <a:endParaRPr lang="fr-FR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49" y="5252282"/>
            <a:ext cx="683614" cy="42997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824" y="5696113"/>
            <a:ext cx="630213" cy="57657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639" y="6334372"/>
            <a:ext cx="1528768" cy="47418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89238" y="5002868"/>
            <a:ext cx="1215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Embarqué</a:t>
            </a:r>
            <a:r>
              <a:rPr lang="fr-FR" dirty="0"/>
              <a:t> </a:t>
            </a:r>
            <a:endParaRPr lang="fr-FR" dirty="0" smtClean="0"/>
          </a:p>
          <a:p>
            <a:r>
              <a:rPr lang="fr-FR" dirty="0" smtClean="0"/>
              <a:t>SQLite</a:t>
            </a:r>
            <a:endParaRPr lang="fr-FR" dirty="0"/>
          </a:p>
        </p:txBody>
      </p:sp>
      <p:cxnSp>
        <p:nvCxnSpPr>
          <p:cNvPr id="38" name="Connecteur droit avec flèche 43"/>
          <p:cNvCxnSpPr>
            <a:cxnSpLocks/>
          </p:cNvCxnSpPr>
          <p:nvPr/>
        </p:nvCxnSpPr>
        <p:spPr bwMode="auto">
          <a:xfrm flipH="1">
            <a:off x="3005773" y="4025011"/>
            <a:ext cx="623144" cy="73390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Connecteur droit avec flèche 43"/>
          <p:cNvCxnSpPr>
            <a:cxnSpLocks/>
          </p:cNvCxnSpPr>
          <p:nvPr/>
        </p:nvCxnSpPr>
        <p:spPr bwMode="auto">
          <a:xfrm>
            <a:off x="4696895" y="3999676"/>
            <a:ext cx="26485" cy="89664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533148" y="5002867"/>
            <a:ext cx="1176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NoSQL</a:t>
            </a:r>
            <a:endParaRPr lang="fr-FR" b="1" dirty="0" smtClean="0"/>
          </a:p>
          <a:p>
            <a:r>
              <a:rPr lang="fr-FR" dirty="0" smtClean="0"/>
              <a:t>Cassandra</a:t>
            </a:r>
          </a:p>
          <a:p>
            <a:r>
              <a:rPr lang="fr-FR" dirty="0" err="1" smtClean="0"/>
              <a:t>MongoDB</a:t>
            </a:r>
            <a:endParaRPr lang="fr-FR" dirty="0"/>
          </a:p>
        </p:txBody>
      </p:sp>
      <p:sp>
        <p:nvSpPr>
          <p:cNvPr id="49" name="TextBox 48"/>
          <p:cNvSpPr txBox="1"/>
          <p:nvPr/>
        </p:nvSpPr>
        <p:spPr>
          <a:xfrm>
            <a:off x="1819092" y="5002867"/>
            <a:ext cx="1555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Autre </a:t>
            </a:r>
            <a:r>
              <a:rPr lang="fr-FR" b="1" dirty="0" smtClean="0"/>
              <a:t>système</a:t>
            </a:r>
          </a:p>
          <a:p>
            <a:r>
              <a:rPr lang="fr-FR" dirty="0" smtClean="0"/>
              <a:t>Access</a:t>
            </a:r>
            <a:endParaRPr lang="fr-FR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13" y="5237025"/>
            <a:ext cx="613779" cy="41217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884" y="5696113"/>
            <a:ext cx="963857" cy="45702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822" y="5874571"/>
            <a:ext cx="1082603" cy="28578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02" y="5705063"/>
            <a:ext cx="697843" cy="697843"/>
          </a:xfrm>
          <a:prstGeom prst="rect">
            <a:avLst/>
          </a:prstGeom>
        </p:spPr>
      </p:pic>
      <p:cxnSp>
        <p:nvCxnSpPr>
          <p:cNvPr id="73" name="Connecteur droit avec flèche 43"/>
          <p:cNvCxnSpPr>
            <a:cxnSpLocks/>
          </p:cNvCxnSpPr>
          <p:nvPr/>
        </p:nvCxnSpPr>
        <p:spPr bwMode="auto">
          <a:xfrm>
            <a:off x="5890151" y="4013250"/>
            <a:ext cx="26485" cy="89664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2499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 animBg="1"/>
      <p:bldP spid="15" grpId="0" animBg="1"/>
      <p:bldP spid="17" grpId="0" animBg="1"/>
      <p:bldP spid="19" grpId="0"/>
      <p:bldP spid="29" grpId="0"/>
      <p:bldP spid="37" grpId="0"/>
      <p:bldP spid="48" grpId="0"/>
      <p:bldP spid="4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992777"/>
            <a:ext cx="10293531" cy="27150"/>
          </a:xfrm>
          <a:prstGeom prst="line">
            <a:avLst/>
          </a:prstGeom>
          <a:ln>
            <a:solidFill>
              <a:srgbClr val="3DBF9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429691" y="415342"/>
            <a:ext cx="133929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Pour quoi l’absence des Droit d’accès en SQLite?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07285" y="2900487"/>
            <a:ext cx="9933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prstClr val="black"/>
                </a:solidFill>
              </a:rPr>
              <a:t>Nombre d’utilisateur </a:t>
            </a:r>
            <a:r>
              <a:rPr lang="fr-FR" sz="2400" dirty="0" smtClean="0">
                <a:solidFill>
                  <a:srgbClr val="3DBF9C"/>
                </a:solidFill>
              </a:rPr>
              <a:t>Limité</a:t>
            </a:r>
            <a:r>
              <a:rPr lang="fr-FR" sz="2400" dirty="0" smtClean="0">
                <a:solidFill>
                  <a:srgbClr val="BF72CC"/>
                </a:solidFill>
              </a:rPr>
              <a:t> </a:t>
            </a:r>
            <a:endParaRPr lang="fr-FR" sz="2400" dirty="0">
              <a:solidFill>
                <a:srgbClr val="BF72CC"/>
              </a:solidFill>
            </a:endParaRP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99" y="2890297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638506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357600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07284" y="3638506"/>
            <a:ext cx="758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prstClr val="black"/>
                </a:solidFill>
              </a:rPr>
              <a:t>Considéré comme étant des </a:t>
            </a:r>
            <a:r>
              <a:rPr lang="fr-FR" sz="2400" dirty="0" smtClean="0">
                <a:solidFill>
                  <a:srgbClr val="287C66"/>
                </a:solidFill>
              </a:rPr>
              <a:t>fichier structuré de système </a:t>
            </a:r>
            <a:endParaRPr lang="fr-FR" sz="2400" dirty="0">
              <a:solidFill>
                <a:srgbClr val="287C6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7285" y="4357600"/>
            <a:ext cx="695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4B003C"/>
                </a:solidFill>
              </a:rPr>
              <a:t>Probabilité</a:t>
            </a:r>
            <a:r>
              <a:rPr lang="fr-FR" sz="2400" dirty="0" smtClean="0"/>
              <a:t> d’attaque où d’intrusion est </a:t>
            </a:r>
            <a:r>
              <a:rPr lang="fr-FR" sz="2400" dirty="0" smtClean="0">
                <a:solidFill>
                  <a:srgbClr val="1C5848"/>
                </a:solidFill>
              </a:rPr>
              <a:t>très faible</a:t>
            </a:r>
            <a:endParaRPr lang="fr-FR" sz="2400" dirty="0">
              <a:solidFill>
                <a:srgbClr val="1C584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6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B8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Métadonnées &amp; Transactions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E0E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E0E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E0E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5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Métadonnées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3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Image 3">
            <a:extLst>
              <a:ext uri="{FF2B5EF4-FFF2-40B4-BE49-F238E27FC236}">
                <a16:creationId xmlns:a16="http://schemas.microsoft.com/office/drawing/2014/main" id="{93A0FB01-4216-4FCD-A6DC-75195236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9" y="1226292"/>
            <a:ext cx="6242655" cy="4921895"/>
          </a:xfrm>
          <a:prstGeom prst="rect">
            <a:avLst/>
          </a:prstGeom>
        </p:spPr>
      </p:pic>
      <p:pic>
        <p:nvPicPr>
          <p:cNvPr id="10" name="Image 4">
            <a:extLst>
              <a:ext uri="{FF2B5EF4-FFF2-40B4-BE49-F238E27FC236}">
                <a16:creationId xmlns:a16="http://schemas.microsoft.com/office/drawing/2014/main" id="{D5A6BBFF-7E51-4F29-A798-8F1C75859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3" y="1432657"/>
            <a:ext cx="6003005" cy="4921895"/>
          </a:xfrm>
          <a:prstGeom prst="rect">
            <a:avLst/>
          </a:prstGeom>
        </p:spPr>
      </p:pic>
      <p:pic>
        <p:nvPicPr>
          <p:cNvPr id="11" name="Image 2">
            <a:extLst>
              <a:ext uri="{FF2B5EF4-FFF2-40B4-BE49-F238E27FC236}">
                <a16:creationId xmlns:a16="http://schemas.microsoft.com/office/drawing/2014/main" id="{9EE11A5B-1142-42E0-A662-81189C659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58" y="1672237"/>
            <a:ext cx="7800914" cy="468231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3369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6760" y="2262220"/>
            <a:ext cx="9254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UNLOCKED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Aucune session n’effectue de traitement sur les données de la base.</a:t>
            </a: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2260842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186928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180434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86760" y="3186928"/>
            <a:ext cx="925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SHARED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dans cet état, plusieurs sessions peuvent lire les données simultanément, mais pas les écrire.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9240" y="4180434"/>
            <a:ext cx="9254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RESERVED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Une session à la fois maintiens le droit d’écrire sur la base de données, cet état peut coexister avec d’autres états </a:t>
            </a:r>
            <a:r>
              <a:rPr lang="fr-FR" sz="2400" dirty="0">
                <a:solidFill>
                  <a:srgbClr val="0087AF"/>
                </a:solidFill>
              </a:rPr>
              <a:t>SHARED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Les modifications faites sont mises en cache et ne sont pas réellement écrites sur le disque.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3059" y="1246665"/>
            <a:ext cx="106858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4B003C"/>
                </a:solidFill>
              </a:rPr>
              <a:t>Il y a 5 états de verrous, pour chaque état il y a un verrou correspondant (sauf </a:t>
            </a:r>
            <a:r>
              <a:rPr lang="fr-FR" sz="2400" dirty="0">
                <a:solidFill>
                  <a:srgbClr val="A1B81F"/>
                </a:solidFill>
              </a:rPr>
              <a:t>UNLOCKED</a:t>
            </a:r>
            <a:r>
              <a:rPr lang="fr-FR" sz="2400" dirty="0">
                <a:solidFill>
                  <a:srgbClr val="4B003C"/>
                </a:solidFill>
              </a:rPr>
              <a:t> qui n’a pas besoin de verrou) :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-705394" y="415341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Les Verrous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5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469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6">
            <a:extLst>
              <a:ext uri="{FF2B5EF4-FFF2-40B4-BE49-F238E27FC236}">
                <a16:creationId xmlns:a16="http://schemas.microsoft.com/office/drawing/2014/main" id="{3D979AC4-DA00-4FB9-A561-42A06CAC9D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2" y="1738750"/>
            <a:ext cx="543056" cy="543056"/>
          </a:xfrm>
          <a:prstGeom prst="rect">
            <a:avLst/>
          </a:prstGeom>
        </p:spPr>
      </p:pic>
      <p:pic>
        <p:nvPicPr>
          <p:cNvPr id="3" name="Image 17">
            <a:extLst>
              <a:ext uri="{FF2B5EF4-FFF2-40B4-BE49-F238E27FC236}">
                <a16:creationId xmlns:a16="http://schemas.microsoft.com/office/drawing/2014/main" id="{93525299-5E38-4C2E-B848-AB5E91DA0E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2" y="3028820"/>
            <a:ext cx="543056" cy="543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2F7D61-029F-409C-A2B1-BD6B5ACA580A}"/>
              </a:ext>
            </a:extLst>
          </p:cNvPr>
          <p:cNvSpPr txBox="1"/>
          <p:nvPr/>
        </p:nvSpPr>
        <p:spPr>
          <a:xfrm>
            <a:off x="1843215" y="3028820"/>
            <a:ext cx="9254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PENDING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Signifie que le processus qui détient le verrou veut écrire dans la base de données dès que possible et attend que tous les verrous </a:t>
            </a:r>
            <a:r>
              <a:rPr lang="fr-FR" sz="2400" dirty="0">
                <a:solidFill>
                  <a:srgbClr val="3DBF9C"/>
                </a:solidFill>
              </a:rPr>
              <a:t>SHARED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 cours soient effacés pour pouvoir obtenir un verrou </a:t>
            </a:r>
            <a:r>
              <a:rPr lang="fr-FR" sz="2400" dirty="0">
                <a:solidFill>
                  <a:srgbClr val="3DBF9C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982BB-6DF6-4D89-8E26-1151F63438B5}"/>
              </a:ext>
            </a:extLst>
          </p:cNvPr>
          <p:cNvSpPr txBox="1"/>
          <p:nvPr/>
        </p:nvSpPr>
        <p:spPr>
          <a:xfrm>
            <a:off x="1843216" y="1738750"/>
            <a:ext cx="925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Lorsque la session souhaite valider les modifications (ou transactions).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705394" y="415341"/>
            <a:ext cx="7471954" cy="86433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Les Verrous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7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02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6760" y="1990692"/>
            <a:ext cx="9254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DEFERRED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Par défaut une transaction est </a:t>
            </a:r>
            <a:r>
              <a:rPr lang="fr-FR" sz="2400" dirty="0">
                <a:solidFill>
                  <a:srgbClr val="3DBF9C"/>
                </a:solidFill>
              </a:rPr>
              <a:t>DEFERRED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(n’acquiert aucun verrou jusqu'à ce que cela soit nécessaire).</a:t>
            </a: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1990692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085563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180434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86760" y="3085563"/>
            <a:ext cx="925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IMMEDIATE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Une transaction </a:t>
            </a:r>
            <a:r>
              <a:rPr lang="fr-FR" sz="2400" dirty="0">
                <a:solidFill>
                  <a:srgbClr val="3DBF9C"/>
                </a:solidFill>
              </a:rPr>
              <a:t>IMMEDIATE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tente d'obtenir un verrou RESERVED dès que la commande BEGIN est exécutée.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9240" y="4180434"/>
            <a:ext cx="9254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Une transaction </a:t>
            </a:r>
            <a:r>
              <a:rPr lang="fr-FR" sz="2400" dirty="0">
                <a:solidFill>
                  <a:srgbClr val="3DBF9C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obtient un verrou </a:t>
            </a:r>
            <a:r>
              <a:rPr lang="fr-FR" sz="2400" dirty="0">
                <a:solidFill>
                  <a:srgbClr val="3DBF9C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sur la base de données. Elle garantit qu'aucune autre session n'est active dans la base de données et que vous pouvez lire ou écrire en toute impunité.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 Types de transactions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5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8750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Suppression d’un tuple de la table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account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puis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annulation de la suppression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en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faisant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un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rollback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6A78C3-FD12-43C3-8820-97AB88A485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23" y="1319328"/>
            <a:ext cx="7738057" cy="46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BEGIN et ROLLBACK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1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393192" y="402764"/>
            <a:ext cx="114774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SAVEPOINT et ROLLBACK TO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Créer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des point de retour avec </a:t>
            </a:r>
            <a:r>
              <a:rPr lang="en-US" sz="2000" dirty="0" err="1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savepoint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et faire un retour avec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rollback to</a:t>
            </a:r>
            <a:endParaRPr lang="fr-FR" sz="2000" b="1" dirty="0">
              <a:solidFill>
                <a:srgbClr val="778717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D4A5E0-C535-4124-82F5-8E6134B2E7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22" y="1319327"/>
            <a:ext cx="7740358" cy="464256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20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2857318" y="1360230"/>
            <a:ext cx="5696324" cy="1290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Deux sessions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simultanément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le </a:t>
            </a:r>
            <a:r>
              <a:rPr lang="fr-FR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verrou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écriture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est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activé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95AF58-7B89-4C96-9D11-7CB1B91CCE4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42" y="2891743"/>
            <a:ext cx="10516716" cy="30572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F17147D-2046-4E20-86D3-EACADE0ABC7A}"/>
              </a:ext>
            </a:extLst>
          </p:cNvPr>
          <p:cNvSpPr/>
          <p:nvPr/>
        </p:nvSpPr>
        <p:spPr>
          <a:xfrm>
            <a:off x="2857318" y="3311371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1</a:t>
            </a:r>
            <a:endParaRPr lang="fr-F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2CE592-6554-41CC-8250-C97FADE3E9FD}"/>
              </a:ext>
            </a:extLst>
          </p:cNvPr>
          <p:cNvSpPr/>
          <p:nvPr/>
        </p:nvSpPr>
        <p:spPr>
          <a:xfrm>
            <a:off x="8212032" y="3305004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2</a:t>
            </a:r>
            <a:endParaRPr lang="fr-F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8B4DBA-06D3-46EA-8026-A39A1EF44FB8}"/>
              </a:ext>
            </a:extLst>
          </p:cNvPr>
          <p:cNvSpPr/>
          <p:nvPr/>
        </p:nvSpPr>
        <p:spPr>
          <a:xfrm>
            <a:off x="7740224" y="4184925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fr-F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BEGIN IMMEDIAT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48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Insertion de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données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qui violent les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contraintes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d’intégrité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44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D670F4-4201-436D-9DD8-ADCD94282E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22" y="1319327"/>
            <a:ext cx="7738058" cy="48941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-705395" y="415341"/>
            <a:ext cx="8136709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fr-FR" sz="37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</a:t>
            </a:r>
            <a:r>
              <a:rPr lang="en-US" sz="3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REPLACE</a:t>
            </a:r>
            <a:r>
              <a:rPr lang="en-US" sz="3700" dirty="0">
                <a:latin typeface="Segoe UI" panose="020B0502040204020203" pitchFamily="34" charset="0"/>
                <a:cs typeface="Segoe UI" panose="020B0502040204020203" pitchFamily="34" charset="0"/>
              </a:rPr>
              <a:t>, IGNORE, FAIL, ABORT</a:t>
            </a:r>
            <a:endParaRPr lang="fr-FR" sz="3700" b="1" dirty="0">
              <a:solidFill>
                <a:srgbClr val="A833C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Connecteur droit 25"/>
          <p:cNvCxnSpPr/>
          <p:nvPr/>
        </p:nvCxnSpPr>
        <p:spPr>
          <a:xfrm>
            <a:off x="0" y="1019926"/>
            <a:ext cx="711200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49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447680" y="400828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Définition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719943" y="3799803"/>
            <a:ext cx="2501900" cy="1498600"/>
          </a:xfrm>
          <a:prstGeom prst="roundRect">
            <a:avLst/>
          </a:prstGeom>
          <a:solidFill>
            <a:srgbClr val="E48762"/>
          </a:solidFill>
          <a:ln>
            <a:solidFill>
              <a:srgbClr val="E4876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dirty="0" smtClean="0"/>
          </a:p>
          <a:p>
            <a:pPr algn="r"/>
            <a:endParaRPr lang="fr-FR" dirty="0" smtClean="0"/>
          </a:p>
          <a:p>
            <a:pPr algn="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Bibliothèque </a:t>
            </a:r>
          </a:p>
          <a:p>
            <a:pPr algn="ct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SQLite 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11" y="3907490"/>
            <a:ext cx="1379890" cy="654298"/>
          </a:xfrm>
          <a:prstGeom prst="rect">
            <a:avLst/>
          </a:prstGeom>
        </p:spPr>
      </p:pic>
      <p:sp>
        <p:nvSpPr>
          <p:cNvPr id="36" name="Curved Up Arrow 35"/>
          <p:cNvSpPr/>
          <p:nvPr/>
        </p:nvSpPr>
        <p:spPr>
          <a:xfrm>
            <a:off x="4483366" y="5298403"/>
            <a:ext cx="2555880" cy="850900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46846" y="4652072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Importée et utilisée dans </a:t>
            </a:r>
          </a:p>
          <a:p>
            <a:r>
              <a:rPr lang="fr-FR" dirty="0" smtClean="0"/>
              <a:t>               le code</a:t>
            </a:r>
            <a:endParaRPr lang="fr-FR" dirty="0"/>
          </a:p>
        </p:txBody>
      </p:sp>
      <p:sp>
        <p:nvSpPr>
          <p:cNvPr id="39" name="Rounded Rectangle 38"/>
          <p:cNvSpPr/>
          <p:nvPr/>
        </p:nvSpPr>
        <p:spPr>
          <a:xfrm>
            <a:off x="7039246" y="3812488"/>
            <a:ext cx="2501900" cy="1498600"/>
          </a:xfrm>
          <a:prstGeom prst="roundRect">
            <a:avLst/>
          </a:prstGeom>
          <a:solidFill>
            <a:srgbClr val="E48762"/>
          </a:solidFill>
          <a:ln>
            <a:solidFill>
              <a:srgbClr val="E4876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dirty="0" smtClean="0"/>
          </a:p>
          <a:p>
            <a:pPr algn="r"/>
            <a:endParaRPr lang="fr-FR" dirty="0"/>
          </a:p>
          <a:p>
            <a:pPr algn="ctr"/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Fichier stocké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589" y="3878228"/>
            <a:ext cx="712821" cy="71282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268" y="4143356"/>
            <a:ext cx="538475" cy="5384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00272" y="1354012"/>
            <a:ext cx="35984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une bibliothèque open source</a:t>
            </a: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1573597" y="1944044"/>
            <a:ext cx="2251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écrite en langage C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727802" y="1382786"/>
            <a:ext cx="5005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crée par  Dr Richard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 tooltip="D. Richard Hipp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Hipp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publié en août 2000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351257" y="1931359"/>
            <a:ext cx="319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accessible par le langage SQL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851303" y="2589395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 reproduit pas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schéma habituel client-serveur mais d'être directement intégrée aux programmes. </a:t>
            </a:r>
          </a:p>
        </p:txBody>
      </p:sp>
    </p:spTree>
    <p:extLst>
      <p:ext uri="{BB962C8B-B14F-4D97-AF65-F5344CB8AC3E}">
        <p14:creationId xmlns:p14="http://schemas.microsoft.com/office/powerpoint/2010/main" val="134567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/>
      <p:bldP spid="39" grpId="0" animBg="1"/>
      <p:bldP spid="7" grpId="0"/>
      <p:bldP spid="8" grpId="0"/>
      <p:bldP spid="9" grpId="0"/>
      <p:bldP spid="10" grpId="0"/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sauvegarde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d’un journal de transaction à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l’aide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d’un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trigger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54E54C-3B1A-499A-B93D-470F4A0C26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17" y="1753753"/>
            <a:ext cx="7597459" cy="369674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-705395" y="415341"/>
            <a:ext cx="8136709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fr-FR" sz="37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Journalisation avec TRIGGERS</a:t>
            </a:r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Connecteur droit 25"/>
          <p:cNvCxnSpPr/>
          <p:nvPr/>
        </p:nvCxnSpPr>
        <p:spPr>
          <a:xfrm>
            <a:off x="0" y="1019926"/>
            <a:ext cx="711200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B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Avantages &amp; Inconvénients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1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5"/>
          <p:cNvCxnSpPr/>
          <p:nvPr/>
        </p:nvCxnSpPr>
        <p:spPr>
          <a:xfrm flipV="1">
            <a:off x="0" y="1012874"/>
            <a:ext cx="5922498" cy="7053"/>
          </a:xfrm>
          <a:prstGeom prst="line">
            <a:avLst/>
          </a:prstGeom>
          <a:ln>
            <a:solidFill>
              <a:srgbClr val="E2B7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817465" y="289396"/>
            <a:ext cx="8940514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7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Avantages</a:t>
            </a:r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742" y="1668341"/>
            <a:ext cx="92547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Facile </a:t>
            </a:r>
            <a:r>
              <a:rPr lang="fr-FR" sz="2400" dirty="0"/>
              <a:t>à installer, zéro configuration ou presque</a:t>
            </a:r>
          </a:p>
        </p:txBody>
      </p:sp>
      <p:pic>
        <p:nvPicPr>
          <p:cNvPr id="8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35" y="1636073"/>
            <a:ext cx="543056" cy="543056"/>
          </a:xfrm>
          <a:prstGeom prst="rect">
            <a:avLst/>
          </a:prstGeom>
        </p:spPr>
      </p:pic>
      <p:pic>
        <p:nvPicPr>
          <p:cNvPr id="9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19" y="2454876"/>
            <a:ext cx="543056" cy="543056"/>
          </a:xfrm>
          <a:prstGeom prst="rect">
            <a:avLst/>
          </a:prstGeom>
        </p:spPr>
      </p:pic>
      <p:pic>
        <p:nvPicPr>
          <p:cNvPr id="10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8" y="3273679"/>
            <a:ext cx="543056" cy="5430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30739" y="2485269"/>
            <a:ext cx="9254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Peut </a:t>
            </a:r>
            <a:r>
              <a:rPr lang="fr-FR" sz="2400" dirty="0"/>
              <a:t>être inclus directement dans une application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30738" y="3296757"/>
            <a:ext cx="763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Développement </a:t>
            </a:r>
            <a:r>
              <a:rPr lang="fr-FR" sz="2400" dirty="0"/>
              <a:t>et mise en </a:t>
            </a:r>
            <a:r>
              <a:rPr lang="fr-FR" sz="2400" dirty="0" smtClean="0"/>
              <a:t>œuvre </a:t>
            </a:r>
            <a:r>
              <a:rPr lang="fr-FR" sz="2400" dirty="0"/>
              <a:t>très </a:t>
            </a:r>
            <a:r>
              <a:rPr lang="fr-FR" sz="2400" dirty="0" smtClean="0"/>
              <a:t>rapide</a:t>
            </a:r>
            <a:endParaRPr lang="fr-FR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730737" y="4108245"/>
            <a:ext cx="925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Utilisable </a:t>
            </a:r>
            <a:r>
              <a:rPr lang="fr-FR" sz="2400" dirty="0"/>
              <a:t>pour des sites web qui reçoivent environ 100,000 hits/jour</a:t>
            </a:r>
          </a:p>
          <a:p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8" y="4092482"/>
            <a:ext cx="543056" cy="543056"/>
          </a:xfrm>
          <a:prstGeom prst="rect">
            <a:avLst/>
          </a:prstGeom>
        </p:spPr>
      </p:pic>
      <p:pic>
        <p:nvPicPr>
          <p:cNvPr id="15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19" y="4911285"/>
            <a:ext cx="543056" cy="543056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4770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5"/>
          <p:cNvCxnSpPr/>
          <p:nvPr/>
        </p:nvCxnSpPr>
        <p:spPr>
          <a:xfrm>
            <a:off x="0" y="1019927"/>
            <a:ext cx="5936343" cy="10587"/>
          </a:xfrm>
          <a:prstGeom prst="line">
            <a:avLst/>
          </a:prstGeom>
          <a:ln>
            <a:solidFill>
              <a:srgbClr val="E2B7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-1806987" y="402766"/>
            <a:ext cx="1268228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Inconvénients </a:t>
            </a:r>
            <a:endParaRPr lang="fr-FR" sz="3800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628499" y="1803878"/>
            <a:ext cx="9065623" cy="56168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 smtClean="0">
                <a:latin typeface="Lao UI" panose="020B0502040204020203" pitchFamily="34" charset="0"/>
                <a:cs typeface="Lao UI" panose="020B0502040204020203" pitchFamily="34" charset="0"/>
              </a:rPr>
              <a:t>Impossible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de faire des restrictions d’accès fines type </a:t>
            </a:r>
            <a:r>
              <a:rPr lang="fr-FR" sz="2000" b="1" dirty="0" err="1">
                <a:latin typeface="Lao UI" panose="020B0502040204020203" pitchFamily="34" charset="0"/>
                <a:cs typeface="Lao UI" panose="020B0502040204020203" pitchFamily="34" charset="0"/>
              </a:rPr>
              <a:t>grant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/</a:t>
            </a:r>
            <a:r>
              <a:rPr lang="fr-FR" sz="2000" b="1" dirty="0" err="1">
                <a:latin typeface="Lao UI" panose="020B0502040204020203" pitchFamily="34" charset="0"/>
                <a:cs typeface="Lao UI" panose="020B0502040204020203" pitchFamily="34" charset="0"/>
              </a:rPr>
              <a:t>revoke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8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02" y="1753753"/>
            <a:ext cx="543056" cy="543056"/>
          </a:xfrm>
          <a:prstGeom prst="rect">
            <a:avLst/>
          </a:prstGeom>
        </p:spPr>
      </p:pic>
      <p:pic>
        <p:nvPicPr>
          <p:cNvPr id="9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13" y="2638257"/>
            <a:ext cx="543056" cy="543056"/>
          </a:xfrm>
          <a:prstGeom prst="rect">
            <a:avLst/>
          </a:prstGeom>
        </p:spPr>
      </p:pic>
      <p:pic>
        <p:nvPicPr>
          <p:cNvPr id="10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13" y="3522761"/>
            <a:ext cx="543056" cy="543056"/>
          </a:xfrm>
          <a:prstGeom prst="rect">
            <a:avLst/>
          </a:prstGeom>
        </p:spPr>
      </p:pic>
      <p:pic>
        <p:nvPicPr>
          <p:cNvPr id="11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13" y="4407265"/>
            <a:ext cx="543056" cy="543056"/>
          </a:xfrm>
          <a:prstGeom prst="rect">
            <a:avLst/>
          </a:prstGeom>
        </p:spPr>
      </p:pic>
      <p:pic>
        <p:nvPicPr>
          <p:cNvPr id="12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13" y="5253929"/>
            <a:ext cx="543056" cy="543056"/>
          </a:xfrm>
          <a:prstGeom prst="rect">
            <a:avLst/>
          </a:prstGeom>
        </p:spPr>
      </p:pic>
      <p:sp>
        <p:nvSpPr>
          <p:cNvPr id="13" name="Text Placeholder 33"/>
          <p:cNvSpPr txBox="1">
            <a:spLocks/>
          </p:cNvSpPr>
          <p:nvPr/>
        </p:nvSpPr>
        <p:spPr>
          <a:xfrm>
            <a:off x="1611082" y="2717046"/>
            <a:ext cx="9065623" cy="56168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 smtClean="0">
                <a:latin typeface="Lao UI" panose="020B0502040204020203" pitchFamily="34" charset="0"/>
                <a:cs typeface="Lao UI" panose="020B0502040204020203" pitchFamily="34" charset="0"/>
              </a:rPr>
              <a:t>Impossible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de faire une architecture client-serveur</a:t>
            </a:r>
          </a:p>
        </p:txBody>
      </p:sp>
      <p:sp>
        <p:nvSpPr>
          <p:cNvPr id="14" name="Text Placeholder 33"/>
          <p:cNvSpPr txBox="1">
            <a:spLocks/>
          </p:cNvSpPr>
          <p:nvPr/>
        </p:nvSpPr>
        <p:spPr>
          <a:xfrm>
            <a:off x="1611081" y="3628483"/>
            <a:ext cx="9065623" cy="56168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 smtClean="0">
                <a:latin typeface="Lao UI" panose="020B0502040204020203" pitchFamily="34" charset="0"/>
                <a:cs typeface="Lao UI" panose="020B0502040204020203" pitchFamily="34" charset="0"/>
              </a:rPr>
              <a:t>Pas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de métriques permettant l’analyse fine des performances</a:t>
            </a:r>
          </a:p>
        </p:txBody>
      </p:sp>
      <p:sp>
        <p:nvSpPr>
          <p:cNvPr id="15" name="Text Placeholder 33"/>
          <p:cNvSpPr txBox="1">
            <a:spLocks/>
          </p:cNvSpPr>
          <p:nvPr/>
        </p:nvSpPr>
        <p:spPr>
          <a:xfrm>
            <a:off x="1611080" y="4539920"/>
            <a:ext cx="9065623" cy="49175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 smtClean="0">
                <a:latin typeface="Lao UI" panose="020B0502040204020203" pitchFamily="34" charset="0"/>
                <a:cs typeface="Lao UI" panose="020B0502040204020203" pitchFamily="34" charset="0"/>
              </a:rPr>
              <a:t>Pas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super pour les bases volumineuses</a:t>
            </a:r>
          </a:p>
        </p:txBody>
      </p:sp>
      <p:sp>
        <p:nvSpPr>
          <p:cNvPr id="16" name="Text Placeholder 33"/>
          <p:cNvSpPr txBox="1">
            <a:spLocks/>
          </p:cNvSpPr>
          <p:nvPr/>
        </p:nvSpPr>
        <p:spPr>
          <a:xfrm>
            <a:off x="1628499" y="5381426"/>
            <a:ext cx="9065623" cy="56168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 smtClean="0">
                <a:latin typeface="Lao UI" panose="020B0502040204020203" pitchFamily="34" charset="0"/>
                <a:cs typeface="Lao UI" panose="020B0502040204020203" pitchFamily="34" charset="0"/>
              </a:rPr>
              <a:t>Pas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super s’il y a beaucoup d’écritures concurrentes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635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15" grpId="0"/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7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Difficultés rencontrés durant le travail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81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238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0" y="5131760"/>
            <a:ext cx="1221105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Questions ?</a:t>
            </a:r>
          </a:p>
        </p:txBody>
      </p:sp>
      <p:grpSp>
        <p:nvGrpSpPr>
          <p:cNvPr id="3" name="Group 9"/>
          <p:cNvGrpSpPr/>
          <p:nvPr/>
        </p:nvGrpSpPr>
        <p:grpSpPr>
          <a:xfrm>
            <a:off x="5031104" y="3424146"/>
            <a:ext cx="2148841" cy="1363196"/>
            <a:chOff x="4835525" y="7242175"/>
            <a:chExt cx="1744974" cy="1401179"/>
          </a:xfrm>
          <a:solidFill>
            <a:schemeClr val="accent3"/>
          </a:solidFill>
        </p:grpSpPr>
        <p:sp>
          <p:nvSpPr>
            <p:cNvPr id="4" name="Freeform 159"/>
            <p:cNvSpPr>
              <a:spLocks noEditPoints="1"/>
            </p:cNvSpPr>
            <p:nvPr/>
          </p:nvSpPr>
          <p:spPr bwMode="auto">
            <a:xfrm>
              <a:off x="4835525" y="7242175"/>
              <a:ext cx="1384300" cy="1133475"/>
            </a:xfrm>
            <a:custGeom>
              <a:avLst/>
              <a:gdLst>
                <a:gd name="T0" fmla="*/ 276 w 367"/>
                <a:gd name="T1" fmla="*/ 249 h 300"/>
                <a:gd name="T2" fmla="*/ 343 w 367"/>
                <a:gd name="T3" fmla="*/ 200 h 300"/>
                <a:gd name="T4" fmla="*/ 367 w 367"/>
                <a:gd name="T5" fmla="*/ 133 h 300"/>
                <a:gd name="T6" fmla="*/ 343 w 367"/>
                <a:gd name="T7" fmla="*/ 66 h 300"/>
                <a:gd name="T8" fmla="*/ 276 w 367"/>
                <a:gd name="T9" fmla="*/ 18 h 300"/>
                <a:gd name="T10" fmla="*/ 184 w 367"/>
                <a:gd name="T11" fmla="*/ 0 h 300"/>
                <a:gd name="T12" fmla="*/ 91 w 367"/>
                <a:gd name="T13" fmla="*/ 18 h 300"/>
                <a:gd name="T14" fmla="*/ 25 w 367"/>
                <a:gd name="T15" fmla="*/ 66 h 300"/>
                <a:gd name="T16" fmla="*/ 0 w 367"/>
                <a:gd name="T17" fmla="*/ 133 h 300"/>
                <a:gd name="T18" fmla="*/ 19 w 367"/>
                <a:gd name="T19" fmla="*/ 192 h 300"/>
                <a:gd name="T20" fmla="*/ 69 w 367"/>
                <a:gd name="T21" fmla="*/ 238 h 300"/>
                <a:gd name="T22" fmla="*/ 64 w 367"/>
                <a:gd name="T23" fmla="*/ 250 h 300"/>
                <a:gd name="T24" fmla="*/ 57 w 367"/>
                <a:gd name="T25" fmla="*/ 260 h 300"/>
                <a:gd name="T26" fmla="*/ 52 w 367"/>
                <a:gd name="T27" fmla="*/ 267 h 300"/>
                <a:gd name="T28" fmla="*/ 45 w 367"/>
                <a:gd name="T29" fmla="*/ 275 h 300"/>
                <a:gd name="T30" fmla="*/ 39 w 367"/>
                <a:gd name="T31" fmla="*/ 281 h 300"/>
                <a:gd name="T32" fmla="*/ 38 w 367"/>
                <a:gd name="T33" fmla="*/ 282 h 300"/>
                <a:gd name="T34" fmla="*/ 37 w 367"/>
                <a:gd name="T35" fmla="*/ 284 h 300"/>
                <a:gd name="T36" fmla="*/ 36 w 367"/>
                <a:gd name="T37" fmla="*/ 285 h 300"/>
                <a:gd name="T38" fmla="*/ 35 w 367"/>
                <a:gd name="T39" fmla="*/ 287 h 300"/>
                <a:gd name="T40" fmla="*/ 34 w 367"/>
                <a:gd name="T41" fmla="*/ 288 h 300"/>
                <a:gd name="T42" fmla="*/ 34 w 367"/>
                <a:gd name="T43" fmla="*/ 289 h 300"/>
                <a:gd name="T44" fmla="*/ 33 w 367"/>
                <a:gd name="T45" fmla="*/ 291 h 300"/>
                <a:gd name="T46" fmla="*/ 34 w 367"/>
                <a:gd name="T47" fmla="*/ 293 h 300"/>
                <a:gd name="T48" fmla="*/ 37 w 367"/>
                <a:gd name="T49" fmla="*/ 298 h 300"/>
                <a:gd name="T50" fmla="*/ 42 w 367"/>
                <a:gd name="T51" fmla="*/ 300 h 300"/>
                <a:gd name="T52" fmla="*/ 43 w 367"/>
                <a:gd name="T53" fmla="*/ 300 h 300"/>
                <a:gd name="T54" fmla="*/ 65 w 367"/>
                <a:gd name="T55" fmla="*/ 296 h 300"/>
                <a:gd name="T56" fmla="*/ 138 w 367"/>
                <a:gd name="T57" fmla="*/ 263 h 300"/>
                <a:gd name="T58" fmla="*/ 184 w 367"/>
                <a:gd name="T59" fmla="*/ 267 h 300"/>
                <a:gd name="T60" fmla="*/ 276 w 367"/>
                <a:gd name="T61" fmla="*/ 249 h 300"/>
                <a:gd name="T62" fmla="*/ 130 w 367"/>
                <a:gd name="T63" fmla="*/ 227 h 300"/>
                <a:gd name="T64" fmla="*/ 118 w 367"/>
                <a:gd name="T65" fmla="*/ 235 h 300"/>
                <a:gd name="T66" fmla="*/ 102 w 367"/>
                <a:gd name="T67" fmla="*/ 246 h 300"/>
                <a:gd name="T68" fmla="*/ 111 w 367"/>
                <a:gd name="T69" fmla="*/ 224 h 300"/>
                <a:gd name="T70" fmla="*/ 86 w 367"/>
                <a:gd name="T71" fmla="*/ 209 h 300"/>
                <a:gd name="T72" fmla="*/ 47 w 367"/>
                <a:gd name="T73" fmla="*/ 175 h 300"/>
                <a:gd name="T74" fmla="*/ 33 w 367"/>
                <a:gd name="T75" fmla="*/ 133 h 300"/>
                <a:gd name="T76" fmla="*/ 54 w 367"/>
                <a:gd name="T77" fmla="*/ 84 h 300"/>
                <a:gd name="T78" fmla="*/ 109 w 367"/>
                <a:gd name="T79" fmla="*/ 47 h 300"/>
                <a:gd name="T80" fmla="*/ 184 w 367"/>
                <a:gd name="T81" fmla="*/ 33 h 300"/>
                <a:gd name="T82" fmla="*/ 258 w 367"/>
                <a:gd name="T83" fmla="*/ 47 h 300"/>
                <a:gd name="T84" fmla="*/ 313 w 367"/>
                <a:gd name="T85" fmla="*/ 84 h 300"/>
                <a:gd name="T86" fmla="*/ 334 w 367"/>
                <a:gd name="T87" fmla="*/ 133 h 300"/>
                <a:gd name="T88" fmla="*/ 313 w 367"/>
                <a:gd name="T89" fmla="*/ 183 h 300"/>
                <a:gd name="T90" fmla="*/ 258 w 367"/>
                <a:gd name="T91" fmla="*/ 220 h 300"/>
                <a:gd name="T92" fmla="*/ 184 w 367"/>
                <a:gd name="T93" fmla="*/ 234 h 300"/>
                <a:gd name="T94" fmla="*/ 144 w 367"/>
                <a:gd name="T95" fmla="*/ 230 h 300"/>
                <a:gd name="T96" fmla="*/ 130 w 367"/>
                <a:gd name="T97" fmla="*/ 227 h 300"/>
                <a:gd name="T98" fmla="*/ 130 w 367"/>
                <a:gd name="T99" fmla="*/ 227 h 300"/>
                <a:gd name="T100" fmla="*/ 130 w 367"/>
                <a:gd name="T101" fmla="*/ 22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300">
                  <a:moveTo>
                    <a:pt x="276" y="249"/>
                  </a:moveTo>
                  <a:cubicBezTo>
                    <a:pt x="304" y="237"/>
                    <a:pt x="326" y="221"/>
                    <a:pt x="343" y="200"/>
                  </a:cubicBezTo>
                  <a:cubicBezTo>
                    <a:pt x="359" y="180"/>
                    <a:pt x="367" y="158"/>
                    <a:pt x="367" y="133"/>
                  </a:cubicBezTo>
                  <a:cubicBezTo>
                    <a:pt x="367" y="109"/>
                    <a:pt x="359" y="87"/>
                    <a:pt x="343" y="66"/>
                  </a:cubicBezTo>
                  <a:cubicBezTo>
                    <a:pt x="326" y="46"/>
                    <a:pt x="304" y="30"/>
                    <a:pt x="276" y="18"/>
                  </a:cubicBezTo>
                  <a:cubicBezTo>
                    <a:pt x="247" y="6"/>
                    <a:pt x="217" y="0"/>
                    <a:pt x="184" y="0"/>
                  </a:cubicBezTo>
                  <a:cubicBezTo>
                    <a:pt x="150" y="0"/>
                    <a:pt x="120" y="6"/>
                    <a:pt x="91" y="18"/>
                  </a:cubicBezTo>
                  <a:cubicBezTo>
                    <a:pt x="63" y="30"/>
                    <a:pt x="41" y="46"/>
                    <a:pt x="25" y="66"/>
                  </a:cubicBezTo>
                  <a:cubicBezTo>
                    <a:pt x="8" y="87"/>
                    <a:pt x="0" y="109"/>
                    <a:pt x="0" y="133"/>
                  </a:cubicBezTo>
                  <a:cubicBezTo>
                    <a:pt x="0" y="154"/>
                    <a:pt x="6" y="174"/>
                    <a:pt x="19" y="192"/>
                  </a:cubicBezTo>
                  <a:cubicBezTo>
                    <a:pt x="31" y="210"/>
                    <a:pt x="48" y="226"/>
                    <a:pt x="69" y="238"/>
                  </a:cubicBezTo>
                  <a:cubicBezTo>
                    <a:pt x="68" y="242"/>
                    <a:pt x="66" y="246"/>
                    <a:pt x="64" y="250"/>
                  </a:cubicBezTo>
                  <a:cubicBezTo>
                    <a:pt x="62" y="253"/>
                    <a:pt x="60" y="256"/>
                    <a:pt x="57" y="260"/>
                  </a:cubicBezTo>
                  <a:cubicBezTo>
                    <a:pt x="55" y="263"/>
                    <a:pt x="53" y="265"/>
                    <a:pt x="52" y="267"/>
                  </a:cubicBezTo>
                  <a:cubicBezTo>
                    <a:pt x="50" y="269"/>
                    <a:pt x="48" y="271"/>
                    <a:pt x="45" y="275"/>
                  </a:cubicBezTo>
                  <a:cubicBezTo>
                    <a:pt x="42" y="278"/>
                    <a:pt x="40" y="280"/>
                    <a:pt x="39" y="281"/>
                  </a:cubicBezTo>
                  <a:cubicBezTo>
                    <a:pt x="39" y="281"/>
                    <a:pt x="39" y="282"/>
                    <a:pt x="38" y="282"/>
                  </a:cubicBezTo>
                  <a:cubicBezTo>
                    <a:pt x="37" y="283"/>
                    <a:pt x="37" y="284"/>
                    <a:pt x="37" y="284"/>
                  </a:cubicBezTo>
                  <a:cubicBezTo>
                    <a:pt x="37" y="284"/>
                    <a:pt x="36" y="284"/>
                    <a:pt x="36" y="285"/>
                  </a:cubicBezTo>
                  <a:cubicBezTo>
                    <a:pt x="35" y="286"/>
                    <a:pt x="35" y="287"/>
                    <a:pt x="35" y="287"/>
                  </a:cubicBezTo>
                  <a:cubicBezTo>
                    <a:pt x="34" y="288"/>
                    <a:pt x="34" y="288"/>
                    <a:pt x="34" y="288"/>
                  </a:cubicBezTo>
                  <a:cubicBezTo>
                    <a:pt x="34" y="288"/>
                    <a:pt x="34" y="289"/>
                    <a:pt x="34" y="289"/>
                  </a:cubicBezTo>
                  <a:cubicBezTo>
                    <a:pt x="33" y="290"/>
                    <a:pt x="33" y="290"/>
                    <a:pt x="33" y="291"/>
                  </a:cubicBezTo>
                  <a:cubicBezTo>
                    <a:pt x="33" y="292"/>
                    <a:pt x="33" y="292"/>
                    <a:pt x="34" y="293"/>
                  </a:cubicBezTo>
                  <a:cubicBezTo>
                    <a:pt x="34" y="295"/>
                    <a:pt x="35" y="297"/>
                    <a:pt x="37" y="298"/>
                  </a:cubicBezTo>
                  <a:cubicBezTo>
                    <a:pt x="38" y="300"/>
                    <a:pt x="40" y="300"/>
                    <a:pt x="42" y="300"/>
                  </a:cubicBezTo>
                  <a:cubicBezTo>
                    <a:pt x="43" y="300"/>
                    <a:pt x="43" y="300"/>
                    <a:pt x="43" y="300"/>
                  </a:cubicBezTo>
                  <a:cubicBezTo>
                    <a:pt x="51" y="299"/>
                    <a:pt x="59" y="298"/>
                    <a:pt x="65" y="296"/>
                  </a:cubicBezTo>
                  <a:cubicBezTo>
                    <a:pt x="92" y="289"/>
                    <a:pt x="116" y="278"/>
                    <a:pt x="138" y="263"/>
                  </a:cubicBezTo>
                  <a:cubicBezTo>
                    <a:pt x="153" y="266"/>
                    <a:pt x="169" y="267"/>
                    <a:pt x="184" y="267"/>
                  </a:cubicBezTo>
                  <a:cubicBezTo>
                    <a:pt x="217" y="267"/>
                    <a:pt x="247" y="261"/>
                    <a:pt x="276" y="249"/>
                  </a:cubicBezTo>
                  <a:close/>
                  <a:moveTo>
                    <a:pt x="130" y="227"/>
                  </a:moveTo>
                  <a:cubicBezTo>
                    <a:pt x="118" y="235"/>
                    <a:pt x="118" y="235"/>
                    <a:pt x="118" y="235"/>
                  </a:cubicBezTo>
                  <a:cubicBezTo>
                    <a:pt x="114" y="239"/>
                    <a:pt x="108" y="242"/>
                    <a:pt x="102" y="246"/>
                  </a:cubicBezTo>
                  <a:cubicBezTo>
                    <a:pt x="111" y="224"/>
                    <a:pt x="111" y="224"/>
                    <a:pt x="111" y="224"/>
                  </a:cubicBezTo>
                  <a:cubicBezTo>
                    <a:pt x="86" y="209"/>
                    <a:pt x="86" y="209"/>
                    <a:pt x="86" y="209"/>
                  </a:cubicBezTo>
                  <a:cubicBezTo>
                    <a:pt x="69" y="199"/>
                    <a:pt x="56" y="188"/>
                    <a:pt x="47" y="175"/>
                  </a:cubicBezTo>
                  <a:cubicBezTo>
                    <a:pt x="38" y="161"/>
                    <a:pt x="33" y="148"/>
                    <a:pt x="33" y="133"/>
                  </a:cubicBezTo>
                  <a:cubicBezTo>
                    <a:pt x="33" y="116"/>
                    <a:pt x="40" y="99"/>
                    <a:pt x="54" y="84"/>
                  </a:cubicBezTo>
                  <a:cubicBezTo>
                    <a:pt x="67" y="68"/>
                    <a:pt x="86" y="56"/>
                    <a:pt x="109" y="47"/>
                  </a:cubicBezTo>
                  <a:cubicBezTo>
                    <a:pt x="132" y="38"/>
                    <a:pt x="157" y="33"/>
                    <a:pt x="184" y="33"/>
                  </a:cubicBezTo>
                  <a:cubicBezTo>
                    <a:pt x="210" y="33"/>
                    <a:pt x="235" y="38"/>
                    <a:pt x="258" y="47"/>
                  </a:cubicBezTo>
                  <a:cubicBezTo>
                    <a:pt x="281" y="56"/>
                    <a:pt x="300" y="68"/>
                    <a:pt x="313" y="84"/>
                  </a:cubicBezTo>
                  <a:cubicBezTo>
                    <a:pt x="327" y="99"/>
                    <a:pt x="334" y="116"/>
                    <a:pt x="334" y="133"/>
                  </a:cubicBezTo>
                  <a:cubicBezTo>
                    <a:pt x="334" y="151"/>
                    <a:pt x="327" y="168"/>
                    <a:pt x="313" y="183"/>
                  </a:cubicBezTo>
                  <a:cubicBezTo>
                    <a:pt x="300" y="199"/>
                    <a:pt x="281" y="211"/>
                    <a:pt x="258" y="220"/>
                  </a:cubicBezTo>
                  <a:cubicBezTo>
                    <a:pt x="235" y="229"/>
                    <a:pt x="210" y="234"/>
                    <a:pt x="184" y="234"/>
                  </a:cubicBezTo>
                  <a:cubicBezTo>
                    <a:pt x="171" y="234"/>
                    <a:pt x="157" y="232"/>
                    <a:pt x="144" y="230"/>
                  </a:cubicBezTo>
                  <a:lnTo>
                    <a:pt x="130" y="227"/>
                  </a:lnTo>
                  <a:close/>
                  <a:moveTo>
                    <a:pt x="130" y="227"/>
                  </a:moveTo>
                  <a:cubicBezTo>
                    <a:pt x="130" y="227"/>
                    <a:pt x="130" y="227"/>
                    <a:pt x="130" y="227"/>
                  </a:cubicBez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60"/>
            <p:cNvSpPr>
              <a:spLocks noEditPoints="1"/>
            </p:cNvSpPr>
            <p:nvPr/>
          </p:nvSpPr>
          <p:spPr bwMode="auto">
            <a:xfrm>
              <a:off x="5426386" y="7609892"/>
              <a:ext cx="1154113" cy="1033462"/>
            </a:xfrm>
            <a:custGeom>
              <a:avLst/>
              <a:gdLst>
                <a:gd name="T0" fmla="*/ 288 w 306"/>
                <a:gd name="T1" fmla="*/ 165 h 273"/>
                <a:gd name="T2" fmla="*/ 306 w 306"/>
                <a:gd name="T3" fmla="*/ 106 h 273"/>
                <a:gd name="T4" fmla="*/ 287 w 306"/>
                <a:gd name="T5" fmla="*/ 46 h 273"/>
                <a:gd name="T6" fmla="*/ 233 w 306"/>
                <a:gd name="T7" fmla="*/ 0 h 273"/>
                <a:gd name="T8" fmla="*/ 239 w 306"/>
                <a:gd name="T9" fmla="*/ 39 h 273"/>
                <a:gd name="T10" fmla="*/ 222 w 306"/>
                <a:gd name="T11" fmla="*/ 106 h 273"/>
                <a:gd name="T12" fmla="*/ 172 w 306"/>
                <a:gd name="T13" fmla="*/ 161 h 273"/>
                <a:gd name="T14" fmla="*/ 103 w 306"/>
                <a:gd name="T15" fmla="*/ 195 h 273"/>
                <a:gd name="T16" fmla="*/ 23 w 306"/>
                <a:gd name="T17" fmla="*/ 206 h 273"/>
                <a:gd name="T18" fmla="*/ 0 w 306"/>
                <a:gd name="T19" fmla="*/ 205 h 273"/>
                <a:gd name="T20" fmla="*/ 123 w 306"/>
                <a:gd name="T21" fmla="*/ 240 h 273"/>
                <a:gd name="T22" fmla="*/ 169 w 306"/>
                <a:gd name="T23" fmla="*/ 236 h 273"/>
                <a:gd name="T24" fmla="*/ 241 w 306"/>
                <a:gd name="T25" fmla="*/ 269 h 273"/>
                <a:gd name="T26" fmla="*/ 263 w 306"/>
                <a:gd name="T27" fmla="*/ 273 h 273"/>
                <a:gd name="T28" fmla="*/ 269 w 306"/>
                <a:gd name="T29" fmla="*/ 271 h 273"/>
                <a:gd name="T30" fmla="*/ 273 w 306"/>
                <a:gd name="T31" fmla="*/ 266 h 273"/>
                <a:gd name="T32" fmla="*/ 273 w 306"/>
                <a:gd name="T33" fmla="*/ 264 h 273"/>
                <a:gd name="T34" fmla="*/ 273 w 306"/>
                <a:gd name="T35" fmla="*/ 262 h 273"/>
                <a:gd name="T36" fmla="*/ 272 w 306"/>
                <a:gd name="T37" fmla="*/ 261 h 273"/>
                <a:gd name="T38" fmla="*/ 272 w 306"/>
                <a:gd name="T39" fmla="*/ 259 h 273"/>
                <a:gd name="T40" fmla="*/ 271 w 306"/>
                <a:gd name="T41" fmla="*/ 258 h 273"/>
                <a:gd name="T42" fmla="*/ 270 w 306"/>
                <a:gd name="T43" fmla="*/ 257 h 273"/>
                <a:gd name="T44" fmla="*/ 268 w 306"/>
                <a:gd name="T45" fmla="*/ 255 h 273"/>
                <a:gd name="T46" fmla="*/ 267 w 306"/>
                <a:gd name="T47" fmla="*/ 254 h 273"/>
                <a:gd name="T48" fmla="*/ 261 w 306"/>
                <a:gd name="T49" fmla="*/ 248 h 273"/>
                <a:gd name="T50" fmla="*/ 255 w 306"/>
                <a:gd name="T51" fmla="*/ 240 h 273"/>
                <a:gd name="T52" fmla="*/ 249 w 306"/>
                <a:gd name="T53" fmla="*/ 232 h 273"/>
                <a:gd name="T54" fmla="*/ 242 w 306"/>
                <a:gd name="T55" fmla="*/ 222 h 273"/>
                <a:gd name="T56" fmla="*/ 237 w 306"/>
                <a:gd name="T57" fmla="*/ 211 h 273"/>
                <a:gd name="T58" fmla="*/ 288 w 306"/>
                <a:gd name="T59" fmla="*/ 165 h 273"/>
                <a:gd name="T60" fmla="*/ 288 w 306"/>
                <a:gd name="T61" fmla="*/ 165 h 273"/>
                <a:gd name="T62" fmla="*/ 288 w 306"/>
                <a:gd name="T63" fmla="*/ 165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6" h="273">
                  <a:moveTo>
                    <a:pt x="288" y="165"/>
                  </a:moveTo>
                  <a:cubicBezTo>
                    <a:pt x="300" y="147"/>
                    <a:pt x="306" y="127"/>
                    <a:pt x="306" y="106"/>
                  </a:cubicBezTo>
                  <a:cubicBezTo>
                    <a:pt x="306" y="85"/>
                    <a:pt x="300" y="65"/>
                    <a:pt x="287" y="46"/>
                  </a:cubicBezTo>
                  <a:cubicBezTo>
                    <a:pt x="274" y="28"/>
                    <a:pt x="256" y="12"/>
                    <a:pt x="233" y="0"/>
                  </a:cubicBezTo>
                  <a:cubicBezTo>
                    <a:pt x="237" y="13"/>
                    <a:pt x="239" y="26"/>
                    <a:pt x="239" y="39"/>
                  </a:cubicBezTo>
                  <a:cubicBezTo>
                    <a:pt x="239" y="63"/>
                    <a:pt x="234" y="85"/>
                    <a:pt x="222" y="106"/>
                  </a:cubicBezTo>
                  <a:cubicBezTo>
                    <a:pt x="210" y="127"/>
                    <a:pt x="194" y="145"/>
                    <a:pt x="172" y="161"/>
                  </a:cubicBezTo>
                  <a:cubicBezTo>
                    <a:pt x="152" y="176"/>
                    <a:pt x="129" y="187"/>
                    <a:pt x="103" y="195"/>
                  </a:cubicBezTo>
                  <a:cubicBezTo>
                    <a:pt x="77" y="202"/>
                    <a:pt x="51" y="206"/>
                    <a:pt x="23" y="206"/>
                  </a:cubicBezTo>
                  <a:cubicBezTo>
                    <a:pt x="17" y="206"/>
                    <a:pt x="10" y="206"/>
                    <a:pt x="0" y="205"/>
                  </a:cubicBezTo>
                  <a:cubicBezTo>
                    <a:pt x="35" y="228"/>
                    <a:pt x="76" y="240"/>
                    <a:pt x="123" y="240"/>
                  </a:cubicBezTo>
                  <a:cubicBezTo>
                    <a:pt x="138" y="240"/>
                    <a:pt x="153" y="238"/>
                    <a:pt x="169" y="236"/>
                  </a:cubicBezTo>
                  <a:cubicBezTo>
                    <a:pt x="190" y="251"/>
                    <a:pt x="214" y="262"/>
                    <a:pt x="241" y="269"/>
                  </a:cubicBezTo>
                  <a:cubicBezTo>
                    <a:pt x="247" y="270"/>
                    <a:pt x="255" y="272"/>
                    <a:pt x="263" y="273"/>
                  </a:cubicBezTo>
                  <a:cubicBezTo>
                    <a:pt x="266" y="273"/>
                    <a:pt x="267" y="273"/>
                    <a:pt x="269" y="271"/>
                  </a:cubicBezTo>
                  <a:cubicBezTo>
                    <a:pt x="271" y="270"/>
                    <a:pt x="272" y="268"/>
                    <a:pt x="273" y="266"/>
                  </a:cubicBezTo>
                  <a:cubicBezTo>
                    <a:pt x="272" y="264"/>
                    <a:pt x="273" y="264"/>
                    <a:pt x="273" y="264"/>
                  </a:cubicBezTo>
                  <a:cubicBezTo>
                    <a:pt x="273" y="264"/>
                    <a:pt x="273" y="263"/>
                    <a:pt x="273" y="262"/>
                  </a:cubicBezTo>
                  <a:cubicBezTo>
                    <a:pt x="272" y="261"/>
                    <a:pt x="272" y="261"/>
                    <a:pt x="272" y="261"/>
                  </a:cubicBezTo>
                  <a:cubicBezTo>
                    <a:pt x="272" y="259"/>
                    <a:pt x="272" y="259"/>
                    <a:pt x="272" y="259"/>
                  </a:cubicBezTo>
                  <a:cubicBezTo>
                    <a:pt x="271" y="259"/>
                    <a:pt x="271" y="258"/>
                    <a:pt x="271" y="258"/>
                  </a:cubicBezTo>
                  <a:cubicBezTo>
                    <a:pt x="270" y="257"/>
                    <a:pt x="270" y="257"/>
                    <a:pt x="270" y="257"/>
                  </a:cubicBezTo>
                  <a:cubicBezTo>
                    <a:pt x="269" y="256"/>
                    <a:pt x="269" y="256"/>
                    <a:pt x="268" y="255"/>
                  </a:cubicBezTo>
                  <a:cubicBezTo>
                    <a:pt x="268" y="255"/>
                    <a:pt x="268" y="254"/>
                    <a:pt x="267" y="254"/>
                  </a:cubicBezTo>
                  <a:cubicBezTo>
                    <a:pt x="266" y="253"/>
                    <a:pt x="264" y="251"/>
                    <a:pt x="261" y="248"/>
                  </a:cubicBezTo>
                  <a:cubicBezTo>
                    <a:pt x="258" y="244"/>
                    <a:pt x="256" y="242"/>
                    <a:pt x="255" y="240"/>
                  </a:cubicBezTo>
                  <a:cubicBezTo>
                    <a:pt x="253" y="238"/>
                    <a:pt x="251" y="236"/>
                    <a:pt x="249" y="232"/>
                  </a:cubicBezTo>
                  <a:cubicBezTo>
                    <a:pt x="246" y="229"/>
                    <a:pt x="244" y="226"/>
                    <a:pt x="242" y="222"/>
                  </a:cubicBezTo>
                  <a:cubicBezTo>
                    <a:pt x="240" y="219"/>
                    <a:pt x="239" y="215"/>
                    <a:pt x="237" y="211"/>
                  </a:cubicBezTo>
                  <a:cubicBezTo>
                    <a:pt x="258" y="198"/>
                    <a:pt x="275" y="183"/>
                    <a:pt x="288" y="165"/>
                  </a:cubicBezTo>
                  <a:close/>
                  <a:moveTo>
                    <a:pt x="288" y="165"/>
                  </a:moveTo>
                  <a:cubicBezTo>
                    <a:pt x="288" y="165"/>
                    <a:pt x="288" y="165"/>
                    <a:pt x="288" y="165"/>
                  </a:cubicBez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7"/>
          <p:cNvSpPr txBox="1"/>
          <p:nvPr/>
        </p:nvSpPr>
        <p:spPr>
          <a:xfrm>
            <a:off x="0" y="378289"/>
            <a:ext cx="12192000" cy="175432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cap="small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Merci Pour Votre </a:t>
            </a:r>
          </a:p>
          <a:p>
            <a:pPr algn="ctr"/>
            <a:r>
              <a:rPr lang="en-US" sz="5400" b="1" cap="small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Attention </a:t>
            </a:r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396" y="435570"/>
            <a:ext cx="1639764" cy="163976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83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447680" y="415342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Caractéristiques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3" name="Title 75"/>
          <p:cNvSpPr txBox="1">
            <a:spLocks/>
          </p:cNvSpPr>
          <p:nvPr/>
        </p:nvSpPr>
        <p:spPr>
          <a:xfrm>
            <a:off x="1206038" y="236972"/>
            <a:ext cx="8898624" cy="561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2400" dirty="0">
              <a:solidFill>
                <a:schemeClr val="accent6">
                  <a:lumMod val="50000"/>
                </a:schemeClr>
              </a:solidFill>
              <a:latin typeface="Calibri Light (En-têtes)"/>
              <a:cs typeface="Arial" panose="020B0604020202020204" pitchFamily="34" charset="0"/>
            </a:endParaRPr>
          </a:p>
        </p:txBody>
      </p:sp>
      <p:sp>
        <p:nvSpPr>
          <p:cNvPr id="14" name="AutoShape 50"/>
          <p:cNvSpPr>
            <a:spLocks/>
          </p:cNvSpPr>
          <p:nvPr/>
        </p:nvSpPr>
        <p:spPr bwMode="auto">
          <a:xfrm>
            <a:off x="296333" y="226075"/>
            <a:ext cx="452967" cy="492548"/>
          </a:xfrm>
          <a:custGeom>
            <a:avLst/>
            <a:gdLst>
              <a:gd name="T0" fmla="*/ 198438 w 21600"/>
              <a:gd name="T1" fmla="*/ 198438 h 21600"/>
              <a:gd name="T2" fmla="*/ 198438 w 21600"/>
              <a:gd name="T3" fmla="*/ 198438 h 21600"/>
              <a:gd name="T4" fmla="*/ 198438 w 21600"/>
              <a:gd name="T5" fmla="*/ 198438 h 21600"/>
              <a:gd name="T6" fmla="*/ 198438 w 21600"/>
              <a:gd name="T7" fmla="*/ 1984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4865" y="10197"/>
                </a:moveTo>
                <a:cubicBezTo>
                  <a:pt x="15001" y="10365"/>
                  <a:pt x="15071" y="10573"/>
                  <a:pt x="15076" y="10817"/>
                </a:cubicBezTo>
                <a:cubicBezTo>
                  <a:pt x="15079" y="11061"/>
                  <a:pt x="15009" y="11255"/>
                  <a:pt x="14865" y="11407"/>
                </a:cubicBezTo>
                <a:lnTo>
                  <a:pt x="7797" y="19179"/>
                </a:lnTo>
                <a:cubicBezTo>
                  <a:pt x="7642" y="19350"/>
                  <a:pt x="7460" y="19435"/>
                  <a:pt x="7247" y="19435"/>
                </a:cubicBezTo>
                <a:cubicBezTo>
                  <a:pt x="7180" y="19435"/>
                  <a:pt x="7078" y="19414"/>
                  <a:pt x="6940" y="19379"/>
                </a:cubicBezTo>
                <a:cubicBezTo>
                  <a:pt x="6625" y="19229"/>
                  <a:pt x="6467" y="18962"/>
                  <a:pt x="6467" y="18577"/>
                </a:cubicBezTo>
                <a:lnTo>
                  <a:pt x="6467" y="14486"/>
                </a:lnTo>
                <a:lnTo>
                  <a:pt x="996" y="14486"/>
                </a:lnTo>
                <a:cubicBezTo>
                  <a:pt x="715" y="14486"/>
                  <a:pt x="477" y="14380"/>
                  <a:pt x="285" y="14168"/>
                </a:cubicBezTo>
                <a:cubicBezTo>
                  <a:pt x="93" y="13957"/>
                  <a:pt x="0" y="13698"/>
                  <a:pt x="0" y="13390"/>
                </a:cubicBezTo>
                <a:lnTo>
                  <a:pt x="0" y="8215"/>
                </a:lnTo>
                <a:cubicBezTo>
                  <a:pt x="0" y="7903"/>
                  <a:pt x="93" y="7651"/>
                  <a:pt x="285" y="7448"/>
                </a:cubicBezTo>
                <a:cubicBezTo>
                  <a:pt x="475" y="7245"/>
                  <a:pt x="712" y="7146"/>
                  <a:pt x="996" y="7146"/>
                </a:cubicBezTo>
                <a:lnTo>
                  <a:pt x="6467" y="7146"/>
                </a:lnTo>
                <a:lnTo>
                  <a:pt x="6467" y="3025"/>
                </a:lnTo>
                <a:cubicBezTo>
                  <a:pt x="6467" y="2640"/>
                  <a:pt x="6624" y="2376"/>
                  <a:pt x="6940" y="2223"/>
                </a:cubicBezTo>
                <a:cubicBezTo>
                  <a:pt x="7273" y="2094"/>
                  <a:pt x="7556" y="2158"/>
                  <a:pt x="7797" y="2420"/>
                </a:cubicBezTo>
                <a:lnTo>
                  <a:pt x="14865" y="10197"/>
                </a:lnTo>
                <a:close/>
                <a:moveTo>
                  <a:pt x="17663" y="0"/>
                </a:moveTo>
                <a:cubicBezTo>
                  <a:pt x="18200" y="0"/>
                  <a:pt x="18708" y="114"/>
                  <a:pt x="19178" y="343"/>
                </a:cubicBezTo>
                <a:cubicBezTo>
                  <a:pt x="19653" y="572"/>
                  <a:pt x="20067" y="884"/>
                  <a:pt x="20425" y="1265"/>
                </a:cubicBezTo>
                <a:cubicBezTo>
                  <a:pt x="20782" y="1647"/>
                  <a:pt x="21068" y="2105"/>
                  <a:pt x="21282" y="2634"/>
                </a:cubicBezTo>
                <a:cubicBezTo>
                  <a:pt x="21493" y="3166"/>
                  <a:pt x="21599" y="3727"/>
                  <a:pt x="21599" y="4317"/>
                </a:cubicBezTo>
                <a:lnTo>
                  <a:pt x="21599" y="17282"/>
                </a:lnTo>
                <a:cubicBezTo>
                  <a:pt x="21599" y="17869"/>
                  <a:pt x="21493" y="18424"/>
                  <a:pt x="21282" y="18947"/>
                </a:cubicBezTo>
                <a:cubicBezTo>
                  <a:pt x="21068" y="19467"/>
                  <a:pt x="20780" y="19922"/>
                  <a:pt x="20425" y="20319"/>
                </a:cubicBezTo>
                <a:cubicBezTo>
                  <a:pt x="20067" y="20712"/>
                  <a:pt x="19653" y="21021"/>
                  <a:pt x="19186" y="21253"/>
                </a:cubicBezTo>
                <a:cubicBezTo>
                  <a:pt x="18716" y="21482"/>
                  <a:pt x="18208" y="21599"/>
                  <a:pt x="17663" y="21599"/>
                </a:cubicBezTo>
                <a:lnTo>
                  <a:pt x="11784" y="21599"/>
                </a:lnTo>
                <a:lnTo>
                  <a:pt x="11784" y="18886"/>
                </a:lnTo>
                <a:lnTo>
                  <a:pt x="17663" y="18886"/>
                </a:lnTo>
                <a:cubicBezTo>
                  <a:pt x="18064" y="18886"/>
                  <a:pt x="18409" y="18727"/>
                  <a:pt x="18700" y="18413"/>
                </a:cubicBezTo>
                <a:cubicBezTo>
                  <a:pt x="18991" y="18098"/>
                  <a:pt x="19135" y="17720"/>
                  <a:pt x="19135" y="17282"/>
                </a:cubicBezTo>
                <a:lnTo>
                  <a:pt x="19135" y="4317"/>
                </a:lnTo>
                <a:cubicBezTo>
                  <a:pt x="19135" y="3874"/>
                  <a:pt x="18991" y="3498"/>
                  <a:pt x="18708" y="3183"/>
                </a:cubicBezTo>
                <a:cubicBezTo>
                  <a:pt x="18422" y="2872"/>
                  <a:pt x="18075" y="2713"/>
                  <a:pt x="17663" y="2713"/>
                </a:cubicBezTo>
                <a:lnTo>
                  <a:pt x="11784" y="2713"/>
                </a:lnTo>
                <a:lnTo>
                  <a:pt x="11784" y="0"/>
                </a:lnTo>
                <a:lnTo>
                  <a:pt x="17663" y="0"/>
                </a:lnTo>
                <a:close/>
              </a:path>
            </a:pathLst>
          </a:custGeom>
          <a:solidFill>
            <a:schemeClr val="bg1"/>
          </a:solidFill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25400" tIns="25400" rIns="25400" bIns="25400" anchor="ctr"/>
          <a:lstStyle/>
          <a:p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4585069" y="3073443"/>
            <a:ext cx="2727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60">
              <a:defRPr/>
            </a:pPr>
            <a:r>
              <a:rPr lang="fr-FR" sz="3600" kern="0" dirty="0" smtClean="0">
                <a:solidFill>
                  <a:srgbClr val="3DBF9C"/>
                </a:solidFill>
              </a:rPr>
              <a:t>SQLite</a:t>
            </a:r>
            <a:endParaRPr lang="ru-RU" sz="15934" kern="0" dirty="0">
              <a:solidFill>
                <a:srgbClr val="3DBF9C"/>
              </a:solidFill>
            </a:endParaRPr>
          </a:p>
        </p:txBody>
      </p:sp>
      <p:sp>
        <p:nvSpPr>
          <p:cNvPr id="16" name="Oval 7"/>
          <p:cNvSpPr/>
          <p:nvPr/>
        </p:nvSpPr>
        <p:spPr>
          <a:xfrm>
            <a:off x="4371540" y="1872515"/>
            <a:ext cx="3120000" cy="3120000"/>
          </a:xfrm>
          <a:prstGeom prst="ellipse">
            <a:avLst/>
          </a:prstGeom>
          <a:noFill/>
          <a:ln w="222250" cap="flat" cmpd="sng" algn="ctr">
            <a:solidFill>
              <a:sysClr val="window" lastClr="FFFFFF">
                <a:lumMod val="85000"/>
                <a:alpha val="44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Oval 8"/>
          <p:cNvSpPr/>
          <p:nvPr/>
        </p:nvSpPr>
        <p:spPr>
          <a:xfrm>
            <a:off x="6603198" y="1919725"/>
            <a:ext cx="384000" cy="384000"/>
          </a:xfrm>
          <a:prstGeom prst="ellipse">
            <a:avLst/>
          </a:prstGeom>
          <a:solidFill>
            <a:srgbClr val="0087B1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Oval 24"/>
          <p:cNvSpPr/>
          <p:nvPr/>
        </p:nvSpPr>
        <p:spPr>
          <a:xfrm>
            <a:off x="7299540" y="3082674"/>
            <a:ext cx="384000" cy="384000"/>
          </a:xfrm>
          <a:prstGeom prst="ellipse">
            <a:avLst/>
          </a:prstGeom>
          <a:solidFill>
            <a:srgbClr val="FE8301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Oval 25"/>
          <p:cNvSpPr/>
          <p:nvPr/>
        </p:nvSpPr>
        <p:spPr>
          <a:xfrm>
            <a:off x="6911095" y="4333061"/>
            <a:ext cx="384000" cy="384000"/>
          </a:xfrm>
          <a:prstGeom prst="ellipse">
            <a:avLst/>
          </a:prstGeom>
          <a:solidFill>
            <a:srgbClr val="A1BB22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Oval 26"/>
          <p:cNvSpPr/>
          <p:nvPr/>
        </p:nvSpPr>
        <p:spPr>
          <a:xfrm>
            <a:off x="4536410" y="4209645"/>
            <a:ext cx="384000" cy="384000"/>
          </a:xfrm>
          <a:prstGeom prst="ellipse">
            <a:avLst/>
          </a:prstGeom>
          <a:solidFill>
            <a:srgbClr val="727272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Oval 27"/>
          <p:cNvSpPr/>
          <p:nvPr/>
        </p:nvSpPr>
        <p:spPr>
          <a:xfrm>
            <a:off x="4205919" y="2930625"/>
            <a:ext cx="384000" cy="384000"/>
          </a:xfrm>
          <a:prstGeom prst="ellipse">
            <a:avLst/>
          </a:prstGeom>
          <a:solidFill>
            <a:srgbClr val="3DBF9C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Oval 28"/>
          <p:cNvSpPr/>
          <p:nvPr/>
        </p:nvSpPr>
        <p:spPr>
          <a:xfrm>
            <a:off x="4983650" y="1844483"/>
            <a:ext cx="384000" cy="384000"/>
          </a:xfrm>
          <a:prstGeom prst="ellipse">
            <a:avLst/>
          </a:prstGeom>
          <a:solidFill>
            <a:srgbClr val="C00000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TextBox 36"/>
          <p:cNvSpPr txBox="1"/>
          <p:nvPr/>
        </p:nvSpPr>
        <p:spPr>
          <a:xfrm>
            <a:off x="705255" y="1304904"/>
            <a:ext cx="367944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fr-FR" dirty="0"/>
              <a:t>Indépendance </a:t>
            </a:r>
            <a:r>
              <a:rPr lang="fr-FR" altLang="fr-FR" dirty="0" smtClean="0"/>
              <a:t>physique</a:t>
            </a:r>
            <a:endParaRPr lang="fr-FR" altLang="fr-FR" dirty="0"/>
          </a:p>
        </p:txBody>
      </p:sp>
      <p:sp>
        <p:nvSpPr>
          <p:cNvPr id="24" name="TextBox 38"/>
          <p:cNvSpPr txBox="1"/>
          <p:nvPr/>
        </p:nvSpPr>
        <p:spPr>
          <a:xfrm>
            <a:off x="7982466" y="3073442"/>
            <a:ext cx="420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altLang="fr-FR" dirty="0"/>
              <a:t>Limitation  de  la  redondance</a:t>
            </a:r>
            <a:endParaRPr lang="fr-FR" dirty="0"/>
          </a:p>
        </p:txBody>
      </p:sp>
      <p:sp>
        <p:nvSpPr>
          <p:cNvPr id="25" name="TextBox 54"/>
          <p:cNvSpPr txBox="1"/>
          <p:nvPr/>
        </p:nvSpPr>
        <p:spPr>
          <a:xfrm>
            <a:off x="7531892" y="4644869"/>
            <a:ext cx="438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dirty="0"/>
              <a:t>Vérification  de  l'intégrité</a:t>
            </a:r>
            <a:endParaRPr lang="fr-FR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26" name="TextBox 54"/>
          <p:cNvSpPr txBox="1"/>
          <p:nvPr/>
        </p:nvSpPr>
        <p:spPr>
          <a:xfrm>
            <a:off x="749300" y="4756734"/>
            <a:ext cx="461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dirty="0"/>
              <a:t>Rapidité des accès</a:t>
            </a:r>
            <a:endParaRPr lang="fr-FR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27" name="TextBox 54"/>
          <p:cNvSpPr txBox="1"/>
          <p:nvPr/>
        </p:nvSpPr>
        <p:spPr>
          <a:xfrm>
            <a:off x="705255" y="3070023"/>
            <a:ext cx="36775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fr-FR" dirty="0" smtClean="0"/>
              <a:t>Manipulabilité</a:t>
            </a:r>
            <a:endParaRPr lang="fr-FR" altLang="fr-FR" dirty="0"/>
          </a:p>
        </p:txBody>
      </p:sp>
      <p:sp>
        <p:nvSpPr>
          <p:cNvPr id="28" name="TextBox 54"/>
          <p:cNvSpPr txBox="1"/>
          <p:nvPr/>
        </p:nvSpPr>
        <p:spPr>
          <a:xfrm>
            <a:off x="7462619" y="1575863"/>
            <a:ext cx="38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dirty="0"/>
              <a:t>Partageabilité des données</a:t>
            </a:r>
            <a:endParaRPr lang="fr-FR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739540" y="4806794"/>
            <a:ext cx="384000" cy="384000"/>
          </a:xfrm>
          <a:prstGeom prst="ellipse">
            <a:avLst/>
          </a:prstGeom>
          <a:solidFill>
            <a:srgbClr val="E2B700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29607" y="5908482"/>
            <a:ext cx="2211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dirty="0"/>
              <a:t>Sécurité des données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26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447680" y="415342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Utilisation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974" y="1301345"/>
            <a:ext cx="894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SQLite est parmi les moteurs de base de données les plus utilisés au </a:t>
            </a:r>
            <a:r>
              <a:rPr lang="fr-FR" dirty="0" smtClean="0"/>
              <a:t>monde on peux le trouver dans: </a:t>
            </a:r>
            <a:endParaRPr lang="fr-FR" dirty="0"/>
          </a:p>
        </p:txBody>
      </p:sp>
      <p:sp>
        <p:nvSpPr>
          <p:cNvPr id="9" name="Oval 15"/>
          <p:cNvSpPr/>
          <p:nvPr/>
        </p:nvSpPr>
        <p:spPr>
          <a:xfrm>
            <a:off x="223518" y="2056997"/>
            <a:ext cx="448323" cy="376498"/>
          </a:xfrm>
          <a:prstGeom prst="ellipse">
            <a:avLst/>
          </a:prstGeom>
          <a:solidFill>
            <a:srgbClr val="FE7F4C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743661" y="2061328"/>
            <a:ext cx="317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application mobiles Android</a:t>
            </a:r>
            <a:endParaRPr lang="fr-F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617" y="1753753"/>
            <a:ext cx="5109441" cy="2971991"/>
          </a:xfrm>
          <a:prstGeom prst="rect">
            <a:avLst/>
          </a:prstGeom>
        </p:spPr>
      </p:pic>
      <p:sp>
        <p:nvSpPr>
          <p:cNvPr id="12" name="Oval 15"/>
          <p:cNvSpPr/>
          <p:nvPr/>
        </p:nvSpPr>
        <p:spPr>
          <a:xfrm>
            <a:off x="223517" y="2809307"/>
            <a:ext cx="448323" cy="376498"/>
          </a:xfrm>
          <a:prstGeom prst="ellipse">
            <a:avLst/>
          </a:prstGeom>
          <a:solidFill>
            <a:srgbClr val="FE7F4C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743661" y="27540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nombreux logiciels grand public comme 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Firefox, Skype, Adobe…</a:t>
            </a:r>
            <a:endParaRPr lang="fr-FR" dirty="0"/>
          </a:p>
        </p:txBody>
      </p:sp>
      <p:sp>
        <p:nvSpPr>
          <p:cNvPr id="14" name="Oval 15"/>
          <p:cNvSpPr/>
          <p:nvPr/>
        </p:nvSpPr>
        <p:spPr>
          <a:xfrm>
            <a:off x="223516" y="3561617"/>
            <a:ext cx="448323" cy="376498"/>
          </a:xfrm>
          <a:prstGeom prst="ellipse">
            <a:avLst/>
          </a:prstGeom>
          <a:solidFill>
            <a:srgbClr val="FE7F4C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743661" y="35652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ea typeface="Calibri" panose="020F0502020204030204" pitchFamily="34" charset="0"/>
                <a:cs typeface="Arial" panose="020B0604020202020204" pitchFamily="34" charset="0"/>
              </a:rPr>
              <a:t>les </a:t>
            </a:r>
            <a:r>
              <a:rPr lang="fr-FR" dirty="0">
                <a:ea typeface="Calibri" panose="020F0502020204030204" pitchFamily="34" charset="0"/>
                <a:cs typeface="Arial" panose="020B0604020202020204" pitchFamily="34" charset="0"/>
              </a:rPr>
              <a:t>systèmes </a:t>
            </a:r>
            <a:r>
              <a:rPr lang="fr-FR" dirty="0" smtClean="0">
                <a:ea typeface="Calibri" panose="020F0502020204030204" pitchFamily="34" charset="0"/>
                <a:cs typeface="Arial" panose="020B0604020202020204" pitchFamily="34" charset="0"/>
              </a:rPr>
              <a:t>embarqués (</a:t>
            </a:r>
            <a:r>
              <a:rPr lang="fr-FR" dirty="0"/>
              <a:t>téléphones </a:t>
            </a:r>
            <a:r>
              <a:rPr lang="fr-FR" dirty="0" smtClean="0"/>
              <a:t>cellulaires, téléviseurs, </a:t>
            </a:r>
            <a:r>
              <a:rPr lang="fr-FR" dirty="0"/>
              <a:t>appareils </a:t>
            </a:r>
            <a:r>
              <a:rPr lang="fr-FR" dirty="0" smtClean="0"/>
              <a:t>photo, avions, appareils médicaux…)</a:t>
            </a:r>
            <a:endParaRPr lang="fr-FR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625" y="4081741"/>
            <a:ext cx="589296" cy="5892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81" y="4441264"/>
            <a:ext cx="568959" cy="5689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645" y="4453465"/>
            <a:ext cx="726031" cy="726031"/>
          </a:xfrm>
          <a:prstGeom prst="rect">
            <a:avLst/>
          </a:prstGeom>
        </p:spPr>
      </p:pic>
      <p:sp>
        <p:nvSpPr>
          <p:cNvPr id="18" name="Oval 15"/>
          <p:cNvSpPr/>
          <p:nvPr/>
        </p:nvSpPr>
        <p:spPr>
          <a:xfrm>
            <a:off x="223515" y="4537494"/>
            <a:ext cx="448323" cy="376498"/>
          </a:xfrm>
          <a:prstGeom prst="ellipse">
            <a:avLst/>
          </a:prstGeom>
          <a:solidFill>
            <a:srgbClr val="FE7F4C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</a:t>
            </a:r>
            <a:endParaRPr lang="en-US" sz="2000" b="1" dirty="0"/>
          </a:p>
        </p:txBody>
      </p:sp>
      <p:sp>
        <p:nvSpPr>
          <p:cNvPr id="21" name="Rectangle 20"/>
          <p:cNvSpPr/>
          <p:nvPr/>
        </p:nvSpPr>
        <p:spPr>
          <a:xfrm>
            <a:off x="741699" y="4544660"/>
            <a:ext cx="1127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Sites Web</a:t>
            </a:r>
            <a:endParaRPr lang="fr-FR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5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2" grpId="0" animBg="1"/>
      <p:bldP spid="6" grpId="0"/>
      <p:bldP spid="14" grpId="0" animBg="1"/>
      <p:bldP spid="8" grpId="0"/>
      <p:bldP spid="18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7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Outil choisi &amp; Installation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5B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5B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5B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7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6000"/>
            <a:ext cx="5342409" cy="3929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652396" y="402766"/>
            <a:ext cx="1364116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Outils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144203" y="1126982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363" y="1424535"/>
            <a:ext cx="10685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 smtClean="0">
                <a:solidFill>
                  <a:srgbClr val="0087AF"/>
                </a:solidFill>
              </a:rPr>
              <a:t>SQLite</a:t>
            </a:r>
            <a:r>
              <a:rPr lang="fr-FR" sz="2800" dirty="0" smtClean="0">
                <a:solidFill>
                  <a:srgbClr val="0087AF"/>
                </a:solidFill>
              </a:rPr>
              <a:t> </a:t>
            </a:r>
            <a:r>
              <a:rPr lang="fr-FR" sz="2800" dirty="0">
                <a:solidFill>
                  <a:srgbClr val="0087AF"/>
                </a:solidFill>
              </a:rPr>
              <a:t>T</a:t>
            </a:r>
            <a:r>
              <a:rPr lang="fr-FR" sz="2800" dirty="0" smtClean="0">
                <a:solidFill>
                  <a:srgbClr val="0087AF"/>
                </a:solidFill>
              </a:rPr>
              <a:t>ools </a:t>
            </a:r>
            <a:r>
              <a:rPr lang="fr-FR" sz="2800" dirty="0">
                <a:solidFill>
                  <a:srgbClr val="0087AF"/>
                </a:solidFill>
              </a:rPr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6" y="2347131"/>
            <a:ext cx="1005191" cy="859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45" y="4342188"/>
            <a:ext cx="1416812" cy="8263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82" y="2238239"/>
            <a:ext cx="2355829" cy="13286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080" y="2180242"/>
            <a:ext cx="2230690" cy="12516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874" y="4381603"/>
            <a:ext cx="1609331" cy="7869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960" y="2347131"/>
            <a:ext cx="1885161" cy="9661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075" y="4345192"/>
            <a:ext cx="1847936" cy="8233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076" y="4278925"/>
            <a:ext cx="1470697" cy="100210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363" y="3518284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smtClean="0"/>
              <a:t>DB Browser </a:t>
            </a:r>
            <a:r>
              <a:rPr lang="fr-FR" b="1" dirty="0" smtClean="0"/>
              <a:t>for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sqlite</a:t>
            </a:r>
            <a:endParaRPr lang="fr-FR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3041299" y="3551992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SQLite</a:t>
            </a:r>
            <a:r>
              <a:rPr lang="fr-FR" b="1" dirty="0" smtClean="0"/>
              <a:t> Maestro</a:t>
            </a:r>
            <a:endParaRPr lang="fr-FR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41235" y="3505718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SQLite</a:t>
            </a:r>
            <a:r>
              <a:rPr lang="fr-FR" b="1" dirty="0" smtClean="0"/>
              <a:t> Studio</a:t>
            </a:r>
            <a:endParaRPr lang="fr-FR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904608" y="3571364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Maestro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6824" y="5379353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IceQuake</a:t>
            </a:r>
            <a:r>
              <a:rPr lang="fr-FR" b="1" dirty="0" smtClean="0"/>
              <a:t> </a:t>
            </a:r>
            <a:r>
              <a:rPr lang="fr-FR" b="1" dirty="0" err="1" smtClean="0"/>
              <a:t>SQLite</a:t>
            </a:r>
            <a:r>
              <a:rPr lang="fr-FR" b="1" dirty="0" smtClean="0"/>
              <a:t> </a:t>
            </a:r>
            <a:r>
              <a:rPr lang="fr-FR" b="1" dirty="0" err="1" smtClean="0"/>
              <a:t>Query</a:t>
            </a:r>
            <a:r>
              <a:rPr lang="fr-FR" b="1" dirty="0" smtClean="0"/>
              <a:t> Browser</a:t>
            </a:r>
            <a:endParaRPr lang="fr-FR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51240" y="5386331"/>
            <a:ext cx="273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SQLite</a:t>
            </a:r>
            <a:r>
              <a:rPr lang="fr-FR" b="1" dirty="0" smtClean="0"/>
              <a:t> Expert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00824" y="5340164"/>
            <a:ext cx="273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 </a:t>
            </a:r>
            <a:r>
              <a:rPr lang="fr-FR" b="1" dirty="0" smtClean="0"/>
              <a:t>wxSQLite3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06125" y="5386331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SQLiteMan</a:t>
            </a:r>
            <a:endParaRPr lang="fr-FR" b="1" dirty="0" smtClean="0"/>
          </a:p>
          <a:p>
            <a:pPr algn="ctr"/>
            <a:endParaRPr lang="fr-FR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6491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1403</Words>
  <Application>Microsoft Office PowerPoint</Application>
  <PresentationFormat>Widescreen</PresentationFormat>
  <Paragraphs>344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71" baseType="lpstr">
      <vt:lpstr>Arabic Typesetting</vt:lpstr>
      <vt:lpstr>Arial</vt:lpstr>
      <vt:lpstr>Calibri</vt:lpstr>
      <vt:lpstr>Calibri Light</vt:lpstr>
      <vt:lpstr>Calibri Light (En-têtes)</vt:lpstr>
      <vt:lpstr>Constantia</vt:lpstr>
      <vt:lpstr>Gill Sans MT</vt:lpstr>
      <vt:lpstr>Lao UI</vt:lpstr>
      <vt:lpstr>Lato</vt:lpstr>
      <vt:lpstr>Lato Black</vt:lpstr>
      <vt:lpstr>Segoe UI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Windows</dc:creator>
  <cp:lastModifiedBy>Utilisateur Windows</cp:lastModifiedBy>
  <cp:revision>140</cp:revision>
  <dcterms:created xsi:type="dcterms:W3CDTF">2018-11-23T17:28:28Z</dcterms:created>
  <dcterms:modified xsi:type="dcterms:W3CDTF">2018-12-02T11:07:13Z</dcterms:modified>
</cp:coreProperties>
</file>