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76" r:id="rId10"/>
    <p:sldId id="311" r:id="rId11"/>
    <p:sldId id="312" r:id="rId12"/>
    <p:sldId id="261" r:id="rId13"/>
    <p:sldId id="283" r:id="rId14"/>
    <p:sldId id="287" r:id="rId15"/>
    <p:sldId id="285" r:id="rId16"/>
    <p:sldId id="286" r:id="rId17"/>
    <p:sldId id="288" r:id="rId18"/>
    <p:sldId id="289" r:id="rId19"/>
    <p:sldId id="291" r:id="rId20"/>
    <p:sldId id="290" r:id="rId21"/>
    <p:sldId id="292" r:id="rId22"/>
    <p:sldId id="293" r:id="rId23"/>
    <p:sldId id="294" r:id="rId24"/>
    <p:sldId id="310" r:id="rId25"/>
    <p:sldId id="296" r:id="rId26"/>
    <p:sldId id="297" r:id="rId27"/>
    <p:sldId id="298" r:id="rId28"/>
    <p:sldId id="299" r:id="rId29"/>
    <p:sldId id="307" r:id="rId30"/>
    <p:sldId id="308" r:id="rId31"/>
    <p:sldId id="270" r:id="rId32"/>
    <p:sldId id="271" r:id="rId33"/>
    <p:sldId id="272" r:id="rId34"/>
    <p:sldId id="273" r:id="rId35"/>
    <p:sldId id="274" r:id="rId36"/>
    <p:sldId id="275" r:id="rId37"/>
    <p:sldId id="262" r:id="rId38"/>
    <p:sldId id="277" r:id="rId39"/>
    <p:sldId id="281" r:id="rId40"/>
    <p:sldId id="282" r:id="rId41"/>
    <p:sldId id="263" r:id="rId42"/>
    <p:sldId id="278" r:id="rId43"/>
    <p:sldId id="295" r:id="rId44"/>
    <p:sldId id="300" r:id="rId45"/>
    <p:sldId id="301" r:id="rId46"/>
    <p:sldId id="302" r:id="rId47"/>
    <p:sldId id="303" r:id="rId48"/>
    <p:sldId id="304" r:id="rId49"/>
    <p:sldId id="314" r:id="rId50"/>
    <p:sldId id="305" r:id="rId51"/>
    <p:sldId id="306" r:id="rId52"/>
    <p:sldId id="264" r:id="rId53"/>
    <p:sldId id="279" r:id="rId54"/>
    <p:sldId id="313" r:id="rId55"/>
    <p:sldId id="265" r:id="rId56"/>
    <p:sldId id="309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9C"/>
    <a:srgbClr val="FE9016"/>
    <a:srgbClr val="FFE575"/>
    <a:srgbClr val="E0ED93"/>
    <a:srgbClr val="A1B81F"/>
    <a:srgbClr val="0087AF"/>
    <a:srgbClr val="E6E6E6"/>
    <a:srgbClr val="C00000"/>
    <a:srgbClr val="E2B700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D122-016A-4A03-92F3-9A733B9AF533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7786-F542-4821-B98B-49DCF5B7867C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0F57-460D-4F54-B05B-95BB35BDFD3F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E538-C623-4B24-932E-C63B8891806E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75B6-F8D7-42B5-8677-5C74EE8310FE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A48-532C-4BD9-90D1-5008AE09E841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482-EE57-4045-9DB1-477D17EB74CC}" type="datetime1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0A0B-EBD0-4CCD-BCB0-87037E85ED3F}" type="datetime1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A1AD-9680-4B66-8A17-B5035645DDA3}" type="datetime1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B8B8-67B9-464F-B2F4-A47D759AF8BC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44D2-E43B-443A-B3DF-9B9143FA1E30}" type="datetime1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BAC7-5D02-439C-B73B-052387A3E1DA}" type="datetime1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.wikipedia.org/wiki/D._Richard_Hipp" TargetMode="Externa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fif"/><Relationship Id="rId3" Type="http://schemas.openxmlformats.org/officeDocument/2006/relationships/image" Target="../media/image25.jfif"/><Relationship Id="rId7" Type="http://schemas.openxmlformats.org/officeDocument/2006/relationships/image" Target="../media/image29.jf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fif"/><Relationship Id="rId5" Type="http://schemas.openxmlformats.org/officeDocument/2006/relationships/image" Target="../media/image27.jfif"/><Relationship Id="rId4" Type="http://schemas.openxmlformats.org/officeDocument/2006/relationships/image" Target="../media/image26.jfif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0087A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2018/2019</a:t>
            </a:r>
            <a:endParaRPr lang="fr-FR" sz="24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 smtClean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Université </a:t>
            </a:r>
            <a:r>
              <a:rPr lang="fr-FR" sz="2000" dirty="0" smtClean="0">
                <a:latin typeface="Times New Roman"/>
                <a:ea typeface="Calibri"/>
                <a:cs typeface="Times New Roman"/>
              </a:rPr>
              <a:t>Ibn </a:t>
            </a:r>
            <a:r>
              <a:rPr lang="fr-FR" sz="2000" dirty="0" err="1" smtClean="0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 smtClean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Département Informatique</a:t>
            </a:r>
            <a: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  <a:t/>
            </a:r>
            <a:b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</a:b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 Mme BEN OUTHMANE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387125" cy="2708434"/>
            <a:chOff x="1172167" y="3242432"/>
            <a:chExt cx="3387125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387125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MADENE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MADOUNE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NADJEM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ZAGAI Houari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0087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73629"/>
            <a:ext cx="6035040" cy="0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757520" y="422361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b="1" dirty="0"/>
              <a:t>DB Browser </a:t>
            </a:r>
            <a:r>
              <a:rPr lang="fr-FR" b="1" dirty="0" smtClean="0"/>
              <a:t>for </a:t>
            </a:r>
            <a:r>
              <a:rPr lang="fr-FR" b="1" dirty="0" err="1" smtClean="0"/>
              <a:t>SQLite</a:t>
            </a:r>
            <a:r>
              <a:rPr lang="fr-FR" b="1" dirty="0" smtClean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878227"/>
            <a:ext cx="5126606" cy="2670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outil visuel et open 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Haute </a:t>
            </a:r>
            <a:r>
              <a:rPr lang="fr-FR" sz="2800" dirty="0"/>
              <a:t>qualité permettant de créer, </a:t>
            </a:r>
            <a:endParaRPr lang="fr-FR" sz="2800" dirty="0" smtClean="0"/>
          </a:p>
          <a:p>
            <a:r>
              <a:rPr lang="fr-FR" sz="2800" dirty="0" smtClean="0"/>
              <a:t>concevoir </a:t>
            </a:r>
            <a:r>
              <a:rPr lang="fr-FR" sz="2800" dirty="0"/>
              <a:t>et modifier des fichiers de </a:t>
            </a:r>
            <a:endParaRPr lang="fr-FR" sz="2800" dirty="0" smtClean="0"/>
          </a:p>
          <a:p>
            <a:r>
              <a:rPr lang="fr-FR" sz="2800" dirty="0" smtClean="0"/>
              <a:t>base </a:t>
            </a:r>
            <a:r>
              <a:rPr lang="fr-FR" sz="2800" dirty="0"/>
              <a:t>de données compatibles avec </a:t>
            </a:r>
            <a:r>
              <a:rPr lang="fr-FR" sz="2800" dirty="0" err="1" smtClean="0"/>
              <a:t>SQLite</a:t>
            </a:r>
            <a:endParaRPr lang="fr-FR" sz="2800" dirty="0"/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1557883"/>
            <a:ext cx="543056" cy="543056"/>
          </a:xfrm>
          <a:prstGeom prst="rect">
            <a:avLst/>
          </a:prstGeom>
        </p:spPr>
      </p:pic>
      <p:pic>
        <p:nvPicPr>
          <p:cNvPr id="12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" y="3869220"/>
            <a:ext cx="543056" cy="543056"/>
          </a:xfrm>
          <a:prstGeom prst="rect">
            <a:avLst/>
          </a:prstGeom>
        </p:spPr>
      </p:pic>
      <p:pic>
        <p:nvPicPr>
          <p:cNvPr id="13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3" y="2712614"/>
            <a:ext cx="543056" cy="5430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085" y="2527030"/>
            <a:ext cx="49508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Émettre </a:t>
            </a:r>
            <a:r>
              <a:rPr lang="fr-FR" sz="2800" dirty="0"/>
              <a:t>des requêtes SQL et inspecter les </a:t>
            </a:r>
            <a:r>
              <a:rPr lang="fr-FR" sz="2800" dirty="0" smtClean="0"/>
              <a:t>résultats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6492241" y="1233311"/>
            <a:ext cx="376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https://</a:t>
            </a:r>
            <a:r>
              <a:rPr lang="fr-FR" sz="2500" dirty="0" smtClean="0"/>
              <a:t>sqlitebrowser.org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Créer une Base </a:t>
            </a:r>
            <a:r>
              <a:rPr lang="fr-FR" sz="2400" dirty="0"/>
              <a:t>de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et </a:t>
            </a:r>
            <a:r>
              <a:rPr lang="fr-FR" sz="2400" dirty="0" smtClean="0"/>
              <a:t>modifier </a:t>
            </a:r>
            <a:r>
              <a:rPr lang="fr-FR" sz="2400" dirty="0"/>
              <a:t>Table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et modifier</a:t>
            </a:r>
            <a:r>
              <a:rPr lang="fr-FR" sz="2400" dirty="0" smtClean="0"/>
              <a:t> Index</a:t>
            </a: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Créer, supprimer Vue</a:t>
            </a:r>
            <a:endParaRPr lang="fr-FR" sz="2400" dirty="0" smtClean="0"/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/>
              <a:t>Créer, supprimer </a:t>
            </a:r>
            <a:r>
              <a:rPr lang="fr-FR" sz="2400" dirty="0" smtClean="0">
                <a:solidFill>
                  <a:prstClr val="black"/>
                </a:solidFill>
              </a:rPr>
              <a:t>Triggers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15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16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7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547778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 comment: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5">
            <a:extLst>
              <a:ext uri="{FF2B5EF4-FFF2-40B4-BE49-F238E27FC236}">
                <a16:creationId xmlns:a16="http://schemas.microsoft.com/office/drawing/2014/main" id="{D66161E7-4D4A-4E3E-85DA-C1A5541D1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5344264"/>
            <a:ext cx="543056" cy="5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Création d’une BDD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9">
            <a:extLst>
              <a:ext uri="{FF2B5EF4-FFF2-40B4-BE49-F238E27FC236}">
                <a16:creationId xmlns:a16="http://schemas.microsoft.com/office/drawing/2014/main" id="{84159482-CC56-4DFE-856B-4C6F8EF4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5" y="1650945"/>
            <a:ext cx="7830428" cy="5041404"/>
          </a:xfrm>
          <a:prstGeom prst="rect">
            <a:avLst/>
          </a:prstGeom>
        </p:spPr>
      </p:pic>
      <p:pic>
        <p:nvPicPr>
          <p:cNvPr id="10" name="Image 8">
            <a:extLst>
              <a:ext uri="{FF2B5EF4-FFF2-40B4-BE49-F238E27FC236}">
                <a16:creationId xmlns:a16="http://schemas.microsoft.com/office/drawing/2014/main" id="{86A26D76-63A6-45A3-8297-7AB5768B9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" y="1881161"/>
            <a:ext cx="7830428" cy="49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1"/>
            <a:ext cx="7471954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Création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512"/>
            <a:ext cx="8346276" cy="5308359"/>
          </a:xfrm>
          <a:prstGeom prst="rect">
            <a:avLst/>
          </a:prstGeom>
        </p:spPr>
      </p:pic>
      <p:pic>
        <p:nvPicPr>
          <p:cNvPr id="27" name="Image 4">
            <a:extLst>
              <a:ext uri="{FF2B5EF4-FFF2-40B4-BE49-F238E27FC236}">
                <a16:creationId xmlns:a16="http://schemas.microsoft.com/office/drawing/2014/main" id="{2AF9AC5C-660F-41D1-88AD-483ACFE8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4" y="1903911"/>
            <a:ext cx="8346276" cy="5255178"/>
          </a:xfrm>
          <a:prstGeom prst="rect">
            <a:avLst/>
          </a:prstGeom>
        </p:spPr>
      </p:pic>
      <p:pic>
        <p:nvPicPr>
          <p:cNvPr id="28" name="Image 10">
            <a:extLst>
              <a:ext uri="{FF2B5EF4-FFF2-40B4-BE49-F238E27FC236}">
                <a16:creationId xmlns:a16="http://schemas.microsoft.com/office/drawing/2014/main" id="{DCD01780-1028-45CC-ABED-0DB0C6085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36" y="2092277"/>
            <a:ext cx="8346275" cy="53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Modification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197"/>
            <a:ext cx="8268026" cy="5308359"/>
          </a:xfrm>
          <a:prstGeom prst="rect">
            <a:avLst/>
          </a:prstGeom>
        </p:spPr>
      </p:pic>
      <p:pic>
        <p:nvPicPr>
          <p:cNvPr id="20" name="Image 3">
            <a:extLst>
              <a:ext uri="{FF2B5EF4-FFF2-40B4-BE49-F238E27FC236}">
                <a16:creationId xmlns:a16="http://schemas.microsoft.com/office/drawing/2014/main" id="{1ACFF9A7-AC77-4CAB-9A25-4C2B2314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78"/>
            <a:ext cx="8268026" cy="52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Suppression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d’une table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346276" cy="3525191"/>
          </a:xfrm>
          <a:prstGeom prst="rect">
            <a:avLst/>
          </a:prstGeom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3B49CF79-70D9-435D-833B-E20CE2C6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" y="1650945"/>
            <a:ext cx="8657797" cy="5011913"/>
          </a:xfrm>
          <a:prstGeom prst="rect">
            <a:avLst/>
          </a:prstGeom>
        </p:spPr>
      </p:pic>
      <p:pic>
        <p:nvPicPr>
          <p:cNvPr id="18" name="Image 9">
            <a:extLst>
              <a:ext uri="{FF2B5EF4-FFF2-40B4-BE49-F238E27FC236}">
                <a16:creationId xmlns:a16="http://schemas.microsoft.com/office/drawing/2014/main" id="{751486F1-4B8E-4D95-B91F-D831F5E8E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40" y="2685497"/>
            <a:ext cx="5332416" cy="49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Création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56072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410109DD-A011-4FBC-A50E-449FDF787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835"/>
            <a:ext cx="8233456" cy="5222182"/>
          </a:xfrm>
          <a:prstGeom prst="rect">
            <a:avLst/>
          </a:prstGeom>
        </p:spPr>
      </p:pic>
      <p:pic>
        <p:nvPicPr>
          <p:cNvPr id="12" name="Image 9">
            <a:extLst>
              <a:ext uri="{FF2B5EF4-FFF2-40B4-BE49-F238E27FC236}">
                <a16:creationId xmlns:a16="http://schemas.microsoft.com/office/drawing/2014/main" id="{27B09267-6334-49AC-B41D-8208387AD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751"/>
            <a:ext cx="8233456" cy="52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Modification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10">
            <a:extLst>
              <a:ext uri="{FF2B5EF4-FFF2-40B4-BE49-F238E27FC236}">
                <a16:creationId xmlns:a16="http://schemas.microsoft.com/office/drawing/2014/main" id="{B0E9E1E4-C5C4-40F0-AD9E-9E75EA3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8241395" cy="52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Outil choisi &amp; installation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Suppression d’Index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2">
            <a:extLst>
              <a:ext uri="{FF2B5EF4-FFF2-40B4-BE49-F238E27FC236}">
                <a16:creationId xmlns:a16="http://schemas.microsoft.com/office/drawing/2014/main" id="{D89351BA-4229-4A82-8AF1-3EBD39548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926"/>
            <a:ext cx="8224489" cy="5256074"/>
          </a:xfrm>
          <a:prstGeom prst="rect">
            <a:avLst/>
          </a:prstGeom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76"/>
            <a:ext cx="8224489" cy="52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Création de vue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121"/>
            <a:ext cx="5786651" cy="4809043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8" y="1799633"/>
            <a:ext cx="627619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Création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1830876"/>
            <a:ext cx="5786651" cy="44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Suppression de Trigger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DDL (Data </a:t>
            </a:r>
            <a:r>
              <a:rPr lang="fr-FR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945"/>
            <a:ext cx="7658735" cy="492189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8" y="1784832"/>
            <a:ext cx="6641680" cy="49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La sélection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L’insertion des données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La modification des données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La suppression des 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11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435430" y="1535454"/>
            <a:ext cx="63963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va 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expliquer comment faire: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Sélection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93" y="1650945"/>
            <a:ext cx="8770373" cy="5409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13461" y="4904508"/>
            <a:ext cx="24342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d’après l’outil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" y="1650945"/>
            <a:ext cx="8569749" cy="5308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1206" y="3699163"/>
            <a:ext cx="2870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une requête SQL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6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Insertion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8878"/>
            <a:ext cx="8366969" cy="5169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2" y="1688878"/>
            <a:ext cx="8366968" cy="5174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7" y="1903910"/>
            <a:ext cx="8769101" cy="54081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39690" y="1592762"/>
            <a:ext cx="239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5" y="2215059"/>
            <a:ext cx="7955765" cy="49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Mise à jour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4" y="1682350"/>
            <a:ext cx="7604919" cy="4659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3054" y="4946073"/>
            <a:ext cx="24661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Directement par l’outil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4" y="1961328"/>
            <a:ext cx="7433677" cy="45628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6399" y="4606216"/>
            <a:ext cx="297478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une requête SQL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Suppression des données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DML 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(Data </a:t>
            </a:r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Manipulation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" y="1609316"/>
            <a:ext cx="7709742" cy="47322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492728" y="2458452"/>
            <a:ext cx="1080655" cy="247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85309" y="2693979"/>
            <a:ext cx="224002" cy="47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480090" y="3698434"/>
            <a:ext cx="589855" cy="5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492728" y="4938416"/>
            <a:ext cx="337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Visualiser les données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2480090" y="3795270"/>
            <a:ext cx="337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sélectionner le tuple à supprimer 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2494190" y="3076008"/>
            <a:ext cx="24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taper le bouton </a:t>
            </a:r>
            <a:r>
              <a:rPr lang="fr-F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" y="1677701"/>
            <a:ext cx="8205709" cy="5067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1734069" y="4430275"/>
            <a:ext cx="20465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par requête SQL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7" y="1927945"/>
            <a:ext cx="7986989" cy="49300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28857" y="4797465"/>
            <a:ext cx="292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le tuple est supprimé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Language)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9695" y="3027144"/>
            <a:ext cx="103337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/>
              <a:t>La gestion des </a:t>
            </a:r>
            <a:r>
              <a:rPr lang="fr-FR" sz="3600" dirty="0" smtClean="0"/>
              <a:t>droits Dans Sqlite est inexistante,</a:t>
            </a:r>
          </a:p>
          <a:p>
            <a:r>
              <a:rPr lang="fr-FR" sz="3600" dirty="0" smtClean="0"/>
              <a:t>on vas bien détailler ce point pour dans la partie « Sécurité &amp; Droits d’</a:t>
            </a:r>
            <a:r>
              <a:rPr lang="fr-FR" sz="3600" dirty="0" err="1" smtClean="0"/>
              <a:t>accés</a:t>
            </a:r>
            <a:r>
              <a:rPr lang="fr-FR" sz="3600" dirty="0" smtClean="0"/>
              <a:t> » </a:t>
            </a:r>
            <a:endParaRPr lang="fr-FR" sz="3600" dirty="0"/>
          </a:p>
        </p:txBody>
      </p:sp>
      <p:sp>
        <p:nvSpPr>
          <p:cNvPr id="19" name="Right Arrow 18"/>
          <p:cNvSpPr/>
          <p:nvPr/>
        </p:nvSpPr>
        <p:spPr>
          <a:xfrm>
            <a:off x="488197" y="3230569"/>
            <a:ext cx="1118930" cy="1347476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48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3948" y="668307"/>
            <a:ext cx="5594252" cy="982638"/>
          </a:xfrm>
          <a:prstGeom prst="rect">
            <a:avLst/>
          </a:prstGeom>
          <a:solidFill>
            <a:srgbClr val="F79646"/>
          </a:solidFill>
          <a:ln>
            <a:solidFill>
              <a:srgbClr val="FE9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Language</a:t>
            </a: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-582022" y="41599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Langages SQLite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290287" y="1533093"/>
            <a:ext cx="59073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trouve dans ce langage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3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6836" y="5761798"/>
            <a:ext cx="9664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Ces derniers seront bien expliquer dans la partie « Transaction » </a:t>
            </a:r>
            <a:endParaRPr lang="fr-FR" sz="2000" dirty="0"/>
          </a:p>
        </p:txBody>
      </p:sp>
      <p:sp>
        <p:nvSpPr>
          <p:cNvPr id="12" name="Right Arrow 11"/>
          <p:cNvSpPr/>
          <p:nvPr/>
        </p:nvSpPr>
        <p:spPr>
          <a:xfrm>
            <a:off x="204438" y="5761798"/>
            <a:ext cx="714753" cy="398870"/>
          </a:xfrm>
          <a:prstGeom prst="rightArrow">
            <a:avLst/>
          </a:prstGeom>
          <a:solidFill>
            <a:srgbClr val="F79646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348974" y="2498449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400" dirty="0" smtClean="0"/>
              <a:t>Les verrous </a:t>
            </a:r>
            <a:r>
              <a:rPr lang="fr-FR" sz="2400" dirty="0" smtClean="0"/>
              <a:t>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ROOLBACK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r>
              <a:rPr lang="fr-FR" sz="2400" dirty="0" smtClean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32" name="Image 11">
            <a:extLst>
              <a:ext uri="{FF2B5EF4-FFF2-40B4-BE49-F238E27FC236}">
                <a16:creationId xmlns:a16="http://schemas.microsoft.com/office/drawing/2014/main" id="{86B9BF00-3A6B-485E-AAF4-44CF74EE2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2480864"/>
            <a:ext cx="543056" cy="543056"/>
          </a:xfrm>
          <a:prstGeom prst="rect">
            <a:avLst/>
          </a:prstGeom>
        </p:spPr>
      </p:pic>
      <p:pic>
        <p:nvPicPr>
          <p:cNvPr id="33" name="Image 12">
            <a:extLst>
              <a:ext uri="{FF2B5EF4-FFF2-40B4-BE49-F238E27FC236}">
                <a16:creationId xmlns:a16="http://schemas.microsoft.com/office/drawing/2014/main" id="{44E49184-9273-41D7-85B8-0A6F2BF3D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229073"/>
            <a:ext cx="543056" cy="543056"/>
          </a:xfrm>
          <a:prstGeom prst="rect">
            <a:avLst/>
          </a:prstGeom>
        </p:spPr>
      </p:pic>
      <p:pic>
        <p:nvPicPr>
          <p:cNvPr id="34" name="Image 13">
            <a:extLst>
              <a:ext uri="{FF2B5EF4-FFF2-40B4-BE49-F238E27FC236}">
                <a16:creationId xmlns:a16="http://schemas.microsoft.com/office/drawing/2014/main" id="{B2C103C3-5467-4894-9C64-2081AA008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78" y="3948167"/>
            <a:ext cx="543056" cy="543056"/>
          </a:xfrm>
          <a:prstGeom prst="rect">
            <a:avLst/>
          </a:prstGeom>
        </p:spPr>
      </p:pic>
      <p:pic>
        <p:nvPicPr>
          <p:cNvPr id="35" name="Image 14">
            <a:extLst>
              <a:ext uri="{FF2B5EF4-FFF2-40B4-BE49-F238E27FC236}">
                <a16:creationId xmlns:a16="http://schemas.microsoft.com/office/drawing/2014/main" id="{6AC4F2C1-0FDB-481E-8151-BE448B1AB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12" y="4682456"/>
            <a:ext cx="543056" cy="5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FE90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SGBD comme toute les entités logicielle nécessite une interface pour :</a:t>
            </a:r>
            <a:endParaRPr lang="fr-FR" sz="2400" dirty="0">
              <a:solidFill>
                <a:srgbClr val="FE90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solidFill>
            <a:srgbClr val="C00000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 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8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solidFill>
            <a:srgbClr val="0087AF"/>
          </a:solidFill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Gill Sans MT" pitchFamily="34" charset="0"/>
              </a:rPr>
              <a:t>Existe-t-il </a:t>
            </a:r>
            <a:r>
              <a:rPr lang="fr-FR" sz="2400" dirty="0" smtClean="0">
                <a:solidFill>
                  <a:schemeClr val="bg1"/>
                </a:solidFill>
                <a:latin typeface="Gill Sans MT" pitchFamily="34" charset="0"/>
              </a:rPr>
              <a:t>un moyen permettant d’accéder aux services d’SGBD SQLite</a:t>
            </a:r>
            <a:r>
              <a:rPr lang="fr-FR" sz="2800" b="1" dirty="0" smtClean="0">
                <a:solidFill>
                  <a:schemeClr val="bg1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387633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E6E6E6"/>
          </a:solidFill>
        </p:grpSpPr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solidFill>
                <a:srgbClr val="E6E6E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0087AF"/>
          </a:solidFill>
        </p:grpSpPr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solidFill>
                <a:srgbClr val="0087A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solidFill>
                <a:srgbClr val="0087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20" y="3004961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2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  <a:endParaRPr lang="fr-FR" sz="2400" b="1" dirty="0">
              <a:solidFill>
                <a:schemeClr val="bg2">
                  <a:lumMod val="50000"/>
                </a:schemeClr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4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Formes (écrans saisie / édition )</a:t>
            </a:r>
            <a:endParaRPr lang="fr-FR" sz="24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9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7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C0000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C00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</a:t>
            </a: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</a:t>
            </a:r>
            <a:r>
              <a:rPr lang="fr-FR" sz="2000" b="1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 smtClean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smtClean="0">
                <a:solidFill>
                  <a:srgbClr val="FE9016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FE9016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00828"/>
            <a:ext cx="12125874" cy="76019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des Formes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19926"/>
            <a:ext cx="12191999" cy="9171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727272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727272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5927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</a:t>
            </a:r>
            <a:r>
              <a:rPr lang="fr-FR" sz="6000" b="1" dirty="0" err="1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accés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9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 smtClean="0"/>
              <a:t>Assurer la </a:t>
            </a:r>
            <a:r>
              <a:rPr lang="fr-FR" sz="2400" dirty="0" smtClean="0">
                <a:solidFill>
                  <a:srgbClr val="3DBF9C"/>
                </a:solidFill>
              </a:rPr>
              <a:t>Confidentialité</a:t>
            </a:r>
            <a:r>
              <a:rPr lang="fr-FR" sz="2400" dirty="0" smtClean="0"/>
              <a:t> : protection contre le vol d’information par les intrus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287C66"/>
                </a:solidFill>
              </a:rPr>
              <a:t>l’intégrité</a:t>
            </a:r>
            <a:r>
              <a:rPr lang="fr-FR" sz="2400" dirty="0">
                <a:solidFill>
                  <a:srgbClr val="A833C3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des </a:t>
            </a:r>
            <a:r>
              <a:rPr lang="fr-FR" sz="2400" dirty="0" smtClean="0">
                <a:solidFill>
                  <a:prstClr val="black"/>
                </a:solidFill>
              </a:rPr>
              <a:t>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 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12818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 smtClean="0">
                <a:solidFill>
                  <a:srgbClr val="287C66"/>
                </a:solidFill>
              </a:rPr>
              <a:t>ne fournis pas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Contrôle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d’attribution</a:t>
            </a:r>
            <a:r>
              <a:rPr lang="fr-FR" sz="3600" b="1" dirty="0" smtClean="0">
                <a:solidFill>
                  <a:srgbClr val="A833C3"/>
                </a:solidFill>
              </a:rPr>
              <a:t> 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droits</a:t>
            </a:r>
            <a:r>
              <a:rPr lang="fr-FR" sz="3600" b="1" dirty="0" smtClean="0">
                <a:solidFill>
                  <a:srgbClr val="A833C3"/>
                </a:solidFill>
              </a:rPr>
              <a:t> </a:t>
            </a:r>
            <a:r>
              <a:rPr lang="fr-FR" sz="3600" b="1" dirty="0" smtClean="0">
                <a:solidFill>
                  <a:srgbClr val="287C66"/>
                </a:solidFill>
              </a:rPr>
              <a:t>d’accès</a:t>
            </a:r>
            <a:endParaRPr lang="fr-FR" sz="3600" b="1" dirty="0">
              <a:solidFill>
                <a:srgbClr val="287C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 smtClean="0">
                <a:solidFill>
                  <a:srgbClr val="FE9016"/>
                </a:solidFill>
              </a:rPr>
              <a:t>Système d’exploitation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D43E0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i="1" dirty="0" smtClean="0"/>
              <a:t>système de gestion de base de données</a:t>
            </a:r>
            <a:r>
              <a:rPr lang="fr-FR" dirty="0" smtClean="0"/>
              <a:t> (</a:t>
            </a:r>
            <a:r>
              <a:rPr lang="fr-FR" i="1" dirty="0" smtClean="0"/>
              <a:t>SGBD</a:t>
            </a:r>
            <a:r>
              <a:rPr lang="fr-FR" dirty="0" smtClean="0"/>
              <a:t>) est un logiciel système servant à stocker, manipuler, gérer et partager des informations dans une base de données. C’est l’intermédiaire entre l’utilisateur et la BDD.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33" y="2577230"/>
            <a:ext cx="2195071" cy="2195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9" y="3253741"/>
            <a:ext cx="1801090" cy="1801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352" y="2482839"/>
            <a:ext cx="2383855" cy="238385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739588" y="2773062"/>
            <a:ext cx="4682836" cy="1120066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 smtClean="0"/>
              <a:t>SGBD</a:t>
            </a:r>
            <a:endParaRPr lang="fr-FR" sz="7200" dirty="0"/>
          </a:p>
        </p:txBody>
      </p:sp>
      <p:sp>
        <p:nvSpPr>
          <p:cNvPr id="15" name="Left-Right Arrow 14"/>
          <p:cNvSpPr/>
          <p:nvPr/>
        </p:nvSpPr>
        <p:spPr>
          <a:xfrm rot="791632">
            <a:off x="8509760" y="3201448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-Right Arrow 16"/>
          <p:cNvSpPr/>
          <p:nvPr/>
        </p:nvSpPr>
        <p:spPr>
          <a:xfrm rot="20814121">
            <a:off x="2213083" y="3218293"/>
            <a:ext cx="1508493" cy="526473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55275" y="4909894"/>
            <a:ext cx="23384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Système </a:t>
            </a:r>
            <a:r>
              <a:rPr lang="fr-FR" b="1" dirty="0" smtClean="0"/>
              <a:t>propriétaire</a:t>
            </a:r>
          </a:p>
          <a:p>
            <a:r>
              <a:rPr lang="fr-FR" dirty="0"/>
              <a:t>Oracle </a:t>
            </a:r>
            <a:r>
              <a:rPr lang="fr-FR" dirty="0" smtClean="0"/>
              <a:t>Database</a:t>
            </a:r>
          </a:p>
          <a:p>
            <a:r>
              <a:rPr lang="fr-FR" dirty="0" smtClean="0"/>
              <a:t>Microsoft </a:t>
            </a:r>
            <a:r>
              <a:rPr lang="fr-FR" dirty="0"/>
              <a:t>SQL </a:t>
            </a:r>
            <a:r>
              <a:rPr lang="fr-FR" dirty="0" smtClean="0"/>
              <a:t>Server</a:t>
            </a:r>
            <a:r>
              <a:rPr lang="fr-FR" b="1" dirty="0" smtClean="0"/>
              <a:t>…</a:t>
            </a:r>
            <a:endParaRPr lang="fr-FR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587" y="4952975"/>
            <a:ext cx="788557" cy="788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26" y="5537677"/>
            <a:ext cx="1100002" cy="677256"/>
          </a:xfrm>
          <a:prstGeom prst="rect">
            <a:avLst/>
          </a:prstGeom>
        </p:spPr>
      </p:pic>
      <p:cxnSp>
        <p:nvCxnSpPr>
          <p:cNvPr id="22" name="Connecteur droit avec flèche 43"/>
          <p:cNvCxnSpPr>
            <a:cxnSpLocks/>
          </p:cNvCxnSpPr>
          <p:nvPr/>
        </p:nvCxnSpPr>
        <p:spPr bwMode="auto">
          <a:xfrm>
            <a:off x="8307749" y="3999675"/>
            <a:ext cx="872921" cy="7639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43"/>
          <p:cNvCxnSpPr>
            <a:cxnSpLocks/>
          </p:cNvCxnSpPr>
          <p:nvPr/>
        </p:nvCxnSpPr>
        <p:spPr bwMode="auto">
          <a:xfrm>
            <a:off x="7483633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9882" y="4964413"/>
            <a:ext cx="1906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Système libre </a:t>
            </a:r>
            <a:r>
              <a:rPr lang="fr-FR" dirty="0" smtClean="0"/>
              <a:t>MySQL PostgreSQL </a:t>
            </a:r>
            <a:r>
              <a:rPr lang="fr-FR" dirty="0" err="1" smtClean="0"/>
              <a:t>MariaDB</a:t>
            </a:r>
            <a:endParaRPr lang="fr-FR" dirty="0"/>
          </a:p>
          <a:p>
            <a:r>
              <a:rPr lang="fr-FR" dirty="0" err="1" smtClean="0"/>
              <a:t>Firebird</a:t>
            </a:r>
            <a:endParaRPr lang="fr-FR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49" y="5252282"/>
            <a:ext cx="683614" cy="4299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24" y="5696113"/>
            <a:ext cx="630213" cy="5765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39" y="6334372"/>
            <a:ext cx="1528768" cy="4741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89238" y="5002868"/>
            <a:ext cx="121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Embarqué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dirty="0" smtClean="0"/>
              <a:t>SQLite</a:t>
            </a:r>
            <a:endParaRPr lang="fr-FR" dirty="0"/>
          </a:p>
        </p:txBody>
      </p:sp>
      <p:cxnSp>
        <p:nvCxnSpPr>
          <p:cNvPr id="38" name="Connecteur droit avec flèche 43"/>
          <p:cNvCxnSpPr>
            <a:cxnSpLocks/>
          </p:cNvCxnSpPr>
          <p:nvPr/>
        </p:nvCxnSpPr>
        <p:spPr bwMode="auto">
          <a:xfrm flipH="1">
            <a:off x="3005773" y="4025011"/>
            <a:ext cx="623144" cy="73390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avec flèche 43"/>
          <p:cNvCxnSpPr>
            <a:cxnSpLocks/>
          </p:cNvCxnSpPr>
          <p:nvPr/>
        </p:nvCxnSpPr>
        <p:spPr bwMode="auto">
          <a:xfrm>
            <a:off x="4696895" y="3999676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33148" y="5002867"/>
            <a:ext cx="117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NoSQL</a:t>
            </a:r>
            <a:endParaRPr lang="fr-FR" b="1" dirty="0" smtClean="0"/>
          </a:p>
          <a:p>
            <a:r>
              <a:rPr lang="fr-FR" dirty="0" smtClean="0"/>
              <a:t>Cassandra</a:t>
            </a:r>
          </a:p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49" name="TextBox 48"/>
          <p:cNvSpPr txBox="1"/>
          <p:nvPr/>
        </p:nvSpPr>
        <p:spPr>
          <a:xfrm>
            <a:off x="1819092" y="5002867"/>
            <a:ext cx="155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Autre </a:t>
            </a:r>
            <a:r>
              <a:rPr lang="fr-FR" b="1" dirty="0" smtClean="0"/>
              <a:t>système</a:t>
            </a:r>
          </a:p>
          <a:p>
            <a:r>
              <a:rPr lang="fr-FR" dirty="0" smtClean="0"/>
              <a:t>Access</a:t>
            </a:r>
            <a:endParaRPr lang="fr-FR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13" y="5237025"/>
            <a:ext cx="613779" cy="4121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84" y="5696113"/>
            <a:ext cx="963857" cy="45702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22" y="5874571"/>
            <a:ext cx="1082603" cy="2857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02" y="5705063"/>
            <a:ext cx="697843" cy="697843"/>
          </a:xfrm>
          <a:prstGeom prst="rect">
            <a:avLst/>
          </a:prstGeom>
        </p:spPr>
      </p:pic>
      <p:cxnSp>
        <p:nvCxnSpPr>
          <p:cNvPr id="73" name="Connecteur droit avec flèche 43"/>
          <p:cNvCxnSpPr>
            <a:cxnSpLocks/>
          </p:cNvCxnSpPr>
          <p:nvPr/>
        </p:nvCxnSpPr>
        <p:spPr bwMode="auto">
          <a:xfrm>
            <a:off x="5890151" y="4013250"/>
            <a:ext cx="26485" cy="8966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 animBg="1"/>
      <p:bldP spid="15" grpId="0" animBg="1"/>
      <p:bldP spid="17" grpId="0" animBg="1"/>
      <p:bldP spid="19" grpId="0"/>
      <p:bldP spid="29" grpId="0"/>
      <p:bldP spid="37" grpId="0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3DBF9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Nombre d’utilisateur </a:t>
            </a:r>
            <a:r>
              <a:rPr lang="fr-FR" sz="2400" dirty="0" smtClean="0">
                <a:solidFill>
                  <a:srgbClr val="3DBF9C"/>
                </a:solidFill>
              </a:rPr>
              <a:t>Limité</a:t>
            </a:r>
            <a:r>
              <a:rPr lang="fr-FR" sz="2400" dirty="0" smtClean="0">
                <a:solidFill>
                  <a:srgbClr val="BF72CC"/>
                </a:solidFill>
              </a:rPr>
              <a:t> </a:t>
            </a:r>
            <a:endParaRPr lang="fr-FR" sz="2400" dirty="0">
              <a:solidFill>
                <a:srgbClr val="BF72CC"/>
              </a:solidFill>
            </a:endParaRP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Considéré comme étant des </a:t>
            </a:r>
            <a:r>
              <a:rPr lang="fr-FR" sz="2400" dirty="0" smtClean="0">
                <a:solidFill>
                  <a:srgbClr val="287C66"/>
                </a:solidFill>
              </a:rPr>
              <a:t>fichier structuré de système </a:t>
            </a:r>
            <a:endParaRPr lang="fr-FR" sz="2400" dirty="0">
              <a:solidFill>
                <a:srgbClr val="287C6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3DBF9C"/>
                </a:solidFill>
              </a:rPr>
              <a:t>Probabilité</a:t>
            </a:r>
            <a:r>
              <a:rPr lang="fr-FR" sz="2400" dirty="0" smtClean="0"/>
              <a:t> d’attaque où d’intrusion est </a:t>
            </a:r>
            <a:r>
              <a:rPr lang="fr-FR" sz="2400" dirty="0" smtClean="0">
                <a:solidFill>
                  <a:srgbClr val="1C5848"/>
                </a:solidFill>
              </a:rPr>
              <a:t>très faible</a:t>
            </a:r>
            <a:endParaRPr lang="fr-FR" sz="2400" dirty="0">
              <a:solidFill>
                <a:srgbClr val="1C58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E0E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Métadonnées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3" y="1432657"/>
            <a:ext cx="6003005" cy="4921895"/>
          </a:xfrm>
          <a:prstGeom prst="rect">
            <a:avLst/>
          </a:prstGeom>
        </p:spPr>
      </p:pic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" y="1672237"/>
            <a:ext cx="7800914" cy="46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2262220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UNLOCKED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Aucune session n’effectue de traitement sur les données de la base.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226084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186928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186928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dans cet état, plusieurs sessions peuvent lire les données simultanément, mais pas les écrire.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RESERVED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session à la fois maintiens le droit d’écrire sur la base de données, cet état peut coexister avec d’autres états </a:t>
            </a:r>
            <a:r>
              <a:rPr lang="fr-FR" sz="2400" dirty="0">
                <a:solidFill>
                  <a:srgbClr val="0087AF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Les modifications faites sont mises en cache et ne sont pas réellement écrites sur le disque.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46665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Il y a 5 états de verrous, pour chaque état il y a un verrou correspondant (sauf </a:t>
            </a:r>
            <a:r>
              <a:rPr lang="fr-FR" sz="2400" dirty="0">
                <a:solidFill>
                  <a:srgbClr val="A1B81F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 qui n’a pas besoin de verrou) 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6">
            <a:extLst>
              <a:ext uri="{FF2B5EF4-FFF2-40B4-BE49-F238E27FC236}">
                <a16:creationId xmlns:a16="http://schemas.microsoft.com/office/drawing/2014/main" id="{3D979AC4-DA00-4FB9-A561-42A06CAC9D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1738750"/>
            <a:ext cx="543056" cy="543056"/>
          </a:xfrm>
          <a:prstGeom prst="rect">
            <a:avLst/>
          </a:prstGeom>
        </p:spPr>
      </p:pic>
      <p:pic>
        <p:nvPicPr>
          <p:cNvPr id="3" name="Image 17">
            <a:extLst>
              <a:ext uri="{FF2B5EF4-FFF2-40B4-BE49-F238E27FC236}">
                <a16:creationId xmlns:a16="http://schemas.microsoft.com/office/drawing/2014/main" id="{93525299-5E38-4C2E-B848-AB5E91DA0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2" y="3028820"/>
            <a:ext cx="543056" cy="5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F7D61-029F-409C-A2B1-BD6B5ACA580A}"/>
              </a:ext>
            </a:extLst>
          </p:cNvPr>
          <p:cNvSpPr txBox="1"/>
          <p:nvPr/>
        </p:nvSpPr>
        <p:spPr>
          <a:xfrm>
            <a:off x="1843215" y="3028820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PENDING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Signifie que le processus qui détient le verrou veut écrire dans la base de données dès que possible et attend que tous les verrous </a:t>
            </a:r>
            <a:r>
              <a:rPr lang="fr-FR" sz="2400" dirty="0">
                <a:solidFill>
                  <a:srgbClr val="3DBF9C"/>
                </a:solidFill>
              </a:rPr>
              <a:t>SHARED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cours soient effacés pour pouvoir obtenir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982BB-6DF6-4D89-8E26-1151F63438B5}"/>
              </a:ext>
            </a:extLst>
          </p:cNvPr>
          <p:cNvSpPr txBox="1"/>
          <p:nvPr/>
        </p:nvSpPr>
        <p:spPr>
          <a:xfrm>
            <a:off x="1843216" y="1738750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Lorsque la session souhaite valider les modifications (ou transactions).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705394" y="415341"/>
            <a:ext cx="7471954" cy="86433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Les Verrous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7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6760" y="1990692"/>
            <a:ext cx="9254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Par défaut une transaction est </a:t>
            </a:r>
            <a:r>
              <a:rPr lang="fr-FR" sz="2400" dirty="0">
                <a:solidFill>
                  <a:srgbClr val="3DBF9C"/>
                </a:solidFill>
              </a:rPr>
              <a:t>DEFERRED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(n’acquiert aucun verrou jusqu'à ce que cela soit nécessaire).</a:t>
            </a:r>
          </a:p>
        </p:txBody>
      </p:sp>
      <p:pic>
        <p:nvPicPr>
          <p:cNvPr id="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1990692"/>
            <a:ext cx="543056" cy="543056"/>
          </a:xfrm>
          <a:prstGeom prst="rect">
            <a:avLst/>
          </a:prstGeom>
        </p:spPr>
      </p:pic>
      <p:pic>
        <p:nvPicPr>
          <p:cNvPr id="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085563"/>
            <a:ext cx="543056" cy="543056"/>
          </a:xfrm>
          <a:prstGeom prst="rect">
            <a:avLst/>
          </a:prstGeom>
        </p:spPr>
      </p:pic>
      <p:pic>
        <p:nvPicPr>
          <p:cNvPr id="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180434"/>
            <a:ext cx="543056" cy="54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6760" y="3085563"/>
            <a:ext cx="925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IMMEDIATE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tente d'obtenir un verrou RESERVED dès que la commande BEGIN est exécutée.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9240" y="4180434"/>
            <a:ext cx="9254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87AF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Une transaction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obtient un verrou </a:t>
            </a:r>
            <a:r>
              <a:rPr lang="fr-FR" sz="2400" dirty="0">
                <a:solidFill>
                  <a:srgbClr val="3DBF9C"/>
                </a:solidFill>
              </a:rPr>
              <a:t>EXCLUSIVE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base de données. Elle garantit qu'aucune autre session n'est active dans la base de données et que vous pouvez lire ou écrire en toute impunité.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Types de transactions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Suppression d’un tuple de la table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account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puis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annulation de la suppression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en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faisant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A78C3-FD12-43C3-8820-97AB88A48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3" y="1319328"/>
            <a:ext cx="7738057" cy="46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Créer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des point de retour avec </a:t>
            </a:r>
            <a:r>
              <a:rPr lang="en-US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savepoint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et faire un retour avec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rollback to</a:t>
            </a:r>
            <a:endParaRPr lang="fr-FR" sz="2000" b="1" dirty="0">
              <a:solidFill>
                <a:srgbClr val="778717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4A5E0-C535-4124-82F5-8E6134B2E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40358" cy="4642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2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 </a:t>
            </a:r>
            <a:r>
              <a:rPr lang="fr-FR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est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AF58-7B89-4C96-9D11-7CB1B91CCE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2" y="2891743"/>
            <a:ext cx="10516716" cy="30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Deux sessions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simultanément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les </a:t>
            </a:r>
            <a:r>
              <a:rPr lang="fr-FR" sz="2000" dirty="0">
                <a:solidFill>
                  <a:srgbClr val="FFC00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verrous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écriture et lecture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sont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activés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6B8D2E-4636-419A-80E2-39700ED173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96" y="2891744"/>
            <a:ext cx="10675608" cy="308292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01628E7-3421-47A7-8A02-B9EE40A7D100}"/>
              </a:ext>
            </a:extLst>
          </p:cNvPr>
          <p:cNvSpPr/>
          <p:nvPr/>
        </p:nvSpPr>
        <p:spPr>
          <a:xfrm>
            <a:off x="2553894" y="3696069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64971-E442-4B43-BC12-522009E377A8}"/>
              </a:ext>
            </a:extLst>
          </p:cNvPr>
          <p:cNvSpPr/>
          <p:nvPr/>
        </p:nvSpPr>
        <p:spPr>
          <a:xfrm>
            <a:off x="7883460" y="3183046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0B3F06-10B6-4AB6-8328-76D98EC5118E}"/>
              </a:ext>
            </a:extLst>
          </p:cNvPr>
          <p:cNvSpPr/>
          <p:nvPr/>
        </p:nvSpPr>
        <p:spPr>
          <a:xfrm>
            <a:off x="1398904" y="4199317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F249A2-BB8C-416C-8D89-5CDE87AC3008}"/>
              </a:ext>
            </a:extLst>
          </p:cNvPr>
          <p:cNvSpPr/>
          <p:nvPr/>
        </p:nvSpPr>
        <p:spPr>
          <a:xfrm>
            <a:off x="7494000" y="3984743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FFE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Importée et utilisée dans </a:t>
            </a:r>
          </a:p>
          <a:p>
            <a:r>
              <a:rPr lang="fr-FR" dirty="0" smtClean="0"/>
              <a:t>               le code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/>
          </a:p>
          <a:p>
            <a:pPr algn="ctr"/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0272" y="1354012"/>
            <a:ext cx="3598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bibliothèque open source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573597" y="1944044"/>
            <a:ext cx="225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écrite en langage C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727802" y="1382786"/>
            <a:ext cx="500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crée par  Dr Richard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 tooltip="D. Richard Hipp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publié en août 2000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351257" y="1931359"/>
            <a:ext cx="319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accessible par le langage SQL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851303" y="258939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 reproduit pas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schéma habituel client-serveur mais d'être directement intégrée aux programmes. </a:t>
            </a: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7" grpId="0"/>
      <p:bldP spid="8" grpId="0"/>
      <p:bldP spid="9" grpId="0"/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Insertion de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données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qui violent les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contraintes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d’intégrité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670F4-4201-436D-9DD8-ADCD94282E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222" y="1319327"/>
            <a:ext cx="7738058" cy="48941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3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sauvegarde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journal de transaction à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l’aide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d’un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4E54C-3B1A-499A-B93D-470F4A0C2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7" y="1753753"/>
            <a:ext cx="7597459" cy="369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avec TRIGGERS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7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Avantages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Facile </a:t>
            </a:r>
            <a:r>
              <a:rPr lang="fr-FR" sz="2400" dirty="0"/>
              <a:t>à installer, zéro configuration ou presque</a:t>
            </a: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35" y="1636073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245487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3273679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Peut </a:t>
            </a:r>
            <a:r>
              <a:rPr lang="fr-FR" sz="2400" dirty="0"/>
              <a:t>être inclus directement dans une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Développement </a:t>
            </a:r>
            <a:r>
              <a:rPr lang="fr-FR" sz="2400" dirty="0"/>
              <a:t>et mise en </a:t>
            </a:r>
            <a:r>
              <a:rPr lang="fr-FR" sz="2400" dirty="0" smtClean="0"/>
              <a:t>œuvre </a:t>
            </a:r>
            <a:r>
              <a:rPr lang="fr-FR" sz="2400" dirty="0"/>
              <a:t>très </a:t>
            </a:r>
            <a:r>
              <a:rPr lang="fr-FR" sz="2400" dirty="0" smtClean="0"/>
              <a:t>rapide</a:t>
            </a:r>
            <a:endParaRPr lang="fr-FR" sz="2400" dirty="0"/>
          </a:p>
        </p:txBody>
      </p:sp>
      <p:pic>
        <p:nvPicPr>
          <p:cNvPr id="14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8" y="4092482"/>
            <a:ext cx="543056" cy="543056"/>
          </a:xfrm>
          <a:prstGeom prst="rect">
            <a:avLst/>
          </a:prstGeom>
        </p:spPr>
      </p:pic>
      <p:pic>
        <p:nvPicPr>
          <p:cNvPr id="15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" y="4911285"/>
            <a:ext cx="543056" cy="54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Valable pour tous les langages de </a:t>
            </a:r>
            <a:r>
              <a:rPr lang="fr-FR" sz="2400" dirty="0" smtClean="0"/>
              <a:t>programmation populaires (</a:t>
            </a:r>
            <a:r>
              <a:rPr lang="fr-FR" sz="2400" dirty="0" err="1" smtClean="0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Gratuit et 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Inconvénients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smtClean="0">
                <a:latin typeface="+mn-lt"/>
                <a:cs typeface="Lao UI" panose="020B0502040204020203" pitchFamily="34" charset="0"/>
              </a:rPr>
              <a:t>Impossible 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de faire des restrictions d’accès fines type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2213727"/>
            <a:ext cx="543056" cy="543056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" y="4407265"/>
            <a:ext cx="543056" cy="543056"/>
          </a:xfrm>
          <a:prstGeom prst="rect">
            <a:avLst/>
          </a:prstGeom>
        </p:spPr>
      </p:pic>
      <p:sp>
        <p:nvSpPr>
          <p:cNvPr id="15" name="Text Placeholder 33"/>
          <p:cNvSpPr txBox="1">
            <a:spLocks/>
          </p:cNvSpPr>
          <p:nvPr/>
        </p:nvSpPr>
        <p:spPr>
          <a:xfrm>
            <a:off x="1611080" y="4539920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dirty="0" smtClean="0">
                <a:latin typeface="+mn-lt"/>
                <a:cs typeface="Lao UI" panose="020B0502040204020203" pitchFamily="34" charset="0"/>
              </a:rPr>
              <a:t>Pas recommandé 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pour les bases volumineuses</a:t>
            </a:r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0" y="5131760"/>
            <a:ext cx="1221105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Questions ?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5031104" y="3424146"/>
            <a:ext cx="2148841" cy="1363196"/>
            <a:chOff x="4835525" y="7242175"/>
            <a:chExt cx="1744974" cy="1401179"/>
          </a:xfrm>
          <a:solidFill>
            <a:schemeClr val="accent3"/>
          </a:solidFill>
        </p:grpSpPr>
        <p:sp>
          <p:nvSpPr>
            <p:cNvPr id="4" name="Freeform 159"/>
            <p:cNvSpPr>
              <a:spLocks noEditPoints="1"/>
            </p:cNvSpPr>
            <p:nvPr/>
          </p:nvSpPr>
          <p:spPr bwMode="auto">
            <a:xfrm>
              <a:off x="4835525" y="7242175"/>
              <a:ext cx="1384300" cy="1133475"/>
            </a:xfrm>
            <a:custGeom>
              <a:avLst/>
              <a:gdLst>
                <a:gd name="T0" fmla="*/ 276 w 367"/>
                <a:gd name="T1" fmla="*/ 249 h 300"/>
                <a:gd name="T2" fmla="*/ 343 w 367"/>
                <a:gd name="T3" fmla="*/ 200 h 300"/>
                <a:gd name="T4" fmla="*/ 367 w 367"/>
                <a:gd name="T5" fmla="*/ 133 h 300"/>
                <a:gd name="T6" fmla="*/ 343 w 367"/>
                <a:gd name="T7" fmla="*/ 66 h 300"/>
                <a:gd name="T8" fmla="*/ 276 w 367"/>
                <a:gd name="T9" fmla="*/ 18 h 300"/>
                <a:gd name="T10" fmla="*/ 184 w 367"/>
                <a:gd name="T11" fmla="*/ 0 h 300"/>
                <a:gd name="T12" fmla="*/ 91 w 367"/>
                <a:gd name="T13" fmla="*/ 18 h 300"/>
                <a:gd name="T14" fmla="*/ 25 w 367"/>
                <a:gd name="T15" fmla="*/ 66 h 300"/>
                <a:gd name="T16" fmla="*/ 0 w 367"/>
                <a:gd name="T17" fmla="*/ 133 h 300"/>
                <a:gd name="T18" fmla="*/ 19 w 367"/>
                <a:gd name="T19" fmla="*/ 192 h 300"/>
                <a:gd name="T20" fmla="*/ 69 w 367"/>
                <a:gd name="T21" fmla="*/ 238 h 300"/>
                <a:gd name="T22" fmla="*/ 64 w 367"/>
                <a:gd name="T23" fmla="*/ 250 h 300"/>
                <a:gd name="T24" fmla="*/ 57 w 367"/>
                <a:gd name="T25" fmla="*/ 260 h 300"/>
                <a:gd name="T26" fmla="*/ 52 w 367"/>
                <a:gd name="T27" fmla="*/ 267 h 300"/>
                <a:gd name="T28" fmla="*/ 45 w 367"/>
                <a:gd name="T29" fmla="*/ 275 h 300"/>
                <a:gd name="T30" fmla="*/ 39 w 367"/>
                <a:gd name="T31" fmla="*/ 281 h 300"/>
                <a:gd name="T32" fmla="*/ 38 w 367"/>
                <a:gd name="T33" fmla="*/ 282 h 300"/>
                <a:gd name="T34" fmla="*/ 37 w 367"/>
                <a:gd name="T35" fmla="*/ 284 h 300"/>
                <a:gd name="T36" fmla="*/ 36 w 367"/>
                <a:gd name="T37" fmla="*/ 285 h 300"/>
                <a:gd name="T38" fmla="*/ 35 w 367"/>
                <a:gd name="T39" fmla="*/ 287 h 300"/>
                <a:gd name="T40" fmla="*/ 34 w 367"/>
                <a:gd name="T41" fmla="*/ 288 h 300"/>
                <a:gd name="T42" fmla="*/ 34 w 367"/>
                <a:gd name="T43" fmla="*/ 289 h 300"/>
                <a:gd name="T44" fmla="*/ 33 w 367"/>
                <a:gd name="T45" fmla="*/ 291 h 300"/>
                <a:gd name="T46" fmla="*/ 34 w 367"/>
                <a:gd name="T47" fmla="*/ 293 h 300"/>
                <a:gd name="T48" fmla="*/ 37 w 367"/>
                <a:gd name="T49" fmla="*/ 298 h 300"/>
                <a:gd name="T50" fmla="*/ 42 w 367"/>
                <a:gd name="T51" fmla="*/ 300 h 300"/>
                <a:gd name="T52" fmla="*/ 43 w 367"/>
                <a:gd name="T53" fmla="*/ 300 h 300"/>
                <a:gd name="T54" fmla="*/ 65 w 367"/>
                <a:gd name="T55" fmla="*/ 296 h 300"/>
                <a:gd name="T56" fmla="*/ 138 w 367"/>
                <a:gd name="T57" fmla="*/ 263 h 300"/>
                <a:gd name="T58" fmla="*/ 184 w 367"/>
                <a:gd name="T59" fmla="*/ 267 h 300"/>
                <a:gd name="T60" fmla="*/ 276 w 367"/>
                <a:gd name="T61" fmla="*/ 249 h 300"/>
                <a:gd name="T62" fmla="*/ 130 w 367"/>
                <a:gd name="T63" fmla="*/ 227 h 300"/>
                <a:gd name="T64" fmla="*/ 118 w 367"/>
                <a:gd name="T65" fmla="*/ 235 h 300"/>
                <a:gd name="T66" fmla="*/ 102 w 367"/>
                <a:gd name="T67" fmla="*/ 246 h 300"/>
                <a:gd name="T68" fmla="*/ 111 w 367"/>
                <a:gd name="T69" fmla="*/ 224 h 300"/>
                <a:gd name="T70" fmla="*/ 86 w 367"/>
                <a:gd name="T71" fmla="*/ 209 h 300"/>
                <a:gd name="T72" fmla="*/ 47 w 367"/>
                <a:gd name="T73" fmla="*/ 175 h 300"/>
                <a:gd name="T74" fmla="*/ 33 w 367"/>
                <a:gd name="T75" fmla="*/ 133 h 300"/>
                <a:gd name="T76" fmla="*/ 54 w 367"/>
                <a:gd name="T77" fmla="*/ 84 h 300"/>
                <a:gd name="T78" fmla="*/ 109 w 367"/>
                <a:gd name="T79" fmla="*/ 47 h 300"/>
                <a:gd name="T80" fmla="*/ 184 w 367"/>
                <a:gd name="T81" fmla="*/ 33 h 300"/>
                <a:gd name="T82" fmla="*/ 258 w 367"/>
                <a:gd name="T83" fmla="*/ 47 h 300"/>
                <a:gd name="T84" fmla="*/ 313 w 367"/>
                <a:gd name="T85" fmla="*/ 84 h 300"/>
                <a:gd name="T86" fmla="*/ 334 w 367"/>
                <a:gd name="T87" fmla="*/ 133 h 300"/>
                <a:gd name="T88" fmla="*/ 313 w 367"/>
                <a:gd name="T89" fmla="*/ 183 h 300"/>
                <a:gd name="T90" fmla="*/ 258 w 367"/>
                <a:gd name="T91" fmla="*/ 220 h 300"/>
                <a:gd name="T92" fmla="*/ 184 w 367"/>
                <a:gd name="T93" fmla="*/ 234 h 300"/>
                <a:gd name="T94" fmla="*/ 144 w 367"/>
                <a:gd name="T95" fmla="*/ 230 h 300"/>
                <a:gd name="T96" fmla="*/ 130 w 367"/>
                <a:gd name="T97" fmla="*/ 227 h 300"/>
                <a:gd name="T98" fmla="*/ 130 w 367"/>
                <a:gd name="T99" fmla="*/ 227 h 300"/>
                <a:gd name="T100" fmla="*/ 130 w 367"/>
                <a:gd name="T101" fmla="*/ 22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300">
                  <a:moveTo>
                    <a:pt x="276" y="249"/>
                  </a:moveTo>
                  <a:cubicBezTo>
                    <a:pt x="304" y="237"/>
                    <a:pt x="326" y="221"/>
                    <a:pt x="343" y="200"/>
                  </a:cubicBezTo>
                  <a:cubicBezTo>
                    <a:pt x="359" y="180"/>
                    <a:pt x="367" y="158"/>
                    <a:pt x="367" y="133"/>
                  </a:cubicBezTo>
                  <a:cubicBezTo>
                    <a:pt x="367" y="109"/>
                    <a:pt x="359" y="87"/>
                    <a:pt x="343" y="66"/>
                  </a:cubicBezTo>
                  <a:cubicBezTo>
                    <a:pt x="326" y="46"/>
                    <a:pt x="304" y="30"/>
                    <a:pt x="276" y="18"/>
                  </a:cubicBezTo>
                  <a:cubicBezTo>
                    <a:pt x="247" y="6"/>
                    <a:pt x="217" y="0"/>
                    <a:pt x="184" y="0"/>
                  </a:cubicBezTo>
                  <a:cubicBezTo>
                    <a:pt x="150" y="0"/>
                    <a:pt x="120" y="6"/>
                    <a:pt x="91" y="18"/>
                  </a:cubicBezTo>
                  <a:cubicBezTo>
                    <a:pt x="63" y="30"/>
                    <a:pt x="41" y="46"/>
                    <a:pt x="25" y="66"/>
                  </a:cubicBezTo>
                  <a:cubicBezTo>
                    <a:pt x="8" y="87"/>
                    <a:pt x="0" y="109"/>
                    <a:pt x="0" y="133"/>
                  </a:cubicBezTo>
                  <a:cubicBezTo>
                    <a:pt x="0" y="154"/>
                    <a:pt x="6" y="174"/>
                    <a:pt x="19" y="192"/>
                  </a:cubicBezTo>
                  <a:cubicBezTo>
                    <a:pt x="31" y="210"/>
                    <a:pt x="48" y="226"/>
                    <a:pt x="69" y="238"/>
                  </a:cubicBezTo>
                  <a:cubicBezTo>
                    <a:pt x="68" y="242"/>
                    <a:pt x="66" y="246"/>
                    <a:pt x="64" y="250"/>
                  </a:cubicBezTo>
                  <a:cubicBezTo>
                    <a:pt x="62" y="253"/>
                    <a:pt x="60" y="256"/>
                    <a:pt x="57" y="260"/>
                  </a:cubicBezTo>
                  <a:cubicBezTo>
                    <a:pt x="55" y="263"/>
                    <a:pt x="53" y="265"/>
                    <a:pt x="52" y="267"/>
                  </a:cubicBezTo>
                  <a:cubicBezTo>
                    <a:pt x="50" y="269"/>
                    <a:pt x="48" y="271"/>
                    <a:pt x="45" y="275"/>
                  </a:cubicBezTo>
                  <a:cubicBezTo>
                    <a:pt x="42" y="278"/>
                    <a:pt x="40" y="280"/>
                    <a:pt x="39" y="281"/>
                  </a:cubicBezTo>
                  <a:cubicBezTo>
                    <a:pt x="39" y="281"/>
                    <a:pt x="39" y="282"/>
                    <a:pt x="38" y="282"/>
                  </a:cubicBezTo>
                  <a:cubicBezTo>
                    <a:pt x="37" y="283"/>
                    <a:pt x="37" y="284"/>
                    <a:pt x="37" y="284"/>
                  </a:cubicBezTo>
                  <a:cubicBezTo>
                    <a:pt x="37" y="284"/>
                    <a:pt x="36" y="284"/>
                    <a:pt x="36" y="285"/>
                  </a:cubicBezTo>
                  <a:cubicBezTo>
                    <a:pt x="35" y="286"/>
                    <a:pt x="35" y="287"/>
                    <a:pt x="35" y="287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34" y="288"/>
                    <a:pt x="34" y="289"/>
                    <a:pt x="34" y="289"/>
                  </a:cubicBezTo>
                  <a:cubicBezTo>
                    <a:pt x="33" y="290"/>
                    <a:pt x="33" y="290"/>
                    <a:pt x="33" y="291"/>
                  </a:cubicBezTo>
                  <a:cubicBezTo>
                    <a:pt x="33" y="292"/>
                    <a:pt x="33" y="292"/>
                    <a:pt x="34" y="293"/>
                  </a:cubicBezTo>
                  <a:cubicBezTo>
                    <a:pt x="34" y="295"/>
                    <a:pt x="35" y="297"/>
                    <a:pt x="37" y="298"/>
                  </a:cubicBezTo>
                  <a:cubicBezTo>
                    <a:pt x="38" y="300"/>
                    <a:pt x="40" y="300"/>
                    <a:pt x="42" y="300"/>
                  </a:cubicBezTo>
                  <a:cubicBezTo>
                    <a:pt x="43" y="300"/>
                    <a:pt x="43" y="300"/>
                    <a:pt x="43" y="300"/>
                  </a:cubicBezTo>
                  <a:cubicBezTo>
                    <a:pt x="51" y="299"/>
                    <a:pt x="59" y="298"/>
                    <a:pt x="65" y="296"/>
                  </a:cubicBezTo>
                  <a:cubicBezTo>
                    <a:pt x="92" y="289"/>
                    <a:pt x="116" y="278"/>
                    <a:pt x="138" y="263"/>
                  </a:cubicBezTo>
                  <a:cubicBezTo>
                    <a:pt x="153" y="266"/>
                    <a:pt x="169" y="267"/>
                    <a:pt x="184" y="267"/>
                  </a:cubicBezTo>
                  <a:cubicBezTo>
                    <a:pt x="217" y="267"/>
                    <a:pt x="247" y="261"/>
                    <a:pt x="276" y="249"/>
                  </a:cubicBezTo>
                  <a:close/>
                  <a:moveTo>
                    <a:pt x="130" y="227"/>
                  </a:moveTo>
                  <a:cubicBezTo>
                    <a:pt x="118" y="235"/>
                    <a:pt x="118" y="235"/>
                    <a:pt x="118" y="235"/>
                  </a:cubicBezTo>
                  <a:cubicBezTo>
                    <a:pt x="114" y="239"/>
                    <a:pt x="108" y="242"/>
                    <a:pt x="102" y="246"/>
                  </a:cubicBezTo>
                  <a:cubicBezTo>
                    <a:pt x="111" y="224"/>
                    <a:pt x="111" y="224"/>
                    <a:pt x="111" y="224"/>
                  </a:cubicBezTo>
                  <a:cubicBezTo>
                    <a:pt x="86" y="209"/>
                    <a:pt x="86" y="209"/>
                    <a:pt x="86" y="209"/>
                  </a:cubicBezTo>
                  <a:cubicBezTo>
                    <a:pt x="69" y="199"/>
                    <a:pt x="56" y="188"/>
                    <a:pt x="47" y="175"/>
                  </a:cubicBezTo>
                  <a:cubicBezTo>
                    <a:pt x="38" y="161"/>
                    <a:pt x="33" y="148"/>
                    <a:pt x="33" y="133"/>
                  </a:cubicBezTo>
                  <a:cubicBezTo>
                    <a:pt x="33" y="116"/>
                    <a:pt x="40" y="99"/>
                    <a:pt x="54" y="84"/>
                  </a:cubicBezTo>
                  <a:cubicBezTo>
                    <a:pt x="67" y="68"/>
                    <a:pt x="86" y="56"/>
                    <a:pt x="109" y="47"/>
                  </a:cubicBezTo>
                  <a:cubicBezTo>
                    <a:pt x="132" y="38"/>
                    <a:pt x="157" y="33"/>
                    <a:pt x="184" y="33"/>
                  </a:cubicBezTo>
                  <a:cubicBezTo>
                    <a:pt x="210" y="33"/>
                    <a:pt x="235" y="38"/>
                    <a:pt x="258" y="47"/>
                  </a:cubicBezTo>
                  <a:cubicBezTo>
                    <a:pt x="281" y="56"/>
                    <a:pt x="300" y="68"/>
                    <a:pt x="313" y="84"/>
                  </a:cubicBezTo>
                  <a:cubicBezTo>
                    <a:pt x="327" y="99"/>
                    <a:pt x="334" y="116"/>
                    <a:pt x="334" y="133"/>
                  </a:cubicBezTo>
                  <a:cubicBezTo>
                    <a:pt x="334" y="151"/>
                    <a:pt x="327" y="168"/>
                    <a:pt x="313" y="183"/>
                  </a:cubicBezTo>
                  <a:cubicBezTo>
                    <a:pt x="300" y="199"/>
                    <a:pt x="281" y="211"/>
                    <a:pt x="258" y="220"/>
                  </a:cubicBezTo>
                  <a:cubicBezTo>
                    <a:pt x="235" y="229"/>
                    <a:pt x="210" y="234"/>
                    <a:pt x="184" y="234"/>
                  </a:cubicBezTo>
                  <a:cubicBezTo>
                    <a:pt x="171" y="234"/>
                    <a:pt x="157" y="232"/>
                    <a:pt x="144" y="230"/>
                  </a:cubicBezTo>
                  <a:lnTo>
                    <a:pt x="130" y="227"/>
                  </a:lnTo>
                  <a:close/>
                  <a:moveTo>
                    <a:pt x="130" y="227"/>
                  </a:moveTo>
                  <a:cubicBezTo>
                    <a:pt x="130" y="227"/>
                    <a:pt x="130" y="227"/>
                    <a:pt x="130" y="227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0"/>
            <p:cNvSpPr>
              <a:spLocks noEditPoints="1"/>
            </p:cNvSpPr>
            <p:nvPr/>
          </p:nvSpPr>
          <p:spPr bwMode="auto">
            <a:xfrm>
              <a:off x="5426386" y="7609892"/>
              <a:ext cx="1154113" cy="1033462"/>
            </a:xfrm>
            <a:custGeom>
              <a:avLst/>
              <a:gdLst>
                <a:gd name="T0" fmla="*/ 288 w 306"/>
                <a:gd name="T1" fmla="*/ 165 h 273"/>
                <a:gd name="T2" fmla="*/ 306 w 306"/>
                <a:gd name="T3" fmla="*/ 106 h 273"/>
                <a:gd name="T4" fmla="*/ 287 w 306"/>
                <a:gd name="T5" fmla="*/ 46 h 273"/>
                <a:gd name="T6" fmla="*/ 233 w 306"/>
                <a:gd name="T7" fmla="*/ 0 h 273"/>
                <a:gd name="T8" fmla="*/ 239 w 306"/>
                <a:gd name="T9" fmla="*/ 39 h 273"/>
                <a:gd name="T10" fmla="*/ 222 w 306"/>
                <a:gd name="T11" fmla="*/ 106 h 273"/>
                <a:gd name="T12" fmla="*/ 172 w 306"/>
                <a:gd name="T13" fmla="*/ 161 h 273"/>
                <a:gd name="T14" fmla="*/ 103 w 306"/>
                <a:gd name="T15" fmla="*/ 195 h 273"/>
                <a:gd name="T16" fmla="*/ 23 w 306"/>
                <a:gd name="T17" fmla="*/ 206 h 273"/>
                <a:gd name="T18" fmla="*/ 0 w 306"/>
                <a:gd name="T19" fmla="*/ 205 h 273"/>
                <a:gd name="T20" fmla="*/ 123 w 306"/>
                <a:gd name="T21" fmla="*/ 240 h 273"/>
                <a:gd name="T22" fmla="*/ 169 w 306"/>
                <a:gd name="T23" fmla="*/ 236 h 273"/>
                <a:gd name="T24" fmla="*/ 241 w 306"/>
                <a:gd name="T25" fmla="*/ 269 h 273"/>
                <a:gd name="T26" fmla="*/ 263 w 306"/>
                <a:gd name="T27" fmla="*/ 273 h 273"/>
                <a:gd name="T28" fmla="*/ 269 w 306"/>
                <a:gd name="T29" fmla="*/ 271 h 273"/>
                <a:gd name="T30" fmla="*/ 273 w 306"/>
                <a:gd name="T31" fmla="*/ 266 h 273"/>
                <a:gd name="T32" fmla="*/ 273 w 306"/>
                <a:gd name="T33" fmla="*/ 264 h 273"/>
                <a:gd name="T34" fmla="*/ 273 w 306"/>
                <a:gd name="T35" fmla="*/ 262 h 273"/>
                <a:gd name="T36" fmla="*/ 272 w 306"/>
                <a:gd name="T37" fmla="*/ 261 h 273"/>
                <a:gd name="T38" fmla="*/ 272 w 306"/>
                <a:gd name="T39" fmla="*/ 259 h 273"/>
                <a:gd name="T40" fmla="*/ 271 w 306"/>
                <a:gd name="T41" fmla="*/ 258 h 273"/>
                <a:gd name="T42" fmla="*/ 270 w 306"/>
                <a:gd name="T43" fmla="*/ 257 h 273"/>
                <a:gd name="T44" fmla="*/ 268 w 306"/>
                <a:gd name="T45" fmla="*/ 255 h 273"/>
                <a:gd name="T46" fmla="*/ 267 w 306"/>
                <a:gd name="T47" fmla="*/ 254 h 273"/>
                <a:gd name="T48" fmla="*/ 261 w 306"/>
                <a:gd name="T49" fmla="*/ 248 h 273"/>
                <a:gd name="T50" fmla="*/ 255 w 306"/>
                <a:gd name="T51" fmla="*/ 240 h 273"/>
                <a:gd name="T52" fmla="*/ 249 w 306"/>
                <a:gd name="T53" fmla="*/ 232 h 273"/>
                <a:gd name="T54" fmla="*/ 242 w 306"/>
                <a:gd name="T55" fmla="*/ 222 h 273"/>
                <a:gd name="T56" fmla="*/ 237 w 306"/>
                <a:gd name="T57" fmla="*/ 211 h 273"/>
                <a:gd name="T58" fmla="*/ 288 w 306"/>
                <a:gd name="T59" fmla="*/ 165 h 273"/>
                <a:gd name="T60" fmla="*/ 288 w 306"/>
                <a:gd name="T61" fmla="*/ 165 h 273"/>
                <a:gd name="T62" fmla="*/ 288 w 306"/>
                <a:gd name="T63" fmla="*/ 1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6" h="273">
                  <a:moveTo>
                    <a:pt x="288" y="165"/>
                  </a:moveTo>
                  <a:cubicBezTo>
                    <a:pt x="300" y="147"/>
                    <a:pt x="306" y="127"/>
                    <a:pt x="306" y="106"/>
                  </a:cubicBezTo>
                  <a:cubicBezTo>
                    <a:pt x="306" y="85"/>
                    <a:pt x="300" y="65"/>
                    <a:pt x="287" y="46"/>
                  </a:cubicBezTo>
                  <a:cubicBezTo>
                    <a:pt x="274" y="28"/>
                    <a:pt x="256" y="12"/>
                    <a:pt x="233" y="0"/>
                  </a:cubicBezTo>
                  <a:cubicBezTo>
                    <a:pt x="237" y="13"/>
                    <a:pt x="239" y="26"/>
                    <a:pt x="239" y="39"/>
                  </a:cubicBezTo>
                  <a:cubicBezTo>
                    <a:pt x="239" y="63"/>
                    <a:pt x="234" y="85"/>
                    <a:pt x="222" y="106"/>
                  </a:cubicBezTo>
                  <a:cubicBezTo>
                    <a:pt x="210" y="127"/>
                    <a:pt x="194" y="145"/>
                    <a:pt x="172" y="161"/>
                  </a:cubicBezTo>
                  <a:cubicBezTo>
                    <a:pt x="152" y="176"/>
                    <a:pt x="129" y="187"/>
                    <a:pt x="103" y="195"/>
                  </a:cubicBezTo>
                  <a:cubicBezTo>
                    <a:pt x="77" y="202"/>
                    <a:pt x="51" y="206"/>
                    <a:pt x="23" y="206"/>
                  </a:cubicBezTo>
                  <a:cubicBezTo>
                    <a:pt x="17" y="206"/>
                    <a:pt x="10" y="206"/>
                    <a:pt x="0" y="205"/>
                  </a:cubicBezTo>
                  <a:cubicBezTo>
                    <a:pt x="35" y="228"/>
                    <a:pt x="76" y="240"/>
                    <a:pt x="123" y="240"/>
                  </a:cubicBezTo>
                  <a:cubicBezTo>
                    <a:pt x="138" y="240"/>
                    <a:pt x="153" y="238"/>
                    <a:pt x="169" y="236"/>
                  </a:cubicBezTo>
                  <a:cubicBezTo>
                    <a:pt x="190" y="251"/>
                    <a:pt x="214" y="262"/>
                    <a:pt x="241" y="269"/>
                  </a:cubicBezTo>
                  <a:cubicBezTo>
                    <a:pt x="247" y="270"/>
                    <a:pt x="255" y="272"/>
                    <a:pt x="263" y="273"/>
                  </a:cubicBezTo>
                  <a:cubicBezTo>
                    <a:pt x="266" y="273"/>
                    <a:pt x="267" y="273"/>
                    <a:pt x="269" y="271"/>
                  </a:cubicBezTo>
                  <a:cubicBezTo>
                    <a:pt x="271" y="270"/>
                    <a:pt x="272" y="268"/>
                    <a:pt x="273" y="266"/>
                  </a:cubicBezTo>
                  <a:cubicBezTo>
                    <a:pt x="272" y="264"/>
                    <a:pt x="273" y="264"/>
                    <a:pt x="273" y="264"/>
                  </a:cubicBezTo>
                  <a:cubicBezTo>
                    <a:pt x="273" y="264"/>
                    <a:pt x="273" y="263"/>
                    <a:pt x="273" y="262"/>
                  </a:cubicBezTo>
                  <a:cubicBezTo>
                    <a:pt x="272" y="261"/>
                    <a:pt x="272" y="261"/>
                    <a:pt x="272" y="261"/>
                  </a:cubicBezTo>
                  <a:cubicBezTo>
                    <a:pt x="272" y="259"/>
                    <a:pt x="272" y="259"/>
                    <a:pt x="272" y="259"/>
                  </a:cubicBezTo>
                  <a:cubicBezTo>
                    <a:pt x="271" y="259"/>
                    <a:pt x="271" y="258"/>
                    <a:pt x="271" y="258"/>
                  </a:cubicBezTo>
                  <a:cubicBezTo>
                    <a:pt x="270" y="257"/>
                    <a:pt x="270" y="257"/>
                    <a:pt x="270" y="257"/>
                  </a:cubicBezTo>
                  <a:cubicBezTo>
                    <a:pt x="269" y="256"/>
                    <a:pt x="269" y="256"/>
                    <a:pt x="268" y="255"/>
                  </a:cubicBezTo>
                  <a:cubicBezTo>
                    <a:pt x="268" y="255"/>
                    <a:pt x="268" y="254"/>
                    <a:pt x="267" y="254"/>
                  </a:cubicBezTo>
                  <a:cubicBezTo>
                    <a:pt x="266" y="253"/>
                    <a:pt x="264" y="251"/>
                    <a:pt x="261" y="248"/>
                  </a:cubicBezTo>
                  <a:cubicBezTo>
                    <a:pt x="258" y="244"/>
                    <a:pt x="256" y="242"/>
                    <a:pt x="255" y="240"/>
                  </a:cubicBezTo>
                  <a:cubicBezTo>
                    <a:pt x="253" y="238"/>
                    <a:pt x="251" y="236"/>
                    <a:pt x="249" y="232"/>
                  </a:cubicBezTo>
                  <a:cubicBezTo>
                    <a:pt x="246" y="229"/>
                    <a:pt x="244" y="226"/>
                    <a:pt x="242" y="222"/>
                  </a:cubicBezTo>
                  <a:cubicBezTo>
                    <a:pt x="240" y="219"/>
                    <a:pt x="239" y="215"/>
                    <a:pt x="237" y="211"/>
                  </a:cubicBezTo>
                  <a:cubicBezTo>
                    <a:pt x="258" y="198"/>
                    <a:pt x="275" y="183"/>
                    <a:pt x="288" y="165"/>
                  </a:cubicBezTo>
                  <a:close/>
                  <a:moveTo>
                    <a:pt x="288" y="165"/>
                  </a:moveTo>
                  <a:cubicBezTo>
                    <a:pt x="288" y="165"/>
                    <a:pt x="288" y="165"/>
                    <a:pt x="288" y="165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7"/>
          <p:cNvSpPr txBox="1"/>
          <p:nvPr/>
        </p:nvSpPr>
        <p:spPr>
          <a:xfrm>
            <a:off x="0" y="378289"/>
            <a:ext cx="12192000" cy="175432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Merci Pour Votre </a:t>
            </a:r>
          </a:p>
          <a:p>
            <a:pPr algn="ctr"/>
            <a:r>
              <a:rPr lang="en-US" sz="5400" b="1" cap="small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Attention </a:t>
            </a: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96" y="435570"/>
            <a:ext cx="1639764" cy="16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Caractéristiques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 smtClean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603198" y="1919725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299540" y="3082674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911095" y="4333061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536410" y="4209645"/>
            <a:ext cx="384000" cy="384000"/>
          </a:xfrm>
          <a:prstGeom prst="ellipse">
            <a:avLst/>
          </a:prstGeom>
          <a:solidFill>
            <a:srgbClr val="72727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205919" y="2930625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983650" y="1844483"/>
            <a:ext cx="384000" cy="384000"/>
          </a:xfrm>
          <a:prstGeom prst="ellipse">
            <a:avLst/>
          </a:prstGeom>
          <a:solidFill>
            <a:srgbClr val="C000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2040890" y="1527595"/>
            <a:ext cx="36794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/>
              <a:t>Indépendance </a:t>
            </a:r>
            <a:r>
              <a:rPr lang="fr-FR" altLang="fr-FR" dirty="0" smtClean="0"/>
              <a:t>physique</a:t>
            </a:r>
            <a:endParaRPr lang="fr-FR" altLang="fr-FR" dirty="0"/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altLang="fr-FR" dirty="0"/>
              <a:t>Limitation  de  la  redondance</a:t>
            </a:r>
            <a:endParaRPr lang="fr-FR" dirty="0"/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Vérification  de  l'intégrité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2333312" y="4340395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Rapidité des accès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2043650" y="2803826"/>
            <a:ext cx="36775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fr-FR" dirty="0" smtClean="0"/>
              <a:t>Manipulabilité</a:t>
            </a:r>
            <a:endParaRPr lang="fr-FR" altLang="fr-FR" dirty="0"/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Partageabilité des données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739540" y="4806794"/>
            <a:ext cx="384000" cy="384000"/>
          </a:xfrm>
          <a:prstGeom prst="ellipse">
            <a:avLst/>
          </a:prstGeom>
          <a:solidFill>
            <a:srgbClr val="E2B700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607" y="5908482"/>
            <a:ext cx="483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/>
              <a:t>Sécurité des </a:t>
            </a:r>
            <a:r>
              <a:rPr lang="fr-FR" altLang="fr-FR" dirty="0"/>
              <a:t>données (</a:t>
            </a:r>
            <a:r>
              <a:rPr lang="fr-FR" altLang="fr-FR" dirty="0" smtClean="0"/>
              <a:t>gestion des </a:t>
            </a:r>
            <a:r>
              <a:rPr lang="fr-FR" altLang="fr-FR" dirty="0"/>
              <a:t>droits </a:t>
            </a:r>
            <a:r>
              <a:rPr lang="fr-FR" altLang="fr-FR" dirty="0" smtClean="0"/>
              <a:t>d'accès)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31" y="1596129"/>
            <a:ext cx="442990" cy="44299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327" y="2989525"/>
            <a:ext cx="442990" cy="4429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0" y="4274527"/>
            <a:ext cx="442990" cy="4429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84" y="2861179"/>
            <a:ext cx="442990" cy="4429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62" y="4528610"/>
            <a:ext cx="442990" cy="442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908" y="1465841"/>
            <a:ext cx="501487" cy="4647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9" y="5831849"/>
            <a:ext cx="501487" cy="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974" y="1301345"/>
            <a:ext cx="894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SQLite est parmi les moteurs de base de données les plus utilisés au </a:t>
            </a:r>
            <a:r>
              <a:rPr lang="fr-FR" dirty="0" smtClean="0"/>
              <a:t>monde on peux le trouver dans: </a:t>
            </a:r>
            <a:endParaRPr lang="fr-FR" dirty="0"/>
          </a:p>
        </p:txBody>
      </p:sp>
      <p:sp>
        <p:nvSpPr>
          <p:cNvPr id="9" name="Oval 15"/>
          <p:cNvSpPr/>
          <p:nvPr/>
        </p:nvSpPr>
        <p:spPr>
          <a:xfrm>
            <a:off x="223518" y="205699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43661" y="2061328"/>
            <a:ext cx="317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application mobiles Android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17" y="1753753"/>
            <a:ext cx="5109441" cy="2971991"/>
          </a:xfrm>
          <a:prstGeom prst="rect">
            <a:avLst/>
          </a:prstGeom>
        </p:spPr>
      </p:pic>
      <p:sp>
        <p:nvSpPr>
          <p:cNvPr id="12" name="Oval 15"/>
          <p:cNvSpPr/>
          <p:nvPr/>
        </p:nvSpPr>
        <p:spPr>
          <a:xfrm>
            <a:off x="223517" y="336401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661" y="33082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nombreux logiciels grand public comme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Firefox, Skype, Adobe…</a:t>
            </a:r>
            <a:endParaRPr lang="fr-FR" dirty="0"/>
          </a:p>
        </p:txBody>
      </p:sp>
      <p:sp>
        <p:nvSpPr>
          <p:cNvPr id="14" name="Oval 15"/>
          <p:cNvSpPr/>
          <p:nvPr/>
        </p:nvSpPr>
        <p:spPr>
          <a:xfrm>
            <a:off x="223517" y="4671037"/>
            <a:ext cx="448323" cy="376498"/>
          </a:xfrm>
          <a:prstGeom prst="ellipse">
            <a:avLst/>
          </a:prstGeom>
          <a:solidFill>
            <a:srgbClr val="FE7F4C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743661" y="45642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dirty="0">
                <a:ea typeface="Calibri" panose="020F0502020204030204" pitchFamily="34" charset="0"/>
                <a:cs typeface="Arial" panose="020B0604020202020204" pitchFamily="34" charset="0"/>
              </a:rPr>
              <a:t>systèmes </a:t>
            </a:r>
            <a:r>
              <a:rPr lang="fr-FR" dirty="0" smtClean="0">
                <a:ea typeface="Calibri" panose="020F0502020204030204" pitchFamily="34" charset="0"/>
                <a:cs typeface="Arial" panose="020B0604020202020204" pitchFamily="34" charset="0"/>
              </a:rPr>
              <a:t>embarqués (</a:t>
            </a:r>
            <a:r>
              <a:rPr lang="fr-FR" dirty="0"/>
              <a:t>téléphones </a:t>
            </a:r>
            <a:r>
              <a:rPr lang="fr-FR" dirty="0" smtClean="0"/>
              <a:t>cellulaires, téléviseurs, </a:t>
            </a:r>
            <a:r>
              <a:rPr lang="fr-FR" dirty="0"/>
              <a:t>appareils </a:t>
            </a:r>
            <a:r>
              <a:rPr lang="fr-FR" dirty="0" smtClean="0"/>
              <a:t>photo, avions, appareils médicaux…)</a:t>
            </a:r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93" y="5134878"/>
            <a:ext cx="589296" cy="589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08" y="5591192"/>
            <a:ext cx="568959" cy="5689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4" y="5648466"/>
            <a:ext cx="726031" cy="7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  <p:bldP spid="6" grpId="0"/>
      <p:bldP spid="1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5B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6000"/>
            <a:ext cx="5342409" cy="3929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Outils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63" y="1424535"/>
            <a:ext cx="10685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>
                <a:solidFill>
                  <a:srgbClr val="0087AF"/>
                </a:solidFill>
              </a:rPr>
              <a:t>SQLite</a:t>
            </a:r>
            <a:r>
              <a:rPr lang="fr-FR" sz="2800" dirty="0" smtClean="0">
                <a:solidFill>
                  <a:srgbClr val="0087AF"/>
                </a:solidFill>
              </a:rPr>
              <a:t> </a:t>
            </a:r>
            <a:r>
              <a:rPr lang="fr-FR" sz="2800" dirty="0">
                <a:solidFill>
                  <a:srgbClr val="0087AF"/>
                </a:solidFill>
              </a:rPr>
              <a:t>T</a:t>
            </a:r>
            <a:r>
              <a:rPr lang="fr-FR" sz="2800" dirty="0" smtClean="0">
                <a:solidFill>
                  <a:srgbClr val="0087AF"/>
                </a:solidFill>
              </a:rPr>
              <a:t>ools </a:t>
            </a:r>
            <a:r>
              <a:rPr lang="fr-FR" sz="2800" dirty="0">
                <a:solidFill>
                  <a:srgbClr val="0087AF"/>
                </a:solidFill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342188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82" y="2238239"/>
            <a:ext cx="2355829" cy="13286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80" y="2180242"/>
            <a:ext cx="2230690" cy="1251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74" y="4381603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60" y="2347131"/>
            <a:ext cx="1885161" cy="9661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075" y="4345192"/>
            <a:ext cx="1847936" cy="8233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6" y="4278925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smtClean="0"/>
              <a:t>DB Browser </a:t>
            </a:r>
            <a:r>
              <a:rPr lang="fr-FR" b="1" dirty="0" smtClean="0"/>
              <a:t>for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sqlite</a:t>
            </a:r>
            <a:endParaRPr lang="fr-FR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041299" y="3551992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Maestro</a:t>
            </a:r>
            <a:endParaRPr lang="fr-F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41235" y="3505718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Studio</a:t>
            </a:r>
            <a:endParaRPr lang="fr-F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904608" y="357136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24" y="5379353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IceQuake</a:t>
            </a:r>
            <a:r>
              <a:rPr lang="fr-FR" b="1" dirty="0" smtClean="0"/>
              <a:t> </a:t>
            </a:r>
            <a:r>
              <a:rPr lang="fr-FR" b="1" dirty="0" err="1" smtClean="0"/>
              <a:t>SQLite</a:t>
            </a:r>
            <a:r>
              <a:rPr lang="fr-FR" b="1" dirty="0" smtClean="0"/>
              <a:t> </a:t>
            </a:r>
            <a:r>
              <a:rPr lang="fr-FR" b="1" dirty="0" err="1" smtClean="0"/>
              <a:t>Query</a:t>
            </a:r>
            <a:r>
              <a:rPr lang="fr-FR" b="1" dirty="0" smtClean="0"/>
              <a:t> Browser</a:t>
            </a:r>
            <a:endParaRPr lang="fr-F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51240" y="5386331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</a:t>
            </a:r>
            <a:r>
              <a:rPr lang="fr-FR" b="1" dirty="0" smtClean="0"/>
              <a:t> Expert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0824" y="5340164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 </a:t>
            </a:r>
            <a:r>
              <a:rPr lang="fr-FR" b="1" dirty="0" smtClean="0"/>
              <a:t>wxSQLite3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5" y="5386331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SQLiteMan</a:t>
            </a:r>
            <a:endParaRPr lang="fr-FR" b="1" dirty="0" smtClean="0"/>
          </a:p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1341</Words>
  <Application>Microsoft Office PowerPoint</Application>
  <PresentationFormat>Widescreen</PresentationFormat>
  <Paragraphs>293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Arabic Typesetting</vt:lpstr>
      <vt:lpstr>Arial</vt:lpstr>
      <vt:lpstr>Calibri</vt:lpstr>
      <vt:lpstr>Calibri Light</vt:lpstr>
      <vt:lpstr>Calibri Light (En-têtes)</vt:lpstr>
      <vt:lpstr>Constantia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173</cp:revision>
  <dcterms:created xsi:type="dcterms:W3CDTF">2018-11-23T17:28:28Z</dcterms:created>
  <dcterms:modified xsi:type="dcterms:W3CDTF">2018-12-03T21:02:40Z</dcterms:modified>
</cp:coreProperties>
</file>