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9" r:id="rId3"/>
    <p:sldId id="312" r:id="rId4"/>
    <p:sldId id="260" r:id="rId5"/>
    <p:sldId id="313" r:id="rId6"/>
    <p:sldId id="314" r:id="rId7"/>
    <p:sldId id="268" r:id="rId8"/>
    <p:sldId id="323" r:id="rId9"/>
    <p:sldId id="315" r:id="rId10"/>
    <p:sldId id="311" r:id="rId11"/>
    <p:sldId id="261" r:id="rId12"/>
    <p:sldId id="316" r:id="rId13"/>
    <p:sldId id="317" r:id="rId14"/>
    <p:sldId id="318" r:id="rId15"/>
    <p:sldId id="320" r:id="rId16"/>
    <p:sldId id="321" r:id="rId17"/>
    <p:sldId id="322" r:id="rId18"/>
    <p:sldId id="319" r:id="rId19"/>
    <p:sldId id="309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0A8"/>
    <a:srgbClr val="3DBF9C"/>
    <a:srgbClr val="FE9016"/>
    <a:srgbClr val="009A7D"/>
    <a:srgbClr val="3A9CB0"/>
    <a:srgbClr val="79C4D3"/>
    <a:srgbClr val="00B8B4"/>
    <a:srgbClr val="0087AF"/>
    <a:srgbClr val="FFE575"/>
    <a:srgbClr val="E0E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81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0D58B-1CA4-4E9D-A493-960D8694032C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BF6B-ACDD-4A14-800E-2B828951F2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67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B55E0-88E5-4B0C-B49A-E9075B3352A2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5AEE-926E-49DB-B657-4E194F63E7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54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25AEE-926E-49DB-B657-4E194F63E7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228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25AEE-926E-49DB-B657-4E194F63E76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2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51D1-19E0-4A91-93E4-F6582C82DFE9}" type="datetime1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577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ACE1-E87F-406B-B178-33A30E4DC0BE}" type="datetime1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54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791C-A9F3-4636-BD1D-EAE4B4B5FF18}" type="datetime1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3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780A-E993-4541-9CBC-C4E5A5EAEDD3}" type="datetime1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84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1191-9C07-4668-B2BC-5089C650D2B7}" type="datetime1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040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11-2B98-4E4C-9BD9-39C15153D12A}" type="datetime1">
              <a:rPr lang="fr-FR" smtClean="0"/>
              <a:t>15/01/2019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00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FD4-9B0E-4C5E-A980-29875BBAE780}" type="datetime1">
              <a:rPr lang="fr-FR" smtClean="0"/>
              <a:t>15/01/2019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8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761-D244-4832-A897-AA9BFF027495}" type="datetime1">
              <a:rPr lang="fr-FR" smtClean="0"/>
              <a:t>15/01/2019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554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BAB4-633D-4B71-A80A-06DCCB7E61AD}" type="datetime1">
              <a:rPr lang="fr-FR" smtClean="0"/>
              <a:t>15/01/2019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600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4A44-C6AD-4BF9-A594-0296E02D7D5E}" type="datetime1">
              <a:rPr lang="fr-FR" smtClean="0"/>
              <a:t>15/01/2019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90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3806-AA52-4B57-B194-5A147094410C}" type="datetime1">
              <a:rPr lang="fr-FR" smtClean="0"/>
              <a:t>15/01/2019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75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E652-55A6-4E86-A9CD-07BB054ED371}" type="datetime1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2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6"/>
          <p:cNvSpPr txBox="1"/>
          <p:nvPr/>
        </p:nvSpPr>
        <p:spPr>
          <a:xfrm>
            <a:off x="1630017" y="2667481"/>
            <a:ext cx="8534399" cy="707886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rgbClr val="CA8BD5"/>
              </a:gs>
            </a:gsLst>
          </a:gradFill>
          <a:ln>
            <a:solidFill>
              <a:srgbClr val="0087A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4000" dirty="0"/>
              <a:t>Algorithme de </a:t>
            </a:r>
            <a:r>
              <a:rPr lang="fr-FR" sz="4000" dirty="0" err="1">
                <a:solidFill>
                  <a:srgbClr val="0087AF"/>
                </a:solidFill>
              </a:rPr>
              <a:t>K</a:t>
            </a:r>
            <a:r>
              <a:rPr lang="fr-FR" sz="4000" dirty="0" err="1"/>
              <a:t>nuth</a:t>
            </a:r>
            <a:r>
              <a:rPr lang="fr-FR" sz="4000" dirty="0"/>
              <a:t>-</a:t>
            </a:r>
            <a:r>
              <a:rPr lang="fr-FR" sz="4000" dirty="0">
                <a:solidFill>
                  <a:srgbClr val="0087AF"/>
                </a:solidFill>
              </a:rPr>
              <a:t>M</a:t>
            </a:r>
            <a:r>
              <a:rPr lang="fr-FR" sz="4000" dirty="0"/>
              <a:t>orris-</a:t>
            </a:r>
            <a:r>
              <a:rPr lang="fr-FR" sz="4000" dirty="0">
                <a:solidFill>
                  <a:srgbClr val="0087AF"/>
                </a:solidFill>
              </a:rPr>
              <a:t>P</a:t>
            </a:r>
            <a:r>
              <a:rPr lang="fr-FR" sz="4000" dirty="0"/>
              <a:t>ratt (</a:t>
            </a:r>
            <a:r>
              <a:rPr lang="fr-FR" sz="4000" dirty="0">
                <a:solidFill>
                  <a:schemeClr val="tx1"/>
                </a:solidFill>
              </a:rPr>
              <a:t>KMP</a:t>
            </a:r>
            <a:r>
              <a:rPr lang="fr-FR" sz="4000" dirty="0"/>
              <a:t>)</a:t>
            </a:r>
          </a:p>
        </p:txBody>
      </p:sp>
      <p:sp>
        <p:nvSpPr>
          <p:cNvPr id="17" name="ZoneTexte 13"/>
          <p:cNvSpPr txBox="1"/>
          <p:nvPr/>
        </p:nvSpPr>
        <p:spPr>
          <a:xfrm>
            <a:off x="3902700" y="6256907"/>
            <a:ext cx="3525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2018/2019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919460" y="679612"/>
            <a:ext cx="77724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371600"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République Algérienne Démocratique et Populaire</a:t>
            </a:r>
            <a:b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Ministère de l’Enseignement Supérieur et de la Recherche Scientifique</a:t>
            </a:r>
            <a:b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Université Ibn </a:t>
            </a:r>
            <a:r>
              <a:rPr lang="fr-FR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Khaldoun</a:t>
            </a: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Tiaret</a:t>
            </a:r>
            <a:b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Département Informatique</a:t>
            </a:r>
            <a:br>
              <a:rPr lang="fr-FR" sz="18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fr-F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9" name="Groupe 7"/>
          <p:cNvGrpSpPr/>
          <p:nvPr/>
        </p:nvGrpSpPr>
        <p:grpSpPr>
          <a:xfrm>
            <a:off x="7528625" y="4511294"/>
            <a:ext cx="3627120" cy="936992"/>
            <a:chOff x="7594691" y="4320139"/>
            <a:chExt cx="3627120" cy="698930"/>
          </a:xfrm>
        </p:grpSpPr>
        <p:sp>
          <p:nvSpPr>
            <p:cNvPr id="20" name="ZoneTexte 10"/>
            <p:cNvSpPr txBox="1"/>
            <p:nvPr/>
          </p:nvSpPr>
          <p:spPr>
            <a:xfrm>
              <a:off x="7594691" y="4320139"/>
              <a:ext cx="3627120" cy="682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Enseignant du module:</a:t>
              </a:r>
            </a:p>
            <a:p>
              <a:pPr>
                <a:lnSpc>
                  <a:spcPct val="200000"/>
                </a:lnSpc>
              </a:pPr>
              <a:r>
                <a:rPr lang="fr-F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   Mr. CHENINE Abdelkader</a:t>
              </a:r>
            </a:p>
          </p:txBody>
        </p:sp>
        <p:pic>
          <p:nvPicPr>
            <p:cNvPr id="21" name="Image 1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0041" y="4691716"/>
              <a:ext cx="300824" cy="327353"/>
            </a:xfrm>
            <a:prstGeom prst="rect">
              <a:avLst/>
            </a:prstGeom>
          </p:spPr>
        </p:pic>
      </p:grpSp>
      <p:grpSp>
        <p:nvGrpSpPr>
          <p:cNvPr id="22" name="Groupe 6"/>
          <p:cNvGrpSpPr/>
          <p:nvPr/>
        </p:nvGrpSpPr>
        <p:grpSpPr>
          <a:xfrm>
            <a:off x="1060174" y="4498045"/>
            <a:ext cx="4028641" cy="1421992"/>
            <a:chOff x="995151" y="4124502"/>
            <a:chExt cx="3420884" cy="1103442"/>
          </a:xfrm>
        </p:grpSpPr>
        <p:sp>
          <p:nvSpPr>
            <p:cNvPr id="23" name="ZoneTexte 8"/>
            <p:cNvSpPr txBox="1"/>
            <p:nvPr/>
          </p:nvSpPr>
          <p:spPr>
            <a:xfrm>
              <a:off x="1028910" y="4124502"/>
              <a:ext cx="3387125" cy="1103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Réalisé par :</a:t>
              </a:r>
            </a:p>
            <a:p>
              <a:pPr>
                <a:lnSpc>
                  <a:spcPct val="200000"/>
                </a:lnSpc>
              </a:pPr>
              <a:r>
                <a:rPr lang="fr-F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  ZEGAI Houari</a:t>
              </a:r>
            </a:p>
            <a:p>
              <a:pPr>
                <a:lnSpc>
                  <a:spcPct val="150000"/>
                </a:lnSpc>
              </a:pPr>
              <a:r>
                <a:rPr lang="fr-F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  NADJEM Nour El Imane</a:t>
              </a:r>
            </a:p>
          </p:txBody>
        </p:sp>
        <p:pic>
          <p:nvPicPr>
            <p:cNvPr id="25" name="Image 1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151" y="4480657"/>
              <a:ext cx="325148" cy="325148"/>
            </a:xfrm>
            <a:prstGeom prst="rect">
              <a:avLst/>
            </a:prstGeom>
          </p:spPr>
        </p:pic>
      </p:grpSp>
      <p:cxnSp>
        <p:nvCxnSpPr>
          <p:cNvPr id="27" name="Connecteur droit 3"/>
          <p:cNvCxnSpPr/>
          <p:nvPr/>
        </p:nvCxnSpPr>
        <p:spPr>
          <a:xfrm>
            <a:off x="2080313" y="1974660"/>
            <a:ext cx="7047186" cy="0"/>
          </a:xfrm>
          <a:prstGeom prst="line">
            <a:avLst/>
          </a:prstGeom>
          <a:ln w="28575">
            <a:solidFill>
              <a:srgbClr val="0087A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Imag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97" y="57301"/>
            <a:ext cx="1274794" cy="1244621"/>
          </a:xfrm>
          <a:prstGeom prst="rect">
            <a:avLst/>
          </a:prstGeom>
        </p:spPr>
      </p:pic>
      <p:pic>
        <p:nvPicPr>
          <p:cNvPr id="29" name="Imag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675" y="57301"/>
            <a:ext cx="1274794" cy="1244621"/>
          </a:xfrm>
          <a:prstGeom prst="rect">
            <a:avLst/>
          </a:prstGeom>
        </p:spPr>
      </p:pic>
      <p:pic>
        <p:nvPicPr>
          <p:cNvPr id="26" name="Image 19">
            <a:extLst>
              <a:ext uri="{FF2B5EF4-FFF2-40B4-BE49-F238E27FC236}">
                <a16:creationId xmlns:a16="http://schemas.microsoft.com/office/drawing/2014/main" id="{262D623D-6636-4705-ABD9-4F08C2E4BF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2" y="5461267"/>
            <a:ext cx="382914" cy="41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055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3B08F8-1B6C-4F53-8B34-B6D10DAC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10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23" y="1488072"/>
            <a:ext cx="1971675" cy="24119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58" y="1400191"/>
            <a:ext cx="1931831" cy="24998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50" y="1500289"/>
            <a:ext cx="2141918" cy="23997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70478" y="5416640"/>
            <a:ext cx="5937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Ont proposé un autre Algorithme  appelé  </a:t>
            </a:r>
            <a:r>
              <a:rPr lang="fr-FR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KMP</a:t>
            </a:r>
            <a:r>
              <a:rPr lang="fr-F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85404" y="4253744"/>
            <a:ext cx="414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                                 </a:t>
            </a:r>
            <a:r>
              <a:rPr lang="fr-FR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James H. </a:t>
            </a:r>
            <a:r>
              <a:rPr lang="fr-FR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fr-FR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orris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60FB412-68BF-4F91-8EBD-4D6989468D53}"/>
              </a:ext>
            </a:extLst>
          </p:cNvPr>
          <p:cNvSpPr txBox="1"/>
          <p:nvPr/>
        </p:nvSpPr>
        <p:spPr>
          <a:xfrm>
            <a:off x="1077532" y="4302460"/>
            <a:ext cx="17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Donald </a:t>
            </a:r>
            <a:r>
              <a:rPr lang="fr-FR" b="1" dirty="0" err="1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fr-FR" b="1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nuth</a:t>
            </a:r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EE5D5C9-28B3-4E30-93AF-67D1AD1671F0}"/>
              </a:ext>
            </a:extLst>
          </p:cNvPr>
          <p:cNvSpPr txBox="1"/>
          <p:nvPr/>
        </p:nvSpPr>
        <p:spPr>
          <a:xfrm>
            <a:off x="7888742" y="4211163"/>
            <a:ext cx="322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                  Vaughan </a:t>
            </a:r>
            <a:r>
              <a:rPr lang="fr-FR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fr-FR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ratt</a:t>
            </a:r>
            <a:endParaRPr lang="en-US" dirty="0"/>
          </a:p>
        </p:txBody>
      </p:sp>
      <p:cxnSp>
        <p:nvCxnSpPr>
          <p:cNvPr id="12" name="Connecteur droit 25">
            <a:extLst>
              <a:ext uri="{FF2B5EF4-FFF2-40B4-BE49-F238E27FC236}">
                <a16:creationId xmlns:a16="http://schemas.microsoft.com/office/drawing/2014/main" id="{6C2C9A73-CCCE-46C2-9A6E-DFF576B4AE10}"/>
              </a:ext>
            </a:extLst>
          </p:cNvPr>
          <p:cNvCxnSpPr>
            <a:cxnSpLocks/>
          </p:cNvCxnSpPr>
          <p:nvPr/>
        </p:nvCxnSpPr>
        <p:spPr>
          <a:xfrm>
            <a:off x="0" y="948472"/>
            <a:ext cx="663905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re 1">
            <a:extLst>
              <a:ext uri="{FF2B5EF4-FFF2-40B4-BE49-F238E27FC236}">
                <a16:creationId xmlns:a16="http://schemas.microsoft.com/office/drawing/2014/main" id="{AEE38FB1-98EE-4AA1-B363-1D165F89F415}"/>
              </a:ext>
            </a:extLst>
          </p:cNvPr>
          <p:cNvSpPr txBox="1">
            <a:spLocks/>
          </p:cNvSpPr>
          <p:nvPr/>
        </p:nvSpPr>
        <p:spPr>
          <a:xfrm>
            <a:off x="343687" y="264818"/>
            <a:ext cx="6173023" cy="810950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Une Autre solution à été proposé</a:t>
            </a:r>
            <a:endParaRPr lang="fr-FR" sz="3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9829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BF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755621" y="2820121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Algorithme KMP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009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009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009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551332"/>
      </p:ext>
    </p:extLst>
  </p:cSld>
  <p:clrMapOvr>
    <a:masterClrMapping/>
  </p:clrMapOvr>
  <p:transition spd="slow">
    <p:pull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12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66670" y="1263950"/>
            <a:ext cx="109728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400" b="1" dirty="0">
                <a:solidFill>
                  <a:srgbClr val="FE901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Entrées :  </a:t>
            </a:r>
            <a:r>
              <a:rPr lang="fr-F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deux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chaines de caractère </a:t>
            </a:r>
            <a:r>
              <a:rPr lang="fr-FR" sz="24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lang="fr-FR" sz="24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>
              <a:lnSpc>
                <a:spcPct val="200000"/>
              </a:lnSpc>
            </a:pPr>
            <a:endParaRPr lang="fr-F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</a:pPr>
            <a:r>
              <a:rPr lang="fr-FR" sz="2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Sortie : </a:t>
            </a:r>
            <a:r>
              <a:rPr lang="fr-F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un entier 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qui va prendre une </a:t>
            </a:r>
            <a:r>
              <a:rPr lang="fr-F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valeur négative 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si </a:t>
            </a:r>
            <a:r>
              <a:rPr lang="fr-FR" sz="24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400" u="sng" dirty="0">
                <a:latin typeface="Segoe UI" panose="020B0502040204020203" pitchFamily="34" charset="0"/>
                <a:cs typeface="Segoe UI" panose="020B0502040204020203" pitchFamily="34" charset="0"/>
              </a:rPr>
              <a:t>n’existe pas dans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texte </a:t>
            </a:r>
            <a:r>
              <a:rPr lang="fr-FR" sz="24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, sinon il reçois </a:t>
            </a:r>
            <a:r>
              <a:rPr lang="fr-FR" sz="2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l’indice du début</a:t>
            </a:r>
            <a:r>
              <a:rPr lang="fr-FR" sz="24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de la chaine </a:t>
            </a:r>
            <a:r>
              <a:rPr lang="fr-FR" sz="24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dans le texte </a:t>
            </a:r>
            <a:r>
              <a:rPr lang="fr-FR" sz="24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6" name="Connecteur droit 25"/>
          <p:cNvCxnSpPr/>
          <p:nvPr/>
        </p:nvCxnSpPr>
        <p:spPr>
          <a:xfrm>
            <a:off x="0" y="1073629"/>
            <a:ext cx="4365938" cy="0"/>
          </a:xfrm>
          <a:prstGeom prst="line">
            <a:avLst/>
          </a:prstGeom>
          <a:ln>
            <a:solidFill>
              <a:srgbClr val="00D0A8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2498500" y="389584"/>
            <a:ext cx="2086379" cy="684045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KMP</a:t>
            </a:r>
            <a:endParaRPr lang="fr-FR" sz="3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65938" y="4873502"/>
            <a:ext cx="3374265" cy="11848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4668591" y="5204320"/>
            <a:ext cx="2768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KMP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2182969" y="5335124"/>
            <a:ext cx="1880313" cy="261613"/>
          </a:xfrm>
          <a:prstGeom prst="rightArrow">
            <a:avLst/>
          </a:prstGeom>
          <a:solidFill>
            <a:srgbClr val="FE901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2717443" y="4966059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</a:rPr>
              <a:t>P</a:t>
            </a:r>
            <a:r>
              <a:rPr lang="fr-FR" dirty="0"/>
              <a:t> ,</a:t>
            </a:r>
            <a:r>
              <a:rPr lang="fr-FR" sz="2000" b="1" dirty="0"/>
              <a:t> </a:t>
            </a:r>
            <a:r>
              <a:rPr lang="fr-FR" sz="2000" b="1" dirty="0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8042856" y="5184996"/>
            <a:ext cx="1939345" cy="261613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7944464" y="4784886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B050"/>
                </a:solidFill>
              </a:rPr>
              <a:t>Indice début de </a:t>
            </a:r>
            <a:r>
              <a:rPr lang="fr-FR" sz="2000" b="1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18" name="Right Arrow 13">
            <a:extLst>
              <a:ext uri="{FF2B5EF4-FFF2-40B4-BE49-F238E27FC236}">
                <a16:creationId xmlns:a16="http://schemas.microsoft.com/office/drawing/2014/main" id="{61F1DC79-6D24-488E-87FE-D93EE732BB5A}"/>
              </a:ext>
            </a:extLst>
          </p:cNvPr>
          <p:cNvSpPr/>
          <p:nvPr/>
        </p:nvSpPr>
        <p:spPr>
          <a:xfrm>
            <a:off x="8058778" y="5446580"/>
            <a:ext cx="1939345" cy="261613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45D72EEE-DAB1-4A61-B025-5BCBDB03CF2D}"/>
              </a:ext>
            </a:extLst>
          </p:cNvPr>
          <p:cNvSpPr txBox="1"/>
          <p:nvPr/>
        </p:nvSpPr>
        <p:spPr>
          <a:xfrm>
            <a:off x="7974032" y="5619677"/>
            <a:ext cx="1838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Valeur négative</a:t>
            </a:r>
          </a:p>
        </p:txBody>
      </p:sp>
    </p:spTree>
    <p:extLst>
      <p:ext uri="{BB962C8B-B14F-4D97-AF65-F5344CB8AC3E}">
        <p14:creationId xmlns:p14="http://schemas.microsoft.com/office/powerpoint/2010/main" val="2561007458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13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04770" y="1073629"/>
            <a:ext cx="109728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400" b="1" dirty="0">
                <a:solidFill>
                  <a:srgbClr val="FE901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Fonction de calcul du tableau préfixes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fr-F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Connecteur droit 25"/>
          <p:cNvCxnSpPr/>
          <p:nvPr/>
        </p:nvCxnSpPr>
        <p:spPr>
          <a:xfrm>
            <a:off x="0" y="1073629"/>
            <a:ext cx="4365938" cy="0"/>
          </a:xfrm>
          <a:prstGeom prst="line">
            <a:avLst/>
          </a:prstGeom>
          <a:ln>
            <a:solidFill>
              <a:srgbClr val="00D0A8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1228859" y="558691"/>
            <a:ext cx="3137079" cy="514938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Composants du  KMP</a:t>
            </a:r>
            <a:endParaRPr lang="fr-FR" sz="3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70" y="2001257"/>
            <a:ext cx="9821351" cy="456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77445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14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04770" y="1073629"/>
            <a:ext cx="10972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KMP Matcher: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Connecteur droit 25"/>
          <p:cNvCxnSpPr/>
          <p:nvPr/>
        </p:nvCxnSpPr>
        <p:spPr>
          <a:xfrm>
            <a:off x="0" y="1073629"/>
            <a:ext cx="4365938" cy="0"/>
          </a:xfrm>
          <a:prstGeom prst="line">
            <a:avLst/>
          </a:prstGeom>
          <a:ln>
            <a:solidFill>
              <a:srgbClr val="00D0A8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1228859" y="558691"/>
            <a:ext cx="3137079" cy="514938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Composants du  KMP</a:t>
            </a:r>
            <a:endParaRPr lang="fr-FR" sz="3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70" y="1858459"/>
            <a:ext cx="9566141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08053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ZoneTexte 2"/>
          <p:cNvSpPr txBox="1"/>
          <p:nvPr/>
        </p:nvSpPr>
        <p:spPr>
          <a:xfrm>
            <a:off x="1564881" y="2358457"/>
            <a:ext cx="8086192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Calcule de complexité  du KMP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FFC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FFC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FFC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78121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7664" y="1073588"/>
            <a:ext cx="6214621" cy="109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400" b="1" dirty="0">
                <a:solidFill>
                  <a:srgbClr val="FE901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Fonction de calcul du tableau préfixes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fr-F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Connecteur droit 25"/>
          <p:cNvCxnSpPr/>
          <p:nvPr/>
        </p:nvCxnSpPr>
        <p:spPr>
          <a:xfrm>
            <a:off x="0" y="1073629"/>
            <a:ext cx="4365938" cy="0"/>
          </a:xfrm>
          <a:prstGeom prst="line">
            <a:avLst/>
          </a:prstGeom>
          <a:ln>
            <a:solidFill>
              <a:srgbClr val="00D0A8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1228859" y="558691"/>
            <a:ext cx="3886480" cy="514938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Complexité du KMP</a:t>
            </a:r>
            <a:endParaRPr lang="fr-FR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396" y="1948248"/>
            <a:ext cx="9821351" cy="456623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46704" y="6355462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16</a:t>
            </a:fld>
            <a:endParaRPr lang="fr-FR" dirty="0"/>
          </a:p>
        </p:txBody>
      </p:sp>
      <p:sp>
        <p:nvSpPr>
          <p:cNvPr id="22" name="Accolade ouvrante 21">
            <a:extLst>
              <a:ext uri="{FF2B5EF4-FFF2-40B4-BE49-F238E27FC236}">
                <a16:creationId xmlns:a16="http://schemas.microsoft.com/office/drawing/2014/main" id="{FB87D515-9F14-4267-B81D-E66818CE2119}"/>
              </a:ext>
            </a:extLst>
          </p:cNvPr>
          <p:cNvSpPr/>
          <p:nvPr/>
        </p:nvSpPr>
        <p:spPr>
          <a:xfrm>
            <a:off x="2557022" y="3090181"/>
            <a:ext cx="348388" cy="2694190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12647AC-7E78-4F12-A623-1482D650C067}"/>
              </a:ext>
            </a:extLst>
          </p:cNvPr>
          <p:cNvSpPr txBox="1"/>
          <p:nvPr/>
        </p:nvSpPr>
        <p:spPr>
          <a:xfrm>
            <a:off x="1521895" y="4175451"/>
            <a:ext cx="10587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B050"/>
                </a:solidFill>
              </a:rPr>
              <a:t>O(m)</a:t>
            </a:r>
          </a:p>
        </p:txBody>
      </p:sp>
      <p:sp>
        <p:nvSpPr>
          <p:cNvPr id="25" name="Accolade ouvrante 24">
            <a:extLst>
              <a:ext uri="{FF2B5EF4-FFF2-40B4-BE49-F238E27FC236}">
                <a16:creationId xmlns:a16="http://schemas.microsoft.com/office/drawing/2014/main" id="{65251770-B274-4B74-8D3D-08A70460F65E}"/>
              </a:ext>
            </a:extLst>
          </p:cNvPr>
          <p:cNvSpPr/>
          <p:nvPr/>
        </p:nvSpPr>
        <p:spPr>
          <a:xfrm>
            <a:off x="1295590" y="2164465"/>
            <a:ext cx="304628" cy="4017972"/>
          </a:xfrm>
          <a:prstGeom prst="leftBrac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3C8262A-15B5-427B-9674-D1ECD48E2241}"/>
              </a:ext>
            </a:extLst>
          </p:cNvPr>
          <p:cNvSpPr txBox="1"/>
          <p:nvPr/>
        </p:nvSpPr>
        <p:spPr>
          <a:xfrm>
            <a:off x="-26161" y="3793641"/>
            <a:ext cx="1208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O(m)</a:t>
            </a:r>
          </a:p>
        </p:txBody>
      </p:sp>
      <p:sp>
        <p:nvSpPr>
          <p:cNvPr id="28" name="Accolade ouvrante 27">
            <a:extLst>
              <a:ext uri="{FF2B5EF4-FFF2-40B4-BE49-F238E27FC236}">
                <a16:creationId xmlns:a16="http://schemas.microsoft.com/office/drawing/2014/main" id="{E75AFDB2-6EBA-470B-BF7F-899B75B1AFD2}"/>
              </a:ext>
            </a:extLst>
          </p:cNvPr>
          <p:cNvSpPr/>
          <p:nvPr/>
        </p:nvSpPr>
        <p:spPr>
          <a:xfrm>
            <a:off x="2549999" y="2164464"/>
            <a:ext cx="341762" cy="846482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5C4A858-909B-4FDF-971E-61A5B3970BC5}"/>
              </a:ext>
            </a:extLst>
          </p:cNvPr>
          <p:cNvSpPr txBox="1"/>
          <p:nvPr/>
        </p:nvSpPr>
        <p:spPr>
          <a:xfrm>
            <a:off x="1607146" y="2353840"/>
            <a:ext cx="7813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02F42C4-202A-49EC-80C1-69C4EBBBC962}"/>
              </a:ext>
            </a:extLst>
          </p:cNvPr>
          <p:cNvSpPr txBox="1"/>
          <p:nvPr/>
        </p:nvSpPr>
        <p:spPr>
          <a:xfrm>
            <a:off x="6281953" y="1280482"/>
            <a:ext cx="5797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la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taille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pattern (length |pattern|)</a:t>
            </a:r>
          </a:p>
        </p:txBody>
      </p:sp>
      <p:sp>
        <p:nvSpPr>
          <p:cNvPr id="14" name="Accolade ouvrante 13">
            <a:extLst>
              <a:ext uri="{FF2B5EF4-FFF2-40B4-BE49-F238E27FC236}">
                <a16:creationId xmlns:a16="http://schemas.microsoft.com/office/drawing/2014/main" id="{FEF3C06A-6D2D-4000-96D6-DE9D096742A5}"/>
              </a:ext>
            </a:extLst>
          </p:cNvPr>
          <p:cNvSpPr/>
          <p:nvPr/>
        </p:nvSpPr>
        <p:spPr>
          <a:xfrm>
            <a:off x="2536749" y="5925300"/>
            <a:ext cx="348388" cy="296893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49020AB-AD07-40D8-8A43-070DD32F4F48}"/>
              </a:ext>
            </a:extLst>
          </p:cNvPr>
          <p:cNvSpPr txBox="1"/>
          <p:nvPr/>
        </p:nvSpPr>
        <p:spPr>
          <a:xfrm>
            <a:off x="1666782" y="5845788"/>
            <a:ext cx="7813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006271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 animBg="1"/>
      <p:bldP spid="27" grpId="0"/>
      <p:bldP spid="28" grpId="0" animBg="1"/>
      <p:bldP spid="29" grpId="0"/>
      <p:bldP spid="14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583" y="1831955"/>
            <a:ext cx="9566141" cy="49434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4770" y="1073629"/>
            <a:ext cx="2774534" cy="14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KMP Matcher: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Connecteur droit 25"/>
          <p:cNvCxnSpPr/>
          <p:nvPr/>
        </p:nvCxnSpPr>
        <p:spPr>
          <a:xfrm>
            <a:off x="0" y="1073629"/>
            <a:ext cx="4365938" cy="0"/>
          </a:xfrm>
          <a:prstGeom prst="line">
            <a:avLst/>
          </a:prstGeom>
          <a:ln>
            <a:solidFill>
              <a:srgbClr val="00D0A8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itre 1">
            <a:extLst>
              <a:ext uri="{FF2B5EF4-FFF2-40B4-BE49-F238E27FC236}">
                <a16:creationId xmlns:a16="http://schemas.microsoft.com/office/drawing/2014/main" id="{6AD71325-F23A-4FCC-99D2-6907C9CEA316}"/>
              </a:ext>
            </a:extLst>
          </p:cNvPr>
          <p:cNvSpPr txBox="1">
            <a:spLocks/>
          </p:cNvSpPr>
          <p:nvPr/>
        </p:nvSpPr>
        <p:spPr>
          <a:xfrm>
            <a:off x="1228859" y="558691"/>
            <a:ext cx="3886480" cy="514938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Complexité du KMP</a:t>
            </a:r>
            <a:endParaRPr lang="fr-FR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35885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17</a:t>
            </a:fld>
            <a:endParaRPr lang="fr-FR" dirty="0"/>
          </a:p>
        </p:txBody>
      </p:sp>
      <p:sp>
        <p:nvSpPr>
          <p:cNvPr id="22" name="Accolade ouvrante 21">
            <a:extLst>
              <a:ext uri="{FF2B5EF4-FFF2-40B4-BE49-F238E27FC236}">
                <a16:creationId xmlns:a16="http://schemas.microsoft.com/office/drawing/2014/main" id="{64C8D703-8301-40D9-9479-69F11FFF3FDC}"/>
              </a:ext>
            </a:extLst>
          </p:cNvPr>
          <p:cNvSpPr/>
          <p:nvPr/>
        </p:nvSpPr>
        <p:spPr>
          <a:xfrm>
            <a:off x="2754615" y="3428999"/>
            <a:ext cx="319115" cy="2600740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22A8599-8A9A-460C-BC9D-4EEBCE809B31}"/>
              </a:ext>
            </a:extLst>
          </p:cNvPr>
          <p:cNvSpPr txBox="1"/>
          <p:nvPr/>
        </p:nvSpPr>
        <p:spPr>
          <a:xfrm>
            <a:off x="1876367" y="4433961"/>
            <a:ext cx="768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B050"/>
                </a:solidFill>
              </a:rPr>
              <a:t>0(n)</a:t>
            </a:r>
          </a:p>
        </p:txBody>
      </p:sp>
      <p:sp>
        <p:nvSpPr>
          <p:cNvPr id="24" name="Accolade ouvrante 23">
            <a:extLst>
              <a:ext uri="{FF2B5EF4-FFF2-40B4-BE49-F238E27FC236}">
                <a16:creationId xmlns:a16="http://schemas.microsoft.com/office/drawing/2014/main" id="{83A40E3E-BEFC-4EB8-A65E-919CF026BAE1}"/>
              </a:ext>
            </a:extLst>
          </p:cNvPr>
          <p:cNvSpPr/>
          <p:nvPr/>
        </p:nvSpPr>
        <p:spPr>
          <a:xfrm>
            <a:off x="2748778" y="2129396"/>
            <a:ext cx="348388" cy="118379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29BD0C6-9047-4638-B666-397F4383C8AD}"/>
              </a:ext>
            </a:extLst>
          </p:cNvPr>
          <p:cNvSpPr txBox="1"/>
          <p:nvPr/>
        </p:nvSpPr>
        <p:spPr>
          <a:xfrm>
            <a:off x="1922411" y="2460073"/>
            <a:ext cx="754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0(1)</a:t>
            </a:r>
          </a:p>
        </p:txBody>
      </p:sp>
      <p:sp>
        <p:nvSpPr>
          <p:cNvPr id="26" name="Accolade ouvrante 25">
            <a:extLst>
              <a:ext uri="{FF2B5EF4-FFF2-40B4-BE49-F238E27FC236}">
                <a16:creationId xmlns:a16="http://schemas.microsoft.com/office/drawing/2014/main" id="{7995E108-7F96-4047-9052-170E10782E3C}"/>
              </a:ext>
            </a:extLst>
          </p:cNvPr>
          <p:cNvSpPr/>
          <p:nvPr/>
        </p:nvSpPr>
        <p:spPr>
          <a:xfrm>
            <a:off x="1484284" y="1934112"/>
            <a:ext cx="324465" cy="4612460"/>
          </a:xfrm>
          <a:prstGeom prst="leftBrac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3043980-4B67-48BE-A6A7-72115CB5F905}"/>
              </a:ext>
            </a:extLst>
          </p:cNvPr>
          <p:cNvSpPr txBox="1"/>
          <p:nvPr/>
        </p:nvSpPr>
        <p:spPr>
          <a:xfrm>
            <a:off x="221896" y="3893611"/>
            <a:ext cx="11963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O(n)</a:t>
            </a:r>
          </a:p>
        </p:txBody>
      </p:sp>
      <p:sp>
        <p:nvSpPr>
          <p:cNvPr id="29" name="Accolade ouvrante 28">
            <a:extLst>
              <a:ext uri="{FF2B5EF4-FFF2-40B4-BE49-F238E27FC236}">
                <a16:creationId xmlns:a16="http://schemas.microsoft.com/office/drawing/2014/main" id="{74E0C305-840E-4DF1-8EC9-DF29B6CB58A1}"/>
              </a:ext>
            </a:extLst>
          </p:cNvPr>
          <p:cNvSpPr/>
          <p:nvPr/>
        </p:nvSpPr>
        <p:spPr>
          <a:xfrm>
            <a:off x="2741367" y="6158799"/>
            <a:ext cx="348388" cy="34154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EB65B8F-AC2A-41D8-9B77-B0E43E610278}"/>
              </a:ext>
            </a:extLst>
          </p:cNvPr>
          <p:cNvSpPr txBox="1"/>
          <p:nvPr/>
        </p:nvSpPr>
        <p:spPr>
          <a:xfrm>
            <a:off x="1874750" y="6084542"/>
            <a:ext cx="7267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0(1)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C51F0B6-B0F0-440B-8E1B-FB2CD6E05688}"/>
              </a:ext>
            </a:extLst>
          </p:cNvPr>
          <p:cNvSpPr txBox="1"/>
          <p:nvPr/>
        </p:nvSpPr>
        <p:spPr>
          <a:xfrm>
            <a:off x="3327294" y="1291190"/>
            <a:ext cx="57511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la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taille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text (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length|text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|)</a:t>
            </a:r>
          </a:p>
        </p:txBody>
      </p:sp>
    </p:spTree>
    <p:extLst>
      <p:ext uri="{BB962C8B-B14F-4D97-AF65-F5344CB8AC3E}">
        <p14:creationId xmlns:p14="http://schemas.microsoft.com/office/powerpoint/2010/main" val="13640852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 animBg="1"/>
      <p:bldP spid="25" grpId="0"/>
      <p:bldP spid="26" grpId="0" animBg="1"/>
      <p:bldP spid="27" grpId="0"/>
      <p:bldP spid="29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00D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2019300" y="465740"/>
            <a:ext cx="496789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Complexité du KMP</a:t>
            </a:r>
            <a:endParaRPr lang="fr-FR" sz="3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itle 75"/>
          <p:cNvSpPr txBox="1">
            <a:spLocks/>
          </p:cNvSpPr>
          <p:nvPr/>
        </p:nvSpPr>
        <p:spPr>
          <a:xfrm>
            <a:off x="977438" y="337231"/>
            <a:ext cx="8898624" cy="561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2400" dirty="0">
              <a:solidFill>
                <a:schemeClr val="accent6">
                  <a:lumMod val="50000"/>
                </a:schemeClr>
              </a:solidFill>
              <a:latin typeface="Calibri Light (En-têtes)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CA29F-2162-4FE6-B174-0A0590F1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18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5021428" y="4850311"/>
            <a:ext cx="3931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O(</a:t>
            </a:r>
            <a:r>
              <a:rPr lang="fr-FR" sz="6000" b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n+m</a:t>
            </a:r>
            <a:r>
              <a:rPr lang="fr-FR" sz="60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0125" y="815054"/>
            <a:ext cx="8259398" cy="255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600" dirty="0"/>
              <a:t>Si on a :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800" dirty="0"/>
              <a:t>un texte </a:t>
            </a: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fr-FR" sz="2800" dirty="0"/>
              <a:t> de taille </a:t>
            </a: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fr-FR" sz="2800" dirty="0"/>
              <a:t> 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800" dirty="0"/>
              <a:t>une chaine </a:t>
            </a:r>
            <a:r>
              <a:rPr lang="fr-FR" sz="2800" b="1" dirty="0">
                <a:solidFill>
                  <a:srgbClr val="C00000"/>
                </a:solidFill>
              </a:rPr>
              <a:t>P</a:t>
            </a:r>
            <a:r>
              <a:rPr lang="fr-FR" sz="2800" dirty="0"/>
              <a:t> de taille </a:t>
            </a:r>
            <a:r>
              <a:rPr lang="fr-FR" sz="2800" b="1" dirty="0">
                <a:solidFill>
                  <a:srgbClr val="C00000"/>
                </a:solidFill>
              </a:rPr>
              <a:t>m</a:t>
            </a:r>
            <a:r>
              <a:rPr lang="fr-FR" sz="2800" dirty="0"/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681" y="871215"/>
            <a:ext cx="1654513" cy="248950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675F8AE-B736-48DF-A325-B117249ADEB4}"/>
              </a:ext>
            </a:extLst>
          </p:cNvPr>
          <p:cNvSpPr txBox="1"/>
          <p:nvPr/>
        </p:nvSpPr>
        <p:spPr>
          <a:xfrm>
            <a:off x="1729522" y="3407933"/>
            <a:ext cx="6851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dirty="0"/>
              <a:t>on aura une complexité de : </a:t>
            </a:r>
            <a:r>
              <a:rPr lang="fr-FR" sz="2600" dirty="0">
                <a:solidFill>
                  <a:schemeClr val="accent5">
                    <a:lumMod val="75000"/>
                  </a:schemeClr>
                </a:solidFill>
              </a:rPr>
              <a:t>O(n) + O(m) </a:t>
            </a:r>
            <a:r>
              <a:rPr lang="fr-FR" sz="2600" dirty="0" err="1"/>
              <a:t>c.a.d</a:t>
            </a:r>
            <a:r>
              <a:rPr lang="fr-FR" sz="2600" dirty="0"/>
              <a:t> 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24" y="4036953"/>
            <a:ext cx="3002351" cy="250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875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0" y="5131760"/>
            <a:ext cx="12211050" cy="923330"/>
          </a:xfrm>
          <a:prstGeom prst="rect">
            <a:avLst/>
          </a:prstGeom>
          <a:solidFill>
            <a:schemeClr val="tx2">
              <a:lumMod val="5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Questions ?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5031104" y="3424146"/>
            <a:ext cx="2148841" cy="1363196"/>
            <a:chOff x="4835525" y="7242175"/>
            <a:chExt cx="1744974" cy="1401179"/>
          </a:xfrm>
          <a:solidFill>
            <a:schemeClr val="accent3"/>
          </a:solidFill>
        </p:grpSpPr>
        <p:sp>
          <p:nvSpPr>
            <p:cNvPr id="4" name="Freeform 159"/>
            <p:cNvSpPr>
              <a:spLocks noEditPoints="1"/>
            </p:cNvSpPr>
            <p:nvPr/>
          </p:nvSpPr>
          <p:spPr bwMode="auto">
            <a:xfrm>
              <a:off x="4835525" y="7242175"/>
              <a:ext cx="1384300" cy="1133475"/>
            </a:xfrm>
            <a:custGeom>
              <a:avLst/>
              <a:gdLst>
                <a:gd name="T0" fmla="*/ 276 w 367"/>
                <a:gd name="T1" fmla="*/ 249 h 300"/>
                <a:gd name="T2" fmla="*/ 343 w 367"/>
                <a:gd name="T3" fmla="*/ 200 h 300"/>
                <a:gd name="T4" fmla="*/ 367 w 367"/>
                <a:gd name="T5" fmla="*/ 133 h 300"/>
                <a:gd name="T6" fmla="*/ 343 w 367"/>
                <a:gd name="T7" fmla="*/ 66 h 300"/>
                <a:gd name="T8" fmla="*/ 276 w 367"/>
                <a:gd name="T9" fmla="*/ 18 h 300"/>
                <a:gd name="T10" fmla="*/ 184 w 367"/>
                <a:gd name="T11" fmla="*/ 0 h 300"/>
                <a:gd name="T12" fmla="*/ 91 w 367"/>
                <a:gd name="T13" fmla="*/ 18 h 300"/>
                <a:gd name="T14" fmla="*/ 25 w 367"/>
                <a:gd name="T15" fmla="*/ 66 h 300"/>
                <a:gd name="T16" fmla="*/ 0 w 367"/>
                <a:gd name="T17" fmla="*/ 133 h 300"/>
                <a:gd name="T18" fmla="*/ 19 w 367"/>
                <a:gd name="T19" fmla="*/ 192 h 300"/>
                <a:gd name="T20" fmla="*/ 69 w 367"/>
                <a:gd name="T21" fmla="*/ 238 h 300"/>
                <a:gd name="T22" fmla="*/ 64 w 367"/>
                <a:gd name="T23" fmla="*/ 250 h 300"/>
                <a:gd name="T24" fmla="*/ 57 w 367"/>
                <a:gd name="T25" fmla="*/ 260 h 300"/>
                <a:gd name="T26" fmla="*/ 52 w 367"/>
                <a:gd name="T27" fmla="*/ 267 h 300"/>
                <a:gd name="T28" fmla="*/ 45 w 367"/>
                <a:gd name="T29" fmla="*/ 275 h 300"/>
                <a:gd name="T30" fmla="*/ 39 w 367"/>
                <a:gd name="T31" fmla="*/ 281 h 300"/>
                <a:gd name="T32" fmla="*/ 38 w 367"/>
                <a:gd name="T33" fmla="*/ 282 h 300"/>
                <a:gd name="T34" fmla="*/ 37 w 367"/>
                <a:gd name="T35" fmla="*/ 284 h 300"/>
                <a:gd name="T36" fmla="*/ 36 w 367"/>
                <a:gd name="T37" fmla="*/ 285 h 300"/>
                <a:gd name="T38" fmla="*/ 35 w 367"/>
                <a:gd name="T39" fmla="*/ 287 h 300"/>
                <a:gd name="T40" fmla="*/ 34 w 367"/>
                <a:gd name="T41" fmla="*/ 288 h 300"/>
                <a:gd name="T42" fmla="*/ 34 w 367"/>
                <a:gd name="T43" fmla="*/ 289 h 300"/>
                <a:gd name="T44" fmla="*/ 33 w 367"/>
                <a:gd name="T45" fmla="*/ 291 h 300"/>
                <a:gd name="T46" fmla="*/ 34 w 367"/>
                <a:gd name="T47" fmla="*/ 293 h 300"/>
                <a:gd name="T48" fmla="*/ 37 w 367"/>
                <a:gd name="T49" fmla="*/ 298 h 300"/>
                <a:gd name="T50" fmla="*/ 42 w 367"/>
                <a:gd name="T51" fmla="*/ 300 h 300"/>
                <a:gd name="T52" fmla="*/ 43 w 367"/>
                <a:gd name="T53" fmla="*/ 300 h 300"/>
                <a:gd name="T54" fmla="*/ 65 w 367"/>
                <a:gd name="T55" fmla="*/ 296 h 300"/>
                <a:gd name="T56" fmla="*/ 138 w 367"/>
                <a:gd name="T57" fmla="*/ 263 h 300"/>
                <a:gd name="T58" fmla="*/ 184 w 367"/>
                <a:gd name="T59" fmla="*/ 267 h 300"/>
                <a:gd name="T60" fmla="*/ 276 w 367"/>
                <a:gd name="T61" fmla="*/ 249 h 300"/>
                <a:gd name="T62" fmla="*/ 130 w 367"/>
                <a:gd name="T63" fmla="*/ 227 h 300"/>
                <a:gd name="T64" fmla="*/ 118 w 367"/>
                <a:gd name="T65" fmla="*/ 235 h 300"/>
                <a:gd name="T66" fmla="*/ 102 w 367"/>
                <a:gd name="T67" fmla="*/ 246 h 300"/>
                <a:gd name="T68" fmla="*/ 111 w 367"/>
                <a:gd name="T69" fmla="*/ 224 h 300"/>
                <a:gd name="T70" fmla="*/ 86 w 367"/>
                <a:gd name="T71" fmla="*/ 209 h 300"/>
                <a:gd name="T72" fmla="*/ 47 w 367"/>
                <a:gd name="T73" fmla="*/ 175 h 300"/>
                <a:gd name="T74" fmla="*/ 33 w 367"/>
                <a:gd name="T75" fmla="*/ 133 h 300"/>
                <a:gd name="T76" fmla="*/ 54 w 367"/>
                <a:gd name="T77" fmla="*/ 84 h 300"/>
                <a:gd name="T78" fmla="*/ 109 w 367"/>
                <a:gd name="T79" fmla="*/ 47 h 300"/>
                <a:gd name="T80" fmla="*/ 184 w 367"/>
                <a:gd name="T81" fmla="*/ 33 h 300"/>
                <a:gd name="T82" fmla="*/ 258 w 367"/>
                <a:gd name="T83" fmla="*/ 47 h 300"/>
                <a:gd name="T84" fmla="*/ 313 w 367"/>
                <a:gd name="T85" fmla="*/ 84 h 300"/>
                <a:gd name="T86" fmla="*/ 334 w 367"/>
                <a:gd name="T87" fmla="*/ 133 h 300"/>
                <a:gd name="T88" fmla="*/ 313 w 367"/>
                <a:gd name="T89" fmla="*/ 183 h 300"/>
                <a:gd name="T90" fmla="*/ 258 w 367"/>
                <a:gd name="T91" fmla="*/ 220 h 300"/>
                <a:gd name="T92" fmla="*/ 184 w 367"/>
                <a:gd name="T93" fmla="*/ 234 h 300"/>
                <a:gd name="T94" fmla="*/ 144 w 367"/>
                <a:gd name="T95" fmla="*/ 230 h 300"/>
                <a:gd name="T96" fmla="*/ 130 w 367"/>
                <a:gd name="T97" fmla="*/ 227 h 300"/>
                <a:gd name="T98" fmla="*/ 130 w 367"/>
                <a:gd name="T99" fmla="*/ 227 h 300"/>
                <a:gd name="T100" fmla="*/ 130 w 367"/>
                <a:gd name="T101" fmla="*/ 22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300">
                  <a:moveTo>
                    <a:pt x="276" y="249"/>
                  </a:moveTo>
                  <a:cubicBezTo>
                    <a:pt x="304" y="237"/>
                    <a:pt x="326" y="221"/>
                    <a:pt x="343" y="200"/>
                  </a:cubicBezTo>
                  <a:cubicBezTo>
                    <a:pt x="359" y="180"/>
                    <a:pt x="367" y="158"/>
                    <a:pt x="367" y="133"/>
                  </a:cubicBezTo>
                  <a:cubicBezTo>
                    <a:pt x="367" y="109"/>
                    <a:pt x="359" y="87"/>
                    <a:pt x="343" y="66"/>
                  </a:cubicBezTo>
                  <a:cubicBezTo>
                    <a:pt x="326" y="46"/>
                    <a:pt x="304" y="30"/>
                    <a:pt x="276" y="18"/>
                  </a:cubicBezTo>
                  <a:cubicBezTo>
                    <a:pt x="247" y="6"/>
                    <a:pt x="217" y="0"/>
                    <a:pt x="184" y="0"/>
                  </a:cubicBezTo>
                  <a:cubicBezTo>
                    <a:pt x="150" y="0"/>
                    <a:pt x="120" y="6"/>
                    <a:pt x="91" y="18"/>
                  </a:cubicBezTo>
                  <a:cubicBezTo>
                    <a:pt x="63" y="30"/>
                    <a:pt x="41" y="46"/>
                    <a:pt x="25" y="66"/>
                  </a:cubicBezTo>
                  <a:cubicBezTo>
                    <a:pt x="8" y="87"/>
                    <a:pt x="0" y="109"/>
                    <a:pt x="0" y="133"/>
                  </a:cubicBezTo>
                  <a:cubicBezTo>
                    <a:pt x="0" y="154"/>
                    <a:pt x="6" y="174"/>
                    <a:pt x="19" y="192"/>
                  </a:cubicBezTo>
                  <a:cubicBezTo>
                    <a:pt x="31" y="210"/>
                    <a:pt x="48" y="226"/>
                    <a:pt x="69" y="238"/>
                  </a:cubicBezTo>
                  <a:cubicBezTo>
                    <a:pt x="68" y="242"/>
                    <a:pt x="66" y="246"/>
                    <a:pt x="64" y="250"/>
                  </a:cubicBezTo>
                  <a:cubicBezTo>
                    <a:pt x="62" y="253"/>
                    <a:pt x="60" y="256"/>
                    <a:pt x="57" y="260"/>
                  </a:cubicBezTo>
                  <a:cubicBezTo>
                    <a:pt x="55" y="263"/>
                    <a:pt x="53" y="265"/>
                    <a:pt x="52" y="267"/>
                  </a:cubicBezTo>
                  <a:cubicBezTo>
                    <a:pt x="50" y="269"/>
                    <a:pt x="48" y="271"/>
                    <a:pt x="45" y="275"/>
                  </a:cubicBezTo>
                  <a:cubicBezTo>
                    <a:pt x="42" y="278"/>
                    <a:pt x="40" y="280"/>
                    <a:pt x="39" y="281"/>
                  </a:cubicBezTo>
                  <a:cubicBezTo>
                    <a:pt x="39" y="281"/>
                    <a:pt x="39" y="282"/>
                    <a:pt x="38" y="282"/>
                  </a:cubicBezTo>
                  <a:cubicBezTo>
                    <a:pt x="37" y="283"/>
                    <a:pt x="37" y="284"/>
                    <a:pt x="37" y="284"/>
                  </a:cubicBezTo>
                  <a:cubicBezTo>
                    <a:pt x="37" y="284"/>
                    <a:pt x="36" y="284"/>
                    <a:pt x="36" y="285"/>
                  </a:cubicBezTo>
                  <a:cubicBezTo>
                    <a:pt x="35" y="286"/>
                    <a:pt x="35" y="287"/>
                    <a:pt x="35" y="287"/>
                  </a:cubicBezTo>
                  <a:cubicBezTo>
                    <a:pt x="34" y="288"/>
                    <a:pt x="34" y="288"/>
                    <a:pt x="34" y="288"/>
                  </a:cubicBezTo>
                  <a:cubicBezTo>
                    <a:pt x="34" y="288"/>
                    <a:pt x="34" y="289"/>
                    <a:pt x="34" y="289"/>
                  </a:cubicBezTo>
                  <a:cubicBezTo>
                    <a:pt x="33" y="290"/>
                    <a:pt x="33" y="290"/>
                    <a:pt x="33" y="291"/>
                  </a:cubicBezTo>
                  <a:cubicBezTo>
                    <a:pt x="33" y="292"/>
                    <a:pt x="33" y="292"/>
                    <a:pt x="34" y="293"/>
                  </a:cubicBezTo>
                  <a:cubicBezTo>
                    <a:pt x="34" y="295"/>
                    <a:pt x="35" y="297"/>
                    <a:pt x="37" y="298"/>
                  </a:cubicBezTo>
                  <a:cubicBezTo>
                    <a:pt x="38" y="300"/>
                    <a:pt x="40" y="300"/>
                    <a:pt x="42" y="300"/>
                  </a:cubicBezTo>
                  <a:cubicBezTo>
                    <a:pt x="43" y="300"/>
                    <a:pt x="43" y="300"/>
                    <a:pt x="43" y="300"/>
                  </a:cubicBezTo>
                  <a:cubicBezTo>
                    <a:pt x="51" y="299"/>
                    <a:pt x="59" y="298"/>
                    <a:pt x="65" y="296"/>
                  </a:cubicBezTo>
                  <a:cubicBezTo>
                    <a:pt x="92" y="289"/>
                    <a:pt x="116" y="278"/>
                    <a:pt x="138" y="263"/>
                  </a:cubicBezTo>
                  <a:cubicBezTo>
                    <a:pt x="153" y="266"/>
                    <a:pt x="169" y="267"/>
                    <a:pt x="184" y="267"/>
                  </a:cubicBezTo>
                  <a:cubicBezTo>
                    <a:pt x="217" y="267"/>
                    <a:pt x="247" y="261"/>
                    <a:pt x="276" y="249"/>
                  </a:cubicBezTo>
                  <a:close/>
                  <a:moveTo>
                    <a:pt x="130" y="227"/>
                  </a:moveTo>
                  <a:cubicBezTo>
                    <a:pt x="118" y="235"/>
                    <a:pt x="118" y="235"/>
                    <a:pt x="118" y="235"/>
                  </a:cubicBezTo>
                  <a:cubicBezTo>
                    <a:pt x="114" y="239"/>
                    <a:pt x="108" y="242"/>
                    <a:pt x="102" y="246"/>
                  </a:cubicBezTo>
                  <a:cubicBezTo>
                    <a:pt x="111" y="224"/>
                    <a:pt x="111" y="224"/>
                    <a:pt x="111" y="224"/>
                  </a:cubicBezTo>
                  <a:cubicBezTo>
                    <a:pt x="86" y="209"/>
                    <a:pt x="86" y="209"/>
                    <a:pt x="86" y="209"/>
                  </a:cubicBezTo>
                  <a:cubicBezTo>
                    <a:pt x="69" y="199"/>
                    <a:pt x="56" y="188"/>
                    <a:pt x="47" y="175"/>
                  </a:cubicBezTo>
                  <a:cubicBezTo>
                    <a:pt x="38" y="161"/>
                    <a:pt x="33" y="148"/>
                    <a:pt x="33" y="133"/>
                  </a:cubicBezTo>
                  <a:cubicBezTo>
                    <a:pt x="33" y="116"/>
                    <a:pt x="40" y="99"/>
                    <a:pt x="54" y="84"/>
                  </a:cubicBezTo>
                  <a:cubicBezTo>
                    <a:pt x="67" y="68"/>
                    <a:pt x="86" y="56"/>
                    <a:pt x="109" y="47"/>
                  </a:cubicBezTo>
                  <a:cubicBezTo>
                    <a:pt x="132" y="38"/>
                    <a:pt x="157" y="33"/>
                    <a:pt x="184" y="33"/>
                  </a:cubicBezTo>
                  <a:cubicBezTo>
                    <a:pt x="210" y="33"/>
                    <a:pt x="235" y="38"/>
                    <a:pt x="258" y="47"/>
                  </a:cubicBezTo>
                  <a:cubicBezTo>
                    <a:pt x="281" y="56"/>
                    <a:pt x="300" y="68"/>
                    <a:pt x="313" y="84"/>
                  </a:cubicBezTo>
                  <a:cubicBezTo>
                    <a:pt x="327" y="99"/>
                    <a:pt x="334" y="116"/>
                    <a:pt x="334" y="133"/>
                  </a:cubicBezTo>
                  <a:cubicBezTo>
                    <a:pt x="334" y="151"/>
                    <a:pt x="327" y="168"/>
                    <a:pt x="313" y="183"/>
                  </a:cubicBezTo>
                  <a:cubicBezTo>
                    <a:pt x="300" y="199"/>
                    <a:pt x="281" y="211"/>
                    <a:pt x="258" y="220"/>
                  </a:cubicBezTo>
                  <a:cubicBezTo>
                    <a:pt x="235" y="229"/>
                    <a:pt x="210" y="234"/>
                    <a:pt x="184" y="234"/>
                  </a:cubicBezTo>
                  <a:cubicBezTo>
                    <a:pt x="171" y="234"/>
                    <a:pt x="157" y="232"/>
                    <a:pt x="144" y="230"/>
                  </a:cubicBezTo>
                  <a:lnTo>
                    <a:pt x="130" y="227"/>
                  </a:lnTo>
                  <a:close/>
                  <a:moveTo>
                    <a:pt x="130" y="227"/>
                  </a:moveTo>
                  <a:cubicBezTo>
                    <a:pt x="130" y="227"/>
                    <a:pt x="130" y="227"/>
                    <a:pt x="130" y="227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0"/>
            <p:cNvSpPr>
              <a:spLocks noEditPoints="1"/>
            </p:cNvSpPr>
            <p:nvPr/>
          </p:nvSpPr>
          <p:spPr bwMode="auto">
            <a:xfrm>
              <a:off x="5426386" y="7609892"/>
              <a:ext cx="1154113" cy="1033462"/>
            </a:xfrm>
            <a:custGeom>
              <a:avLst/>
              <a:gdLst>
                <a:gd name="T0" fmla="*/ 288 w 306"/>
                <a:gd name="T1" fmla="*/ 165 h 273"/>
                <a:gd name="T2" fmla="*/ 306 w 306"/>
                <a:gd name="T3" fmla="*/ 106 h 273"/>
                <a:gd name="T4" fmla="*/ 287 w 306"/>
                <a:gd name="T5" fmla="*/ 46 h 273"/>
                <a:gd name="T6" fmla="*/ 233 w 306"/>
                <a:gd name="T7" fmla="*/ 0 h 273"/>
                <a:gd name="T8" fmla="*/ 239 w 306"/>
                <a:gd name="T9" fmla="*/ 39 h 273"/>
                <a:gd name="T10" fmla="*/ 222 w 306"/>
                <a:gd name="T11" fmla="*/ 106 h 273"/>
                <a:gd name="T12" fmla="*/ 172 w 306"/>
                <a:gd name="T13" fmla="*/ 161 h 273"/>
                <a:gd name="T14" fmla="*/ 103 w 306"/>
                <a:gd name="T15" fmla="*/ 195 h 273"/>
                <a:gd name="T16" fmla="*/ 23 w 306"/>
                <a:gd name="T17" fmla="*/ 206 h 273"/>
                <a:gd name="T18" fmla="*/ 0 w 306"/>
                <a:gd name="T19" fmla="*/ 205 h 273"/>
                <a:gd name="T20" fmla="*/ 123 w 306"/>
                <a:gd name="T21" fmla="*/ 240 h 273"/>
                <a:gd name="T22" fmla="*/ 169 w 306"/>
                <a:gd name="T23" fmla="*/ 236 h 273"/>
                <a:gd name="T24" fmla="*/ 241 w 306"/>
                <a:gd name="T25" fmla="*/ 269 h 273"/>
                <a:gd name="T26" fmla="*/ 263 w 306"/>
                <a:gd name="T27" fmla="*/ 273 h 273"/>
                <a:gd name="T28" fmla="*/ 269 w 306"/>
                <a:gd name="T29" fmla="*/ 271 h 273"/>
                <a:gd name="T30" fmla="*/ 273 w 306"/>
                <a:gd name="T31" fmla="*/ 266 h 273"/>
                <a:gd name="T32" fmla="*/ 273 w 306"/>
                <a:gd name="T33" fmla="*/ 264 h 273"/>
                <a:gd name="T34" fmla="*/ 273 w 306"/>
                <a:gd name="T35" fmla="*/ 262 h 273"/>
                <a:gd name="T36" fmla="*/ 272 w 306"/>
                <a:gd name="T37" fmla="*/ 261 h 273"/>
                <a:gd name="T38" fmla="*/ 272 w 306"/>
                <a:gd name="T39" fmla="*/ 259 h 273"/>
                <a:gd name="T40" fmla="*/ 271 w 306"/>
                <a:gd name="T41" fmla="*/ 258 h 273"/>
                <a:gd name="T42" fmla="*/ 270 w 306"/>
                <a:gd name="T43" fmla="*/ 257 h 273"/>
                <a:gd name="T44" fmla="*/ 268 w 306"/>
                <a:gd name="T45" fmla="*/ 255 h 273"/>
                <a:gd name="T46" fmla="*/ 267 w 306"/>
                <a:gd name="T47" fmla="*/ 254 h 273"/>
                <a:gd name="T48" fmla="*/ 261 w 306"/>
                <a:gd name="T49" fmla="*/ 248 h 273"/>
                <a:gd name="T50" fmla="*/ 255 w 306"/>
                <a:gd name="T51" fmla="*/ 240 h 273"/>
                <a:gd name="T52" fmla="*/ 249 w 306"/>
                <a:gd name="T53" fmla="*/ 232 h 273"/>
                <a:gd name="T54" fmla="*/ 242 w 306"/>
                <a:gd name="T55" fmla="*/ 222 h 273"/>
                <a:gd name="T56" fmla="*/ 237 w 306"/>
                <a:gd name="T57" fmla="*/ 211 h 273"/>
                <a:gd name="T58" fmla="*/ 288 w 306"/>
                <a:gd name="T59" fmla="*/ 165 h 273"/>
                <a:gd name="T60" fmla="*/ 288 w 306"/>
                <a:gd name="T61" fmla="*/ 165 h 273"/>
                <a:gd name="T62" fmla="*/ 288 w 306"/>
                <a:gd name="T63" fmla="*/ 165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6" h="273">
                  <a:moveTo>
                    <a:pt x="288" y="165"/>
                  </a:moveTo>
                  <a:cubicBezTo>
                    <a:pt x="300" y="147"/>
                    <a:pt x="306" y="127"/>
                    <a:pt x="306" y="106"/>
                  </a:cubicBezTo>
                  <a:cubicBezTo>
                    <a:pt x="306" y="85"/>
                    <a:pt x="300" y="65"/>
                    <a:pt x="287" y="46"/>
                  </a:cubicBezTo>
                  <a:cubicBezTo>
                    <a:pt x="274" y="28"/>
                    <a:pt x="256" y="12"/>
                    <a:pt x="233" y="0"/>
                  </a:cubicBezTo>
                  <a:cubicBezTo>
                    <a:pt x="237" y="13"/>
                    <a:pt x="239" y="26"/>
                    <a:pt x="239" y="39"/>
                  </a:cubicBezTo>
                  <a:cubicBezTo>
                    <a:pt x="239" y="63"/>
                    <a:pt x="234" y="85"/>
                    <a:pt x="222" y="106"/>
                  </a:cubicBezTo>
                  <a:cubicBezTo>
                    <a:pt x="210" y="127"/>
                    <a:pt x="194" y="145"/>
                    <a:pt x="172" y="161"/>
                  </a:cubicBezTo>
                  <a:cubicBezTo>
                    <a:pt x="152" y="176"/>
                    <a:pt x="129" y="187"/>
                    <a:pt x="103" y="195"/>
                  </a:cubicBezTo>
                  <a:cubicBezTo>
                    <a:pt x="77" y="202"/>
                    <a:pt x="51" y="206"/>
                    <a:pt x="23" y="206"/>
                  </a:cubicBezTo>
                  <a:cubicBezTo>
                    <a:pt x="17" y="206"/>
                    <a:pt x="10" y="206"/>
                    <a:pt x="0" y="205"/>
                  </a:cubicBezTo>
                  <a:cubicBezTo>
                    <a:pt x="35" y="228"/>
                    <a:pt x="76" y="240"/>
                    <a:pt x="123" y="240"/>
                  </a:cubicBezTo>
                  <a:cubicBezTo>
                    <a:pt x="138" y="240"/>
                    <a:pt x="153" y="238"/>
                    <a:pt x="169" y="236"/>
                  </a:cubicBezTo>
                  <a:cubicBezTo>
                    <a:pt x="190" y="251"/>
                    <a:pt x="214" y="262"/>
                    <a:pt x="241" y="269"/>
                  </a:cubicBezTo>
                  <a:cubicBezTo>
                    <a:pt x="247" y="270"/>
                    <a:pt x="255" y="272"/>
                    <a:pt x="263" y="273"/>
                  </a:cubicBezTo>
                  <a:cubicBezTo>
                    <a:pt x="266" y="273"/>
                    <a:pt x="267" y="273"/>
                    <a:pt x="269" y="271"/>
                  </a:cubicBezTo>
                  <a:cubicBezTo>
                    <a:pt x="271" y="270"/>
                    <a:pt x="272" y="268"/>
                    <a:pt x="273" y="266"/>
                  </a:cubicBezTo>
                  <a:cubicBezTo>
                    <a:pt x="272" y="264"/>
                    <a:pt x="273" y="264"/>
                    <a:pt x="273" y="264"/>
                  </a:cubicBezTo>
                  <a:cubicBezTo>
                    <a:pt x="273" y="264"/>
                    <a:pt x="273" y="263"/>
                    <a:pt x="273" y="262"/>
                  </a:cubicBezTo>
                  <a:cubicBezTo>
                    <a:pt x="272" y="261"/>
                    <a:pt x="272" y="261"/>
                    <a:pt x="272" y="261"/>
                  </a:cubicBezTo>
                  <a:cubicBezTo>
                    <a:pt x="272" y="259"/>
                    <a:pt x="272" y="259"/>
                    <a:pt x="272" y="259"/>
                  </a:cubicBezTo>
                  <a:cubicBezTo>
                    <a:pt x="271" y="259"/>
                    <a:pt x="271" y="258"/>
                    <a:pt x="271" y="258"/>
                  </a:cubicBezTo>
                  <a:cubicBezTo>
                    <a:pt x="270" y="257"/>
                    <a:pt x="270" y="257"/>
                    <a:pt x="270" y="257"/>
                  </a:cubicBezTo>
                  <a:cubicBezTo>
                    <a:pt x="269" y="256"/>
                    <a:pt x="269" y="256"/>
                    <a:pt x="268" y="255"/>
                  </a:cubicBezTo>
                  <a:cubicBezTo>
                    <a:pt x="268" y="255"/>
                    <a:pt x="268" y="254"/>
                    <a:pt x="267" y="254"/>
                  </a:cubicBezTo>
                  <a:cubicBezTo>
                    <a:pt x="266" y="253"/>
                    <a:pt x="264" y="251"/>
                    <a:pt x="261" y="248"/>
                  </a:cubicBezTo>
                  <a:cubicBezTo>
                    <a:pt x="258" y="244"/>
                    <a:pt x="256" y="242"/>
                    <a:pt x="255" y="240"/>
                  </a:cubicBezTo>
                  <a:cubicBezTo>
                    <a:pt x="253" y="238"/>
                    <a:pt x="251" y="236"/>
                    <a:pt x="249" y="232"/>
                  </a:cubicBezTo>
                  <a:cubicBezTo>
                    <a:pt x="246" y="229"/>
                    <a:pt x="244" y="226"/>
                    <a:pt x="242" y="222"/>
                  </a:cubicBezTo>
                  <a:cubicBezTo>
                    <a:pt x="240" y="219"/>
                    <a:pt x="239" y="215"/>
                    <a:pt x="237" y="211"/>
                  </a:cubicBezTo>
                  <a:cubicBezTo>
                    <a:pt x="258" y="198"/>
                    <a:pt x="275" y="183"/>
                    <a:pt x="288" y="165"/>
                  </a:cubicBezTo>
                  <a:close/>
                  <a:moveTo>
                    <a:pt x="288" y="165"/>
                  </a:moveTo>
                  <a:cubicBezTo>
                    <a:pt x="288" y="165"/>
                    <a:pt x="288" y="165"/>
                    <a:pt x="288" y="165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7"/>
          <p:cNvSpPr txBox="1"/>
          <p:nvPr/>
        </p:nvSpPr>
        <p:spPr>
          <a:xfrm>
            <a:off x="0" y="378289"/>
            <a:ext cx="12192000" cy="1754326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Merci Pour Votre </a:t>
            </a:r>
          </a:p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Attention </a:t>
            </a:r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96" y="435570"/>
            <a:ext cx="1639764" cy="163976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9B2E6-AA50-4181-845F-A2BF71F9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830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468192" y="2468893"/>
            <a:ext cx="8489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Problème de la recherche sous-chaine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E48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E48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E48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47491"/>
      </p:ext>
    </p:extLst>
  </p:cSld>
  <p:clrMapOvr>
    <a:masterClrMapping/>
  </p:clrMapOvr>
  <p:transition spd="slow">
    <p:pull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</a:t>
            </a:fld>
            <a:endParaRPr lang="fr-FR" dirty="0"/>
          </a:p>
        </p:txBody>
      </p:sp>
      <p:cxnSp>
        <p:nvCxnSpPr>
          <p:cNvPr id="3" name="Connecteur droit 25"/>
          <p:cNvCxnSpPr/>
          <p:nvPr/>
        </p:nvCxnSpPr>
        <p:spPr>
          <a:xfrm flipV="1">
            <a:off x="51516" y="1019926"/>
            <a:ext cx="60350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-1429554" y="415342"/>
            <a:ext cx="775308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</a:t>
            </a:r>
            <a:r>
              <a:rPr lang="fr-FR" sz="38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recherche sous-chaine</a:t>
            </a:r>
            <a:endParaRPr lang="fr-FR" sz="3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807" y="1761175"/>
            <a:ext cx="8921195" cy="1227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C’est </a:t>
            </a:r>
            <a:r>
              <a:rPr lang="fr-F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Vérifier l’existence 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d’une chaine de cratère </a:t>
            </a:r>
            <a:r>
              <a:rPr lang="fr-FR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« Pattern » P 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à l’intérieur d’un </a:t>
            </a:r>
            <a:r>
              <a:rPr lang="fr-FR" sz="2000" b="1" dirty="0">
                <a:solidFill>
                  <a:srgbClr val="0087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texte T 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puis détecter son</a:t>
            </a:r>
            <a:r>
              <a:rPr lang="fr-FR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indice 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d’emplacement </a:t>
            </a:r>
            <a:r>
              <a:rPr lang="fr-F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Si elle existe 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…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030" y="3403639"/>
            <a:ext cx="1910349" cy="1443679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905673"/>
              </p:ext>
            </p:extLst>
          </p:nvPr>
        </p:nvGraphicFramePr>
        <p:xfrm>
          <a:off x="739103" y="4866663"/>
          <a:ext cx="9983990" cy="7458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8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3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83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83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83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03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Cloud Callout 9"/>
          <p:cNvSpPr/>
          <p:nvPr/>
        </p:nvSpPr>
        <p:spPr>
          <a:xfrm>
            <a:off x="9162253" y="2634079"/>
            <a:ext cx="2191547" cy="728558"/>
          </a:xfrm>
          <a:prstGeom prst="cloudCallout">
            <a:avLst>
              <a:gd name="adj1" fmla="val -36700"/>
              <a:gd name="adj2" fmla="val 75605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781509" y="2829140"/>
            <a:ext cx="131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NOUR</a:t>
            </a:r>
          </a:p>
        </p:txBody>
      </p:sp>
    </p:spTree>
    <p:extLst>
      <p:ext uri="{BB962C8B-B14F-4D97-AF65-F5344CB8AC3E}">
        <p14:creationId xmlns:p14="http://schemas.microsoft.com/office/powerpoint/2010/main" val="3758594688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7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Solution Naïf </a:t>
            </a:r>
          </a:p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« Brute force »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723870"/>
      </p:ext>
    </p:extLst>
  </p:cSld>
  <p:clrMapOvr>
    <a:masterClrMapping/>
  </p:clrMapOvr>
  <p:transition spd="slow">
    <p:pull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66670" y="1263950"/>
            <a:ext cx="10972800" cy="250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Entrées :  </a:t>
            </a:r>
            <a:r>
              <a:rPr lang="fr-F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deux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chaines de caractère </a:t>
            </a:r>
            <a:r>
              <a:rPr lang="fr-FR" sz="24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lang="fr-FR" sz="24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>
              <a:lnSpc>
                <a:spcPct val="200000"/>
              </a:lnSpc>
            </a:pPr>
            <a:endParaRPr lang="fr-F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</a:pPr>
            <a:r>
              <a:rPr lang="fr-FR" sz="2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Sortie : </a:t>
            </a:r>
            <a:r>
              <a:rPr lang="fr-F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un entier 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qui va prendre une </a:t>
            </a:r>
            <a:r>
              <a:rPr lang="fr-FR" sz="2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valeur négative</a:t>
            </a:r>
            <a:r>
              <a:rPr lang="fr-F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si </a:t>
            </a:r>
            <a:r>
              <a:rPr lang="fr-FR" sz="24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400" u="sng" dirty="0">
                <a:latin typeface="Segoe UI" panose="020B0502040204020203" pitchFamily="34" charset="0"/>
                <a:cs typeface="Segoe UI" panose="020B0502040204020203" pitchFamily="34" charset="0"/>
              </a:rPr>
              <a:t>n’existe pas dans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le texte </a:t>
            </a:r>
            <a:r>
              <a:rPr lang="fr-FR" sz="24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, sinon il reçois </a:t>
            </a:r>
            <a:r>
              <a:rPr lang="fr-FR" sz="2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l’indice du début</a:t>
            </a:r>
            <a:r>
              <a:rPr lang="fr-FR" sz="24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de la chaine </a:t>
            </a:r>
            <a:r>
              <a:rPr lang="fr-FR" sz="24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dans le texte </a:t>
            </a:r>
            <a:r>
              <a:rPr lang="fr-FR" sz="24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6" name="Connecteur droit 25"/>
          <p:cNvCxnSpPr/>
          <p:nvPr/>
        </p:nvCxnSpPr>
        <p:spPr>
          <a:xfrm>
            <a:off x="0" y="1073629"/>
            <a:ext cx="4365938" cy="0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1751528" y="389584"/>
            <a:ext cx="2833352" cy="684045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Brute force</a:t>
            </a:r>
            <a:endParaRPr lang="fr-FR" sz="3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65938" y="4873502"/>
            <a:ext cx="3374265" cy="11848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4668591" y="5204320"/>
            <a:ext cx="2768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Brute force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8042856" y="5184996"/>
            <a:ext cx="1939345" cy="261613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ight Arrow 14"/>
          <p:cNvSpPr/>
          <p:nvPr/>
        </p:nvSpPr>
        <p:spPr>
          <a:xfrm>
            <a:off x="2182969" y="5335124"/>
            <a:ext cx="1880313" cy="261613"/>
          </a:xfrm>
          <a:prstGeom prst="rightArrow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2717443" y="4966059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</a:rPr>
              <a:t>P</a:t>
            </a:r>
            <a:r>
              <a:rPr lang="fr-FR" dirty="0"/>
              <a:t> ,</a:t>
            </a:r>
            <a:r>
              <a:rPr lang="fr-FR" sz="2000" b="1" dirty="0"/>
              <a:t> </a:t>
            </a:r>
            <a:r>
              <a:rPr lang="fr-FR" sz="2000" b="1" dirty="0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44464" y="4784886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B050"/>
                </a:solidFill>
              </a:rPr>
              <a:t>Indice début de </a:t>
            </a:r>
            <a:r>
              <a:rPr lang="fr-FR" sz="2000" b="1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12" name="Right Arrow 13">
            <a:extLst>
              <a:ext uri="{FF2B5EF4-FFF2-40B4-BE49-F238E27FC236}">
                <a16:creationId xmlns:a16="http://schemas.microsoft.com/office/drawing/2014/main" id="{61F1DC79-6D24-488E-87FE-D93EE732BB5A}"/>
              </a:ext>
            </a:extLst>
          </p:cNvPr>
          <p:cNvSpPr/>
          <p:nvPr/>
        </p:nvSpPr>
        <p:spPr>
          <a:xfrm>
            <a:off x="8058778" y="5446580"/>
            <a:ext cx="1939345" cy="261613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45D72EEE-DAB1-4A61-B025-5BCBDB03CF2D}"/>
              </a:ext>
            </a:extLst>
          </p:cNvPr>
          <p:cNvSpPr txBox="1"/>
          <p:nvPr/>
        </p:nvSpPr>
        <p:spPr>
          <a:xfrm>
            <a:off x="7974032" y="5619677"/>
            <a:ext cx="1838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Valeur négative</a:t>
            </a:r>
          </a:p>
        </p:txBody>
      </p:sp>
    </p:spTree>
    <p:extLst>
      <p:ext uri="{BB962C8B-B14F-4D97-AF65-F5344CB8AC3E}">
        <p14:creationId xmlns:p14="http://schemas.microsoft.com/office/powerpoint/2010/main" val="30724213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 animBg="1"/>
      <p:bldP spid="15" grpId="0" animBg="1"/>
      <p:bldP spid="16" grpId="0"/>
      <p:bldP spid="17" grpId="0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74994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6</a:t>
            </a:fld>
            <a:endParaRPr lang="fr-FR" dirty="0"/>
          </a:p>
        </p:txBody>
      </p:sp>
      <p:cxnSp>
        <p:nvCxnSpPr>
          <p:cNvPr id="6" name="Connecteur droit 25"/>
          <p:cNvCxnSpPr/>
          <p:nvPr/>
        </p:nvCxnSpPr>
        <p:spPr>
          <a:xfrm flipV="1">
            <a:off x="0" y="1068946"/>
            <a:ext cx="5331854" cy="4683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1249251" y="567464"/>
            <a:ext cx="4211393" cy="501482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Programme Brute force</a:t>
            </a:r>
            <a:endParaRPr lang="fr-FR" sz="3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26" y="1324037"/>
            <a:ext cx="11407534" cy="5005532"/>
          </a:xfrm>
          <a:prstGeom prst="rect">
            <a:avLst/>
          </a:prstGeom>
        </p:spPr>
      </p:pic>
      <p:sp>
        <p:nvSpPr>
          <p:cNvPr id="8" name="Accolade ouvrante 21">
            <a:extLst>
              <a:ext uri="{FF2B5EF4-FFF2-40B4-BE49-F238E27FC236}">
                <a16:creationId xmlns:a16="http://schemas.microsoft.com/office/drawing/2014/main" id="{64C8D703-8301-40D9-9479-69F11FFF3FDC}"/>
              </a:ext>
            </a:extLst>
          </p:cNvPr>
          <p:cNvSpPr/>
          <p:nvPr/>
        </p:nvSpPr>
        <p:spPr>
          <a:xfrm>
            <a:off x="2078546" y="3550086"/>
            <a:ext cx="319115" cy="1930331"/>
          </a:xfrm>
          <a:prstGeom prst="leftBrac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22">
            <a:extLst>
              <a:ext uri="{FF2B5EF4-FFF2-40B4-BE49-F238E27FC236}">
                <a16:creationId xmlns:a16="http://schemas.microsoft.com/office/drawing/2014/main" id="{F22A8599-8A9A-460C-BC9D-4EEBCE809B31}"/>
              </a:ext>
            </a:extLst>
          </p:cNvPr>
          <p:cNvSpPr txBox="1"/>
          <p:nvPr/>
        </p:nvSpPr>
        <p:spPr>
          <a:xfrm>
            <a:off x="1274969" y="4109644"/>
            <a:ext cx="899911" cy="4770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0(n)</a:t>
            </a:r>
          </a:p>
        </p:txBody>
      </p:sp>
      <p:sp>
        <p:nvSpPr>
          <p:cNvPr id="10" name="Accolade ouvrante 23">
            <a:extLst>
              <a:ext uri="{FF2B5EF4-FFF2-40B4-BE49-F238E27FC236}">
                <a16:creationId xmlns:a16="http://schemas.microsoft.com/office/drawing/2014/main" id="{83A40E3E-BEFC-4EB8-A65E-919CF026BAE1}"/>
              </a:ext>
            </a:extLst>
          </p:cNvPr>
          <p:cNvSpPr/>
          <p:nvPr/>
        </p:nvSpPr>
        <p:spPr>
          <a:xfrm>
            <a:off x="2049273" y="2802171"/>
            <a:ext cx="348388" cy="606450"/>
          </a:xfrm>
          <a:prstGeom prst="leftBrace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ZoneTexte 24">
            <a:extLst>
              <a:ext uri="{FF2B5EF4-FFF2-40B4-BE49-F238E27FC236}">
                <a16:creationId xmlns:a16="http://schemas.microsoft.com/office/drawing/2014/main" id="{229BD0C6-9047-4638-B666-397F4383C8AD}"/>
              </a:ext>
            </a:extLst>
          </p:cNvPr>
          <p:cNvSpPr txBox="1"/>
          <p:nvPr/>
        </p:nvSpPr>
        <p:spPr>
          <a:xfrm>
            <a:off x="1238772" y="2846157"/>
            <a:ext cx="754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6">
                    <a:lumMod val="75000"/>
                  </a:schemeClr>
                </a:solidFill>
              </a:rPr>
              <a:t>0(1)</a:t>
            </a:r>
          </a:p>
        </p:txBody>
      </p:sp>
      <p:sp>
        <p:nvSpPr>
          <p:cNvPr id="12" name="Accolade ouvrante 25">
            <a:extLst>
              <a:ext uri="{FF2B5EF4-FFF2-40B4-BE49-F238E27FC236}">
                <a16:creationId xmlns:a16="http://schemas.microsoft.com/office/drawing/2014/main" id="{7995E108-7F96-4047-9052-170E10782E3C}"/>
              </a:ext>
            </a:extLst>
          </p:cNvPr>
          <p:cNvSpPr/>
          <p:nvPr/>
        </p:nvSpPr>
        <p:spPr>
          <a:xfrm>
            <a:off x="1076539" y="2196445"/>
            <a:ext cx="324465" cy="394718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26">
            <a:extLst>
              <a:ext uri="{FF2B5EF4-FFF2-40B4-BE49-F238E27FC236}">
                <a16:creationId xmlns:a16="http://schemas.microsoft.com/office/drawing/2014/main" id="{A3043980-4B67-48BE-A6A7-72115CB5F905}"/>
              </a:ext>
            </a:extLst>
          </p:cNvPr>
          <p:cNvSpPr txBox="1"/>
          <p:nvPr/>
        </p:nvSpPr>
        <p:spPr>
          <a:xfrm>
            <a:off x="0" y="3969983"/>
            <a:ext cx="1418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O(nm)</a:t>
            </a:r>
          </a:p>
        </p:txBody>
      </p:sp>
      <p:sp>
        <p:nvSpPr>
          <p:cNvPr id="15" name="ZoneTexte 29">
            <a:extLst>
              <a:ext uri="{FF2B5EF4-FFF2-40B4-BE49-F238E27FC236}">
                <a16:creationId xmlns:a16="http://schemas.microsoft.com/office/drawing/2014/main" id="{FEB65B8F-AC2A-41D8-9B77-B0E43E610278}"/>
              </a:ext>
            </a:extLst>
          </p:cNvPr>
          <p:cNvSpPr txBox="1"/>
          <p:nvPr/>
        </p:nvSpPr>
        <p:spPr>
          <a:xfrm>
            <a:off x="1322137" y="5566682"/>
            <a:ext cx="7267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7030A0"/>
                </a:solidFill>
              </a:rPr>
              <a:t>0(1)</a:t>
            </a:r>
          </a:p>
        </p:txBody>
      </p:sp>
      <p:sp>
        <p:nvSpPr>
          <p:cNvPr id="16" name="Accolade ouvrante 23">
            <a:extLst>
              <a:ext uri="{FF2B5EF4-FFF2-40B4-BE49-F238E27FC236}">
                <a16:creationId xmlns:a16="http://schemas.microsoft.com/office/drawing/2014/main" id="{83A40E3E-BEFC-4EB8-A65E-919CF026BAE1}"/>
              </a:ext>
            </a:extLst>
          </p:cNvPr>
          <p:cNvSpPr/>
          <p:nvPr/>
        </p:nvSpPr>
        <p:spPr>
          <a:xfrm>
            <a:off x="2709533" y="4251040"/>
            <a:ext cx="348388" cy="606450"/>
          </a:xfrm>
          <a:prstGeom prst="leftBrace">
            <a:avLst/>
          </a:prstGeom>
          <a:ln w="38100">
            <a:solidFill>
              <a:srgbClr val="00D0A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24">
            <a:extLst>
              <a:ext uri="{FF2B5EF4-FFF2-40B4-BE49-F238E27FC236}">
                <a16:creationId xmlns:a16="http://schemas.microsoft.com/office/drawing/2014/main" id="{229BD0C6-9047-4638-B666-397F4383C8AD}"/>
              </a:ext>
            </a:extLst>
          </p:cNvPr>
          <p:cNvSpPr txBox="1"/>
          <p:nvPr/>
        </p:nvSpPr>
        <p:spPr>
          <a:xfrm>
            <a:off x="2252058" y="3841460"/>
            <a:ext cx="9149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3DBF9C"/>
                </a:solidFill>
              </a:rPr>
              <a:t>0(m)</a:t>
            </a:r>
          </a:p>
        </p:txBody>
      </p:sp>
      <p:sp>
        <p:nvSpPr>
          <p:cNvPr id="18" name="Accolade ouvrante 23">
            <a:extLst>
              <a:ext uri="{FF2B5EF4-FFF2-40B4-BE49-F238E27FC236}">
                <a16:creationId xmlns:a16="http://schemas.microsoft.com/office/drawing/2014/main" id="{030498CE-C7EC-4D3E-B10D-B6CE4D0EA94A}"/>
              </a:ext>
            </a:extLst>
          </p:cNvPr>
          <p:cNvSpPr/>
          <p:nvPr/>
        </p:nvSpPr>
        <p:spPr>
          <a:xfrm>
            <a:off x="2055901" y="5658015"/>
            <a:ext cx="348388" cy="355455"/>
          </a:xfrm>
          <a:prstGeom prst="leftBrac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071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5" grpId="0"/>
      <p:bldP spid="16" grpId="0" animBg="1"/>
      <p:bldP spid="17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667" y="1088146"/>
            <a:ext cx="3679065" cy="2489501"/>
          </a:xfrm>
          <a:prstGeom prst="rect">
            <a:avLst/>
          </a:prstGeom>
        </p:spPr>
      </p:pic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125104" y="465740"/>
            <a:ext cx="68620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Complexité du Brute force</a:t>
            </a:r>
            <a:endParaRPr lang="fr-FR" sz="3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itle 75"/>
          <p:cNvSpPr txBox="1">
            <a:spLocks/>
          </p:cNvSpPr>
          <p:nvPr/>
        </p:nvSpPr>
        <p:spPr>
          <a:xfrm>
            <a:off x="1206038" y="236972"/>
            <a:ext cx="8898624" cy="561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2400" dirty="0">
              <a:solidFill>
                <a:schemeClr val="accent6">
                  <a:lumMod val="50000"/>
                </a:schemeClr>
              </a:solidFill>
              <a:latin typeface="Calibri Light (En-têtes)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CA29F-2162-4FE6-B174-0A0590F1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7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676216" y="4964182"/>
            <a:ext cx="27176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O(n.m)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1163" y="882332"/>
            <a:ext cx="6961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800" dirty="0"/>
              <a:t>Si on a :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800" dirty="0"/>
              <a:t>un texte </a:t>
            </a: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fr-FR" sz="2800" dirty="0"/>
              <a:t> de taille  </a:t>
            </a: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800" dirty="0"/>
              <a:t>une chaine </a:t>
            </a:r>
            <a:r>
              <a:rPr lang="fr-FR" sz="2800" b="1" dirty="0">
                <a:solidFill>
                  <a:srgbClr val="C00000"/>
                </a:solidFill>
              </a:rPr>
              <a:t>P</a:t>
            </a:r>
            <a:r>
              <a:rPr lang="fr-FR" sz="2800" dirty="0"/>
              <a:t> de taille </a:t>
            </a:r>
            <a:r>
              <a:rPr lang="fr-FR" sz="2800" b="1" dirty="0">
                <a:solidFill>
                  <a:srgbClr val="C00000"/>
                </a:solidFill>
              </a:rPr>
              <a:t>m</a:t>
            </a:r>
            <a:r>
              <a:rPr lang="fr-FR" sz="2800" dirty="0"/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BF2362F-A587-473E-9162-1340929CB529}"/>
              </a:ext>
            </a:extLst>
          </p:cNvPr>
          <p:cNvSpPr txBox="1"/>
          <p:nvPr/>
        </p:nvSpPr>
        <p:spPr>
          <a:xfrm>
            <a:off x="3749334" y="3611810"/>
            <a:ext cx="56119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dirty="0"/>
              <a:t>on aura une complexité de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86" y="4205907"/>
            <a:ext cx="1854894" cy="231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675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8</a:t>
            </a:fld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132" y="1934179"/>
            <a:ext cx="2647682" cy="26145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24271" y="3111489"/>
            <a:ext cx="7129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0070C0"/>
                </a:solidFill>
                <a:cs typeface="Segoe UI" panose="020B0502040204020203" pitchFamily="34" charset="0"/>
              </a:rPr>
              <a:t>Le Problème avec </a:t>
            </a:r>
            <a:r>
              <a:rPr lang="fr-FR" sz="40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Brute force ?!!</a:t>
            </a:r>
            <a:endParaRPr lang="fr-FR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3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9</a:t>
            </a:fld>
            <a:endParaRPr lang="fr-FR" dirty="0"/>
          </a:p>
        </p:txBody>
      </p:sp>
      <p:cxnSp>
        <p:nvCxnSpPr>
          <p:cNvPr id="3" name="Connecteur droit 25"/>
          <p:cNvCxnSpPr/>
          <p:nvPr/>
        </p:nvCxnSpPr>
        <p:spPr>
          <a:xfrm flipV="1">
            <a:off x="0" y="891137"/>
            <a:ext cx="603504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34709" y="262479"/>
            <a:ext cx="68620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Complexité du Brute force</a:t>
            </a:r>
            <a:endParaRPr lang="fr-FR" sz="3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Larme 92"/>
          <p:cNvSpPr/>
          <p:nvPr/>
        </p:nvSpPr>
        <p:spPr>
          <a:xfrm rot="4546114">
            <a:off x="2205265" y="1352335"/>
            <a:ext cx="2079484" cy="2762567"/>
          </a:xfrm>
          <a:prstGeom prst="teardrop">
            <a:avLst>
              <a:gd name="adj" fmla="val 134952"/>
            </a:avLst>
          </a:prstGeom>
          <a:solidFill>
            <a:srgbClr val="3DBF9C"/>
          </a:solidFill>
          <a:ln>
            <a:solidFill>
              <a:srgbClr val="00206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6049" y="2267629"/>
            <a:ext cx="2527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Lato" panose="020F0502020204030203" pitchFamily="34" charset="0"/>
              </a:rPr>
              <a:t>Comment peut-on réduire cette complexité?</a:t>
            </a:r>
            <a:r>
              <a:rPr lang="fr-FR" sz="2400" dirty="0">
                <a:solidFill>
                  <a:schemeClr val="bg1"/>
                </a:solidFill>
                <a:latin typeface="Gill Sans MT" pitchFamily="34" charset="0"/>
              </a:rPr>
              <a:t> </a:t>
            </a:r>
            <a:endParaRPr lang="fr-FR" sz="2800" dirty="0">
              <a:solidFill>
                <a:schemeClr val="bg1"/>
              </a:solidFill>
              <a:latin typeface="Gill Sans MT" pitchFamily="34" charset="0"/>
            </a:endParaRPr>
          </a:p>
        </p:txBody>
      </p:sp>
      <p:sp>
        <p:nvSpPr>
          <p:cNvPr id="8" name="Larme 114"/>
          <p:cNvSpPr/>
          <p:nvPr/>
        </p:nvSpPr>
        <p:spPr>
          <a:xfrm rot="8379698">
            <a:off x="4725037" y="697987"/>
            <a:ext cx="2280294" cy="2288416"/>
          </a:xfrm>
          <a:prstGeom prst="teardrop">
            <a:avLst>
              <a:gd name="adj" fmla="val 115227"/>
            </a:avLst>
          </a:prstGeom>
          <a:solidFill>
            <a:srgbClr val="0087AF"/>
          </a:solidFill>
          <a:ln>
            <a:solidFill>
              <a:srgbClr val="00206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0421" y="1369309"/>
            <a:ext cx="228952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ill Sans MT" pitchFamily="34" charset="0"/>
              </a:rPr>
              <a:t>Existe-t-elle une solution meilleur </a:t>
            </a:r>
            <a:r>
              <a:rPr lang="fr-FR" sz="2800" b="1" dirty="0">
                <a:solidFill>
                  <a:schemeClr val="bg1"/>
                </a:solidFill>
                <a:latin typeface="Lato" panose="020F0502020204030203" pitchFamily="34" charset="0"/>
              </a:rPr>
              <a:t>?</a:t>
            </a:r>
            <a:endParaRPr lang="fr-FR" sz="2800" dirty="0">
              <a:solidFill>
                <a:schemeClr val="bg1"/>
              </a:solidFill>
              <a:latin typeface="Gill Sans MT" pitchFamily="34" charset="0"/>
            </a:endParaRPr>
          </a:p>
        </p:txBody>
      </p:sp>
      <p:pic>
        <p:nvPicPr>
          <p:cNvPr id="10" name="Imag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31" y="3765150"/>
            <a:ext cx="2432156" cy="258900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1" name="Larme 92"/>
          <p:cNvSpPr/>
          <p:nvPr/>
        </p:nvSpPr>
        <p:spPr>
          <a:xfrm rot="11972397">
            <a:off x="7225796" y="1525425"/>
            <a:ext cx="2608128" cy="2416383"/>
          </a:xfrm>
          <a:prstGeom prst="teardrop">
            <a:avLst>
              <a:gd name="adj" fmla="val 136892"/>
            </a:avLst>
          </a:prstGeom>
          <a:solidFill>
            <a:srgbClr val="C00000"/>
          </a:solidFill>
          <a:ln>
            <a:solidFill>
              <a:srgbClr val="00206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94862" y="1788897"/>
            <a:ext cx="2527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Lato" panose="020F0502020204030203" pitchFamily="34" charset="0"/>
              </a:rPr>
              <a:t>Peut-on raisonner autrement vise a vie la recherche?</a:t>
            </a:r>
            <a:r>
              <a:rPr lang="fr-FR" sz="2400" dirty="0">
                <a:solidFill>
                  <a:schemeClr val="bg1"/>
                </a:solidFill>
                <a:latin typeface="Gill Sans MT" pitchFamily="34" charset="0"/>
              </a:rPr>
              <a:t> </a:t>
            </a:r>
            <a:endParaRPr lang="fr-FR" sz="2800" dirty="0">
              <a:solidFill>
                <a:schemeClr val="bg1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4716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1" grpId="0" animBg="1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458</Words>
  <Application>Microsoft Office PowerPoint</Application>
  <PresentationFormat>Grand écran</PresentationFormat>
  <Paragraphs>118</Paragraphs>
  <Slides>19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30" baseType="lpstr">
      <vt:lpstr>Arabic Typesetting</vt:lpstr>
      <vt:lpstr>Arial</vt:lpstr>
      <vt:lpstr>Calibri</vt:lpstr>
      <vt:lpstr>Calibri Light</vt:lpstr>
      <vt:lpstr>Calibri Light (En-têtes)</vt:lpstr>
      <vt:lpstr>Gill Sans MT</vt:lpstr>
      <vt:lpstr>Lato</vt:lpstr>
      <vt:lpstr>Segoe UI</vt:lpstr>
      <vt:lpstr>Tahoma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 </cp:lastModifiedBy>
  <cp:revision>286</cp:revision>
  <dcterms:created xsi:type="dcterms:W3CDTF">2018-11-23T17:28:28Z</dcterms:created>
  <dcterms:modified xsi:type="dcterms:W3CDTF">2019-01-15T14:50:01Z</dcterms:modified>
</cp:coreProperties>
</file>