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87" r:id="rId3"/>
    <p:sldId id="257" r:id="rId4"/>
    <p:sldId id="286" r:id="rId5"/>
    <p:sldId id="284" r:id="rId6"/>
    <p:sldId id="292" r:id="rId7"/>
    <p:sldId id="293" r:id="rId8"/>
    <p:sldId id="294" r:id="rId9"/>
    <p:sldId id="288" r:id="rId10"/>
    <p:sldId id="259" r:id="rId11"/>
    <p:sldId id="261" r:id="rId12"/>
    <p:sldId id="289" r:id="rId13"/>
    <p:sldId id="265" r:id="rId14"/>
    <p:sldId id="291" r:id="rId15"/>
    <p:sldId id="264" r:id="rId16"/>
  </p:sldIdLst>
  <p:sldSz cx="9144000" cy="5143500" type="screen16x9"/>
  <p:notesSz cx="6858000" cy="9144000"/>
  <p:embeddedFontLst>
    <p:embeddedFont>
      <p:font typeface="Raleway ExtraBold" panose="020B0604020202020204" charset="0"/>
      <p:bold r:id="rId18"/>
      <p:boldItalic r:id="rId19"/>
    </p:embeddedFont>
    <p:embeddedFont>
      <p:font typeface="Raleway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B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06188-30C8-47A5-860D-A0923DE7E849}">
  <a:tblStyle styleId="{28206188-30C8-47A5-860D-A0923DE7E8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069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164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770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8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86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9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8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729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94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68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50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ouarizegai.m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playlist?list=PLF206E906175C7E07" TargetMode="External"/><Relationship Id="rId5" Type="http://schemas.openxmlformats.org/officeDocument/2006/relationships/hyperlink" Target="https://github.com/HouariZegai/Design-Patterns-in-Java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781494" y="1712873"/>
            <a:ext cx="7772400" cy="20925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Proxy </a:t>
            </a:r>
            <a:r>
              <a:rPr lang="fr-FR" dirty="0">
                <a:solidFill>
                  <a:srgbClr val="434343"/>
                </a:solidFill>
              </a:rPr>
              <a:t>Design</a:t>
            </a:r>
            <a:r>
              <a:rPr lang="en" dirty="0"/>
              <a:t> </a:t>
            </a:r>
            <a:r>
              <a:rPr lang="fr-FR" dirty="0"/>
              <a:t>Pattern</a:t>
            </a:r>
            <a:endParaRPr dirty="0"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8E6611BF-6BFF-4DF2-A2DB-AE337435C744}"/>
              </a:ext>
            </a:extLst>
          </p:cNvPr>
          <p:cNvSpPr txBox="1"/>
          <p:nvPr/>
        </p:nvSpPr>
        <p:spPr>
          <a:xfrm>
            <a:off x="6450236" y="4308010"/>
            <a:ext cx="265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434343"/>
                </a:solidFill>
              </a:rPr>
              <a:t>By: </a:t>
            </a:r>
            <a:r>
              <a:rPr lang="fr-FR" sz="1800" dirty="0">
                <a:solidFill>
                  <a:srgbClr val="FFFFFF"/>
                </a:solidFill>
              </a:rPr>
              <a:t>Houari ZEGAI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232837"/>
            <a:ext cx="7772400" cy="1653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Conception &amp; </a:t>
            </a:r>
            <a:r>
              <a:rPr lang="fr-FR" dirty="0" err="1"/>
              <a:t>Implementation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571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Let's see some of the UML Diagram which describe a proxy design pattern &amp; how to build it in Java</a:t>
            </a:r>
            <a:endParaRPr dirty="0"/>
          </a:p>
        </p:txBody>
      </p:sp>
      <p:grpSp>
        <p:nvGrpSpPr>
          <p:cNvPr id="5" name="Google Shape;548;p38">
            <a:extLst>
              <a:ext uri="{FF2B5EF4-FFF2-40B4-BE49-F238E27FC236}">
                <a16:creationId xmlns:a16="http://schemas.microsoft.com/office/drawing/2014/main" id="{31693C1F-53CF-4990-8D2E-C7B47059F041}"/>
              </a:ext>
            </a:extLst>
          </p:cNvPr>
          <p:cNvGrpSpPr/>
          <p:nvPr/>
        </p:nvGrpSpPr>
        <p:grpSpPr>
          <a:xfrm>
            <a:off x="7878582" y="368193"/>
            <a:ext cx="996970" cy="737595"/>
            <a:chOff x="5255200" y="3006475"/>
            <a:chExt cx="511700" cy="378575"/>
          </a:xfrm>
          <a:solidFill>
            <a:srgbClr val="434343"/>
          </a:solidFill>
        </p:grpSpPr>
        <p:sp>
          <p:nvSpPr>
            <p:cNvPr id="6" name="Google Shape;549;p38">
              <a:extLst>
                <a:ext uri="{FF2B5EF4-FFF2-40B4-BE49-F238E27FC236}">
                  <a16:creationId xmlns:a16="http://schemas.microsoft.com/office/drawing/2014/main" id="{693CF939-FD4F-4590-A804-92F1446D419F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550;p38">
              <a:extLst>
                <a:ext uri="{FF2B5EF4-FFF2-40B4-BE49-F238E27FC236}">
                  <a16:creationId xmlns:a16="http://schemas.microsoft.com/office/drawing/2014/main" id="{41F1C43A-C281-4679-8926-F2AE02986EA6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8FD860E-BDEA-40C8-B9BE-46A75508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802" y="1446028"/>
            <a:ext cx="6592238" cy="3238895"/>
          </a:xfrm>
          <a:prstGeom prst="rect">
            <a:avLst/>
          </a:prstGeom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677447" y="262198"/>
            <a:ext cx="7381382" cy="1375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Structure –</a:t>
            </a:r>
            <a:r>
              <a:rPr lang="en" sz="4000" dirty="0"/>
              <a:t> </a:t>
            </a:r>
            <a:r>
              <a:rPr lang="fr-FR" sz="4000" dirty="0" err="1">
                <a:solidFill>
                  <a:srgbClr val="FFB600"/>
                </a:solidFill>
              </a:rPr>
              <a:t>Sequence</a:t>
            </a:r>
            <a:r>
              <a:rPr lang="fr-FR" sz="4000" dirty="0">
                <a:solidFill>
                  <a:srgbClr val="FFB600"/>
                </a:solidFill>
              </a:rPr>
              <a:t> Diagram</a:t>
            </a:r>
            <a:endParaRPr sz="4000" dirty="0">
              <a:solidFill>
                <a:srgbClr val="FFB600"/>
              </a:solidFill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1" name="Google Shape;289;p29">
            <a:extLst>
              <a:ext uri="{FF2B5EF4-FFF2-40B4-BE49-F238E27FC236}">
                <a16:creationId xmlns:a16="http://schemas.microsoft.com/office/drawing/2014/main" id="{D2045108-1FD3-4578-8CB2-7E9292D6BBE1}"/>
              </a:ext>
            </a:extLst>
          </p:cNvPr>
          <p:cNvGrpSpPr/>
          <p:nvPr/>
        </p:nvGrpSpPr>
        <p:grpSpPr>
          <a:xfrm>
            <a:off x="8171797" y="330067"/>
            <a:ext cx="796168" cy="763718"/>
            <a:chOff x="5241175" y="4959100"/>
            <a:chExt cx="539775" cy="517775"/>
          </a:xfrm>
        </p:grpSpPr>
        <p:sp>
          <p:nvSpPr>
            <p:cNvPr id="12" name="Google Shape;290;p29">
              <a:extLst>
                <a:ext uri="{FF2B5EF4-FFF2-40B4-BE49-F238E27FC236}">
                  <a16:creationId xmlns:a16="http://schemas.microsoft.com/office/drawing/2014/main" id="{4E3C88EC-B322-45B0-98E6-DEB2760B043B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1;p29">
              <a:extLst>
                <a:ext uri="{FF2B5EF4-FFF2-40B4-BE49-F238E27FC236}">
                  <a16:creationId xmlns:a16="http://schemas.microsoft.com/office/drawing/2014/main" id="{5D4A4E6D-A06B-44F9-82BF-0A94922F023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2;p29">
              <a:extLst>
                <a:ext uri="{FF2B5EF4-FFF2-40B4-BE49-F238E27FC236}">
                  <a16:creationId xmlns:a16="http://schemas.microsoft.com/office/drawing/2014/main" id="{5F9CC548-2977-4765-8D81-C4BEB276D3AF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3;p29">
              <a:extLst>
                <a:ext uri="{FF2B5EF4-FFF2-40B4-BE49-F238E27FC236}">
                  <a16:creationId xmlns:a16="http://schemas.microsoft.com/office/drawing/2014/main" id="{4C7408C2-C27A-4CCD-B6DA-6FD3FD9DD567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4;p29">
              <a:extLst>
                <a:ext uri="{FF2B5EF4-FFF2-40B4-BE49-F238E27FC236}">
                  <a16:creationId xmlns:a16="http://schemas.microsoft.com/office/drawing/2014/main" id="{FFC77F1E-8734-4CE4-8088-80358755CF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5;p29">
              <a:extLst>
                <a:ext uri="{FF2B5EF4-FFF2-40B4-BE49-F238E27FC236}">
                  <a16:creationId xmlns:a16="http://schemas.microsoft.com/office/drawing/2014/main" id="{F0E9ECEC-B342-448B-B867-C2E66E45F08F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8FD860E-BDEA-40C8-B9BE-46A75508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5597" y="1477926"/>
            <a:ext cx="5690487" cy="3172446"/>
          </a:xfrm>
          <a:prstGeom prst="rect">
            <a:avLst/>
          </a:prstGeom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629164" y="499417"/>
            <a:ext cx="7381382" cy="876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Structure –</a:t>
            </a:r>
            <a:r>
              <a:rPr lang="en" sz="4000" dirty="0"/>
              <a:t> </a:t>
            </a:r>
            <a:r>
              <a:rPr lang="fr-FR" sz="4000" dirty="0">
                <a:solidFill>
                  <a:srgbClr val="FFB600"/>
                </a:solidFill>
              </a:rPr>
              <a:t>Class Diagram</a:t>
            </a:r>
            <a:endParaRPr sz="4000" dirty="0">
              <a:solidFill>
                <a:srgbClr val="FFB600"/>
              </a:solidFill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8" name="Google Shape;289;p29">
            <a:extLst>
              <a:ext uri="{FF2B5EF4-FFF2-40B4-BE49-F238E27FC236}">
                <a16:creationId xmlns:a16="http://schemas.microsoft.com/office/drawing/2014/main" id="{87057049-BC14-4BAD-BF22-95FC3E4634B5}"/>
              </a:ext>
            </a:extLst>
          </p:cNvPr>
          <p:cNvGrpSpPr/>
          <p:nvPr/>
        </p:nvGrpSpPr>
        <p:grpSpPr>
          <a:xfrm>
            <a:off x="8171797" y="330067"/>
            <a:ext cx="796168" cy="763718"/>
            <a:chOff x="5241175" y="4959100"/>
            <a:chExt cx="539775" cy="517775"/>
          </a:xfrm>
        </p:grpSpPr>
        <p:sp>
          <p:nvSpPr>
            <p:cNvPr id="19" name="Google Shape;290;p29">
              <a:extLst>
                <a:ext uri="{FF2B5EF4-FFF2-40B4-BE49-F238E27FC236}">
                  <a16:creationId xmlns:a16="http://schemas.microsoft.com/office/drawing/2014/main" id="{855643F0-F35E-4525-8F36-FDB207640ED2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1;p29">
              <a:extLst>
                <a:ext uri="{FF2B5EF4-FFF2-40B4-BE49-F238E27FC236}">
                  <a16:creationId xmlns:a16="http://schemas.microsoft.com/office/drawing/2014/main" id="{9F06C66E-336C-4603-AEB5-6EB98DA8D0EC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2;p29">
              <a:extLst>
                <a:ext uri="{FF2B5EF4-FFF2-40B4-BE49-F238E27FC236}">
                  <a16:creationId xmlns:a16="http://schemas.microsoft.com/office/drawing/2014/main" id="{D95C2C2B-42D7-4EAD-92DA-E7989DA46808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3;p29">
              <a:extLst>
                <a:ext uri="{FF2B5EF4-FFF2-40B4-BE49-F238E27FC236}">
                  <a16:creationId xmlns:a16="http://schemas.microsoft.com/office/drawing/2014/main" id="{593F98C7-95CB-47AB-83B6-877D731C3EB2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4;p29">
              <a:extLst>
                <a:ext uri="{FF2B5EF4-FFF2-40B4-BE49-F238E27FC236}">
                  <a16:creationId xmlns:a16="http://schemas.microsoft.com/office/drawing/2014/main" id="{4FE6543E-15A1-48EF-9EFA-14C0CD21AAE3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5;p29">
              <a:extLst>
                <a:ext uri="{FF2B5EF4-FFF2-40B4-BE49-F238E27FC236}">
                  <a16:creationId xmlns:a16="http://schemas.microsoft.com/office/drawing/2014/main" id="{7870143B-8ABF-4DF8-AE96-8C1754AD3DC2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679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826350" y="1064032"/>
            <a:ext cx="3871200" cy="148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 err="1"/>
              <a:t>Implementation</a:t>
            </a:r>
            <a:r>
              <a:rPr lang="fr-FR" sz="3600" dirty="0"/>
              <a:t> in </a:t>
            </a:r>
            <a:r>
              <a:rPr lang="fr-FR" sz="3600" dirty="0">
                <a:solidFill>
                  <a:srgbClr val="FFB600"/>
                </a:solidFill>
              </a:rPr>
              <a:t>Java</a:t>
            </a:r>
            <a:endParaRPr sz="3600"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922000" y="2597319"/>
            <a:ext cx="3650000" cy="97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Let’</a:t>
            </a:r>
            <a:r>
              <a:rPr lang="fr-FR" sz="2400" dirty="0"/>
              <a:t>s </a:t>
            </a:r>
            <a:r>
              <a:rPr lang="fr-FR" sz="2400" dirty="0" err="1"/>
              <a:t>write</a:t>
            </a:r>
            <a:r>
              <a:rPr lang="fr-FR" sz="2400" dirty="0"/>
              <a:t> </a:t>
            </a:r>
            <a:r>
              <a:rPr lang="fr-FR" sz="2400" dirty="0" err="1"/>
              <a:t>some</a:t>
            </a:r>
            <a:r>
              <a:rPr lang="fr-FR" sz="2400" dirty="0"/>
              <a:t> code!</a:t>
            </a:r>
            <a:endParaRPr sz="2400" dirty="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148;p20">
            <a:extLst>
              <a:ext uri="{FF2B5EF4-FFF2-40B4-BE49-F238E27FC236}">
                <a16:creationId xmlns:a16="http://schemas.microsoft.com/office/drawing/2014/main" id="{0B3F4129-4304-4B76-A0EA-A8F430FA03E6}"/>
              </a:ext>
            </a:extLst>
          </p:cNvPr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5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</a:rPr>
              <a:t>Thanks!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You can find me at:</a:t>
            </a:r>
            <a:r>
              <a:rPr lang="fr-FR" sz="3600" dirty="0"/>
              <a:t> </a:t>
            </a:r>
            <a:r>
              <a:rPr lang="fr-FR" dirty="0">
                <a:hlinkClick r:id="rId3"/>
              </a:rPr>
              <a:t>http://houarizegai</a:t>
            </a:r>
            <a:r>
              <a:rPr lang="fr-FR">
                <a:hlinkClick r:id="rId3"/>
              </a:rPr>
              <a:t>.me</a:t>
            </a:r>
            <a:endParaRPr b="1" dirty="0">
              <a:solidFill>
                <a:srgbClr val="434343"/>
              </a:solidFill>
            </a:endParaRPr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56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719907" y="1150555"/>
            <a:ext cx="7031228" cy="614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dirty="0" err="1">
                <a:latin typeface="Raleway ExtraBold" panose="020B0604020202020204" charset="0"/>
              </a:rPr>
              <a:t>Where</a:t>
            </a:r>
            <a:r>
              <a:rPr lang="fr-FR" sz="2200" dirty="0">
                <a:latin typeface="Raleway ExtraBold" panose="020B0604020202020204" charset="0"/>
              </a:rPr>
              <a:t> can I </a:t>
            </a:r>
            <a:r>
              <a:rPr lang="fr-FR" sz="2200" dirty="0" err="1">
                <a:latin typeface="Raleway ExtraBold" panose="020B0604020202020204" charset="0"/>
              </a:rPr>
              <a:t>learn</a:t>
            </a:r>
            <a:r>
              <a:rPr lang="fr-FR" sz="2200" dirty="0">
                <a:latin typeface="Raleway ExtraBold" panose="020B0604020202020204" charset="0"/>
              </a:rPr>
              <a:t> or </a:t>
            </a:r>
            <a:r>
              <a:rPr lang="fr-FR" sz="2200" dirty="0" err="1">
                <a:latin typeface="Raleway ExtraBold" panose="020B0604020202020204" charset="0"/>
              </a:rPr>
              <a:t>find</a:t>
            </a:r>
            <a:r>
              <a:rPr lang="fr-FR" sz="2200" dirty="0">
                <a:latin typeface="Raleway ExtraBold" panose="020B0604020202020204" charset="0"/>
              </a:rPr>
              <a:t> code of</a:t>
            </a:r>
            <a:r>
              <a:rPr lang="fr-FR" sz="2200" dirty="0">
                <a:solidFill>
                  <a:srgbClr val="FFB600"/>
                </a:solidFill>
                <a:latin typeface="Raleway ExtraBold" panose="020B0604020202020204" charset="0"/>
              </a:rPr>
              <a:t> Design Patterns</a:t>
            </a:r>
            <a:r>
              <a:rPr lang="fr-FR" sz="2200" dirty="0">
                <a:latin typeface="Raleway ExtraBold" panose="020B0604020202020204" charset="0"/>
              </a:rPr>
              <a:t>?</a:t>
            </a:r>
            <a:endParaRPr sz="2200" dirty="0">
              <a:latin typeface="Raleway ExtraBold" panose="020B0604020202020204" charset="0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2" name="Google Shape;143;p20">
            <a:extLst>
              <a:ext uri="{FF2B5EF4-FFF2-40B4-BE49-F238E27FC236}">
                <a16:creationId xmlns:a16="http://schemas.microsoft.com/office/drawing/2014/main" id="{0A4A2931-F169-4850-9294-AE2704F67EC8}"/>
              </a:ext>
            </a:extLst>
          </p:cNvPr>
          <p:cNvSpPr txBox="1">
            <a:spLocks/>
          </p:cNvSpPr>
          <p:nvPr/>
        </p:nvSpPr>
        <p:spPr>
          <a:xfrm>
            <a:off x="634843" y="396930"/>
            <a:ext cx="1970134" cy="79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4000" dirty="0">
                <a:solidFill>
                  <a:srgbClr val="FFB600"/>
                </a:solidFill>
              </a:rPr>
              <a:t>Bonus!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70E8A5-5653-405D-BE02-83039A6F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0" y="2140085"/>
            <a:ext cx="2121929" cy="2431922"/>
          </a:xfrm>
          <a:prstGeom prst="rect">
            <a:avLst/>
          </a:prstGeom>
        </p:spPr>
      </p:pic>
      <p:sp>
        <p:nvSpPr>
          <p:cNvPr id="23" name="Google Shape;143;p20">
            <a:extLst>
              <a:ext uri="{FF2B5EF4-FFF2-40B4-BE49-F238E27FC236}">
                <a16:creationId xmlns:a16="http://schemas.microsoft.com/office/drawing/2014/main" id="{2E1DBDEB-D250-41B3-9075-211700EBD278}"/>
              </a:ext>
            </a:extLst>
          </p:cNvPr>
          <p:cNvSpPr txBox="1">
            <a:spLocks/>
          </p:cNvSpPr>
          <p:nvPr/>
        </p:nvSpPr>
        <p:spPr>
          <a:xfrm>
            <a:off x="1361942" y="1728032"/>
            <a:ext cx="986719" cy="33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1800" b="1" dirty="0">
                <a:solidFill>
                  <a:srgbClr val="FFB600"/>
                </a:solidFill>
                <a:latin typeface="Raleway Light" panose="020B0604020202020204" charset="0"/>
              </a:rPr>
              <a:t>Book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C649FAE-7FA4-4B64-BB11-93329C721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185" y="3392465"/>
            <a:ext cx="996887" cy="828662"/>
          </a:xfrm>
          <a:prstGeom prst="rect">
            <a:avLst/>
          </a:prstGeom>
        </p:spPr>
      </p:pic>
      <p:sp>
        <p:nvSpPr>
          <p:cNvPr id="28" name="Google Shape;154;p21">
            <a:extLst>
              <a:ext uri="{FF2B5EF4-FFF2-40B4-BE49-F238E27FC236}">
                <a16:creationId xmlns:a16="http://schemas.microsoft.com/office/drawing/2014/main" id="{03C4B75B-E161-4BC7-83A4-F0985AB03B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07355" y="3085330"/>
            <a:ext cx="4639304" cy="1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rgbClr val="FFB600"/>
                </a:solidFill>
              </a:rPr>
              <a:t>Source Code:</a:t>
            </a:r>
          </a:p>
          <a:p>
            <a:pPr marL="285750" indent="-285750"/>
            <a:r>
              <a:rPr lang="fr-FR" b="1" dirty="0" err="1">
                <a:solidFill>
                  <a:srgbClr val="FFB600"/>
                </a:solidFill>
              </a:rPr>
              <a:t>Author</a:t>
            </a:r>
            <a:r>
              <a:rPr lang="fr-FR" b="1" dirty="0">
                <a:solidFill>
                  <a:srgbClr val="FFB600"/>
                </a:solidFill>
              </a:rPr>
              <a:t>: </a:t>
            </a:r>
            <a:r>
              <a:rPr lang="fr-FR" b="1" dirty="0"/>
              <a:t>Houari ZEGAI</a:t>
            </a:r>
            <a:endParaRPr lang="fr-FR" b="1" dirty="0">
              <a:solidFill>
                <a:srgbClr val="FFB600"/>
              </a:solidFill>
            </a:endParaRPr>
          </a:p>
          <a:p>
            <a:pPr marL="285750" indent="-285750"/>
            <a:r>
              <a:rPr lang="fr-FR" b="1" dirty="0">
                <a:solidFill>
                  <a:srgbClr val="FFB600"/>
                </a:solidFill>
              </a:rPr>
              <a:t>Link:</a:t>
            </a:r>
            <a:r>
              <a:rPr lang="fr-FR" dirty="0">
                <a:hlinkClick r:id="rId5"/>
              </a:rPr>
              <a:t> https://github.com/HouariZegai/Design-Patterns-in-Java</a:t>
            </a:r>
            <a:endParaRPr b="1" dirty="0"/>
          </a:p>
        </p:txBody>
      </p:sp>
      <p:sp>
        <p:nvSpPr>
          <p:cNvPr id="29" name="Google Shape;154;p21">
            <a:extLst>
              <a:ext uri="{FF2B5EF4-FFF2-40B4-BE49-F238E27FC236}">
                <a16:creationId xmlns:a16="http://schemas.microsoft.com/office/drawing/2014/main" id="{3D0B2060-FE8A-4868-B6BC-08025A2AC1CC}"/>
              </a:ext>
            </a:extLst>
          </p:cNvPr>
          <p:cNvSpPr txBox="1">
            <a:spLocks/>
          </p:cNvSpPr>
          <p:nvPr/>
        </p:nvSpPr>
        <p:spPr>
          <a:xfrm>
            <a:off x="4043703" y="1721194"/>
            <a:ext cx="4559360" cy="13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fr-FR" sz="1500" b="1" dirty="0">
                <a:solidFill>
                  <a:srgbClr val="FFB600"/>
                </a:solidFill>
              </a:rPr>
              <a:t>Video Tutorial:</a:t>
            </a:r>
          </a:p>
          <a:p>
            <a:pPr marL="285750" indent="-285750"/>
            <a:r>
              <a:rPr lang="fr-FR" b="1" dirty="0">
                <a:solidFill>
                  <a:srgbClr val="FFB600"/>
                </a:solidFill>
              </a:rPr>
              <a:t>Channel:</a:t>
            </a:r>
            <a:r>
              <a:rPr lang="fr-FR" b="1" dirty="0"/>
              <a:t> Derek </a:t>
            </a:r>
            <a:r>
              <a:rPr lang="fr-FR" b="1" dirty="0" err="1"/>
              <a:t>Banas</a:t>
            </a:r>
            <a:endParaRPr lang="fr-FR" b="1" dirty="0"/>
          </a:p>
          <a:p>
            <a:pPr marL="285750" indent="-285750"/>
            <a:r>
              <a:rPr lang="fr-FR" b="1" dirty="0">
                <a:solidFill>
                  <a:srgbClr val="FFB600"/>
                </a:solidFill>
              </a:rPr>
              <a:t>Link:</a:t>
            </a:r>
            <a:r>
              <a:rPr lang="fr-FR" b="1" dirty="0">
                <a:solidFill>
                  <a:schemeClr val="bg1"/>
                </a:solidFill>
              </a:rPr>
              <a:t>1</a:t>
            </a:r>
            <a:r>
              <a:rPr lang="fr-FR" dirty="0">
                <a:hlinkClick r:id="rId6"/>
              </a:rPr>
              <a:t>https://www.youtube.com/playlist?list=PLF206E906175C7E07</a:t>
            </a:r>
            <a:br>
              <a:rPr lang="fr-FR" b="1" dirty="0"/>
            </a:br>
            <a:endParaRPr lang="fr-FR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8C93A0-AA94-470C-96C2-1700171F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3134184" y="1977660"/>
            <a:ext cx="828662" cy="8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oogle Shape;628;p38">
            <a:extLst>
              <a:ext uri="{FF2B5EF4-FFF2-40B4-BE49-F238E27FC236}">
                <a16:creationId xmlns:a16="http://schemas.microsoft.com/office/drawing/2014/main" id="{3844E8F4-D295-4B88-8428-B2703C78E25C}"/>
              </a:ext>
            </a:extLst>
          </p:cNvPr>
          <p:cNvGrpSpPr/>
          <p:nvPr/>
        </p:nvGrpSpPr>
        <p:grpSpPr>
          <a:xfrm>
            <a:off x="8260125" y="330593"/>
            <a:ext cx="539699" cy="553199"/>
            <a:chOff x="1958100" y="4985350"/>
            <a:chExt cx="365150" cy="465275"/>
          </a:xfrm>
        </p:grpSpPr>
        <p:sp>
          <p:nvSpPr>
            <p:cNvPr id="14" name="Google Shape;629;p38">
              <a:extLst>
                <a:ext uri="{FF2B5EF4-FFF2-40B4-BE49-F238E27FC236}">
                  <a16:creationId xmlns:a16="http://schemas.microsoft.com/office/drawing/2014/main" id="{E30BD437-EAB8-4953-B4C7-022A060AC8C7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0;p38">
              <a:extLst>
                <a:ext uri="{FF2B5EF4-FFF2-40B4-BE49-F238E27FC236}">
                  <a16:creationId xmlns:a16="http://schemas.microsoft.com/office/drawing/2014/main" id="{82E6339A-A1A8-4C92-8FED-ECA64858D53A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1;p38">
              <a:extLst>
                <a:ext uri="{FF2B5EF4-FFF2-40B4-BE49-F238E27FC236}">
                  <a16:creationId xmlns:a16="http://schemas.microsoft.com/office/drawing/2014/main" id="{62AEE687-4471-4C1B-AC18-54FA540F393A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</a:t>
            </a:r>
            <a:r>
              <a:rPr lang="en" dirty="0">
                <a:solidFill>
                  <a:srgbClr val="FFB600"/>
                </a:solidFill>
              </a:rPr>
              <a:t>easy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209723" y="3052577"/>
            <a:ext cx="501615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2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12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594486" y="35420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Design Pattern</a:t>
            </a:r>
            <a:endParaRPr sz="15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699438" y="3591100"/>
            <a:ext cx="1709100" cy="66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Proxy Design Pattern</a:t>
            </a:r>
            <a:endParaRPr sz="15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188390" y="3041427"/>
            <a:ext cx="730816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2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12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856269" y="3541594"/>
            <a:ext cx="1709100" cy="61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Conception &amp; </a:t>
            </a:r>
            <a:r>
              <a:rPr lang="fr-FR" sz="1500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Implementation</a:t>
            </a:r>
            <a:endParaRPr sz="15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5396353" y="3046085"/>
            <a:ext cx="51555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2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12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879310" y="3538538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Bonus !</a:t>
            </a:r>
            <a:endParaRPr sz="15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510169" y="3055759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2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12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Google Shape;274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Google Shape;275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882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30613" y="891775"/>
            <a:ext cx="722253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 err="1"/>
              <a:t>What</a:t>
            </a:r>
            <a:r>
              <a:rPr lang="fr-FR" sz="4800" dirty="0"/>
              <a:t> </a:t>
            </a:r>
            <a:r>
              <a:rPr lang="fr-FR" sz="4800" dirty="0" err="1"/>
              <a:t>is</a:t>
            </a:r>
            <a:r>
              <a:rPr lang="fr-FR" sz="4800" dirty="0"/>
              <a:t> Design </a:t>
            </a:r>
            <a:r>
              <a:rPr lang="en" sz="4800" dirty="0">
                <a:solidFill>
                  <a:srgbClr val="FFB600"/>
                </a:solidFill>
              </a:rPr>
              <a:t>Pattern?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97BAB-5AF9-4984-B0A3-FD7D9971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235" y="2026918"/>
            <a:ext cx="7371396" cy="2702922"/>
          </a:xfrm>
        </p:spPr>
        <p:txBody>
          <a:bodyPr/>
          <a:lstStyle/>
          <a:p>
            <a:r>
              <a:rPr lang="en-US" sz="2500" dirty="0"/>
              <a:t>Are solutions to recurring problems and are formalized best practices that the programmer can use to solve common problems in software design</a:t>
            </a:r>
            <a:endParaRPr lang="fr-FR"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667005" y="892773"/>
            <a:ext cx="7116029" cy="1084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/>
              <a:t>Type of</a:t>
            </a:r>
            <a:r>
              <a:rPr lang="en" sz="4800" dirty="0"/>
              <a:t> </a:t>
            </a:r>
            <a:r>
              <a:rPr lang="en" sz="4800" dirty="0">
                <a:solidFill>
                  <a:srgbClr val="FFB600"/>
                </a:solidFill>
              </a:rPr>
              <a:t>D</a:t>
            </a:r>
            <a:r>
              <a:rPr lang="fr-FR" sz="4800" dirty="0" err="1">
                <a:solidFill>
                  <a:srgbClr val="FFB600"/>
                </a:solidFill>
              </a:rPr>
              <a:t>esign</a:t>
            </a:r>
            <a:r>
              <a:rPr lang="en" sz="4800" dirty="0"/>
              <a:t> </a:t>
            </a:r>
            <a:r>
              <a:rPr lang="fr-FR" sz="4800" dirty="0"/>
              <a:t>Pattern</a:t>
            </a:r>
            <a:endParaRPr sz="4800"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688078" y="2197447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Creational</a:t>
            </a:r>
            <a:endParaRPr sz="1800" b="1" dirty="0"/>
          </a:p>
          <a:p>
            <a:pPr marL="285750" indent="-285750"/>
            <a:r>
              <a:rPr lang="fr-FR" dirty="0" err="1"/>
              <a:t>Factory</a:t>
            </a:r>
            <a:r>
              <a:rPr lang="fr-FR" dirty="0"/>
              <a:t> </a:t>
            </a:r>
            <a:r>
              <a:rPr lang="fr-FR" dirty="0" err="1"/>
              <a:t>method</a:t>
            </a:r>
            <a:endParaRPr lang="fr-FR" dirty="0"/>
          </a:p>
          <a:p>
            <a:pPr marL="285750" indent="-285750"/>
            <a:r>
              <a:rPr lang="en" dirty="0"/>
              <a:t>Abstract </a:t>
            </a:r>
            <a:r>
              <a:rPr lang="fr-FR" dirty="0" err="1"/>
              <a:t>Factory</a:t>
            </a:r>
            <a:endParaRPr lang="en" dirty="0"/>
          </a:p>
          <a:p>
            <a:pPr marL="285750" indent="-285750"/>
            <a:r>
              <a:rPr lang="en" dirty="0"/>
              <a:t>Builder</a:t>
            </a:r>
          </a:p>
          <a:p>
            <a:pPr marL="285750" indent="-285750"/>
            <a:r>
              <a:rPr lang="en" dirty="0"/>
              <a:t>Prototype</a:t>
            </a:r>
          </a:p>
          <a:p>
            <a:pPr marL="285750" indent="-285750"/>
            <a:r>
              <a:rPr lang="en" dirty="0"/>
              <a:t>Singleton,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309977" y="2197447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Structural</a:t>
            </a:r>
          </a:p>
          <a:p>
            <a:pPr marL="285750" indent="-285750"/>
            <a:r>
              <a:rPr lang="en-US" dirty="0"/>
              <a:t>Adapter (class)</a:t>
            </a:r>
          </a:p>
          <a:p>
            <a:pPr marL="285750" indent="-285750"/>
            <a:r>
              <a:rPr lang="en-US" dirty="0"/>
              <a:t>Adapter (object)</a:t>
            </a:r>
          </a:p>
          <a:p>
            <a:pPr marL="285750" indent="-285750"/>
            <a:r>
              <a:rPr lang="en-US" dirty="0"/>
              <a:t>Bridge</a:t>
            </a:r>
          </a:p>
          <a:p>
            <a:pPr marL="285750" indent="-285750"/>
            <a:r>
              <a:rPr lang="en-US" dirty="0"/>
              <a:t>Proxy</a:t>
            </a:r>
          </a:p>
          <a:p>
            <a:pPr marL="285750" indent="-285750"/>
            <a:r>
              <a:rPr lang="en-US" dirty="0"/>
              <a:t>Composite, Decorator, Façade, Flyweight,</a:t>
            </a:r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6080730" y="2197447"/>
            <a:ext cx="2375192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Beha</a:t>
            </a:r>
            <a:r>
              <a:rPr lang="fr-FR" sz="1800" b="1" dirty="0" err="1"/>
              <a:t>vioral</a:t>
            </a:r>
            <a:endParaRPr sz="1800" b="1" dirty="0"/>
          </a:p>
          <a:p>
            <a:pPr marL="285750" indent="-285750"/>
            <a:r>
              <a:rPr lang="en" dirty="0"/>
              <a:t>Interepter</a:t>
            </a:r>
          </a:p>
          <a:p>
            <a:pPr marL="285750" indent="-285750"/>
            <a:r>
              <a:rPr lang="en" dirty="0"/>
              <a:t>Template method</a:t>
            </a:r>
          </a:p>
          <a:p>
            <a:pPr marL="285750" indent="-285750"/>
            <a:r>
              <a:rPr lang="en" dirty="0"/>
              <a:t>C</a:t>
            </a:r>
            <a:r>
              <a:rPr lang="fr-FR" dirty="0" err="1"/>
              <a:t>hain</a:t>
            </a:r>
            <a:r>
              <a:rPr lang="fr-FR" dirty="0"/>
              <a:t> of </a:t>
            </a:r>
            <a:r>
              <a:rPr lang="fr-FR" dirty="0" err="1"/>
              <a:t>Responsibility</a:t>
            </a:r>
            <a:endParaRPr lang="fr-FR" dirty="0"/>
          </a:p>
          <a:p>
            <a:pPr marL="285750" indent="-285750"/>
            <a:r>
              <a:rPr lang="fr-FR" dirty="0"/>
              <a:t>Command, </a:t>
            </a:r>
            <a:r>
              <a:rPr lang="fr-FR" dirty="0" err="1"/>
              <a:t>Iterator</a:t>
            </a:r>
            <a:r>
              <a:rPr lang="fr-FR" dirty="0"/>
              <a:t>, Mediator, Memento, Observer, State, </a:t>
            </a:r>
            <a:r>
              <a:rPr lang="fr-FR" dirty="0" err="1"/>
              <a:t>Strategy</a:t>
            </a:r>
            <a:r>
              <a:rPr lang="fr-FR" dirty="0"/>
              <a:t>, Visitor,</a:t>
            </a: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1E837F-87C9-41C3-B3EA-69A25456F3E5}"/>
              </a:ext>
            </a:extLst>
          </p:cNvPr>
          <p:cNvSpPr txBox="1"/>
          <p:nvPr/>
        </p:nvSpPr>
        <p:spPr>
          <a:xfrm>
            <a:off x="765544" y="1823765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434343"/>
                </a:solidFill>
                <a:latin typeface="Raleway Light" panose="020B0604020202020204" charset="0"/>
              </a:rPr>
              <a:t>There are </a:t>
            </a:r>
            <a:r>
              <a:rPr lang="fr-FR" sz="1800" b="1" dirty="0">
                <a:solidFill>
                  <a:srgbClr val="FFB600"/>
                </a:solidFill>
                <a:latin typeface="Raleway Light" panose="020B0604020202020204" charset="0"/>
              </a:rPr>
              <a:t>24</a:t>
            </a:r>
            <a:r>
              <a:rPr lang="fr-FR" dirty="0">
                <a:solidFill>
                  <a:srgbClr val="434343"/>
                </a:solidFill>
                <a:latin typeface="Raleway Light" panose="020B0604020202020204" charset="0"/>
              </a:rPr>
              <a:t> Design Pattern </a:t>
            </a:r>
            <a:r>
              <a:rPr lang="fr-FR" dirty="0" err="1">
                <a:solidFill>
                  <a:srgbClr val="434343"/>
                </a:solidFill>
                <a:latin typeface="Raleway Light" panose="020B0604020202020204" charset="0"/>
              </a:rPr>
              <a:t>devided</a:t>
            </a:r>
            <a:r>
              <a:rPr lang="fr-FR" dirty="0">
                <a:solidFill>
                  <a:srgbClr val="434343"/>
                </a:solidFill>
                <a:latin typeface="Raleway Light" panose="020B0604020202020204" charset="0"/>
              </a:rPr>
              <a:t> </a:t>
            </a:r>
            <a:r>
              <a:rPr lang="fr-FR" dirty="0" err="1">
                <a:solidFill>
                  <a:srgbClr val="434343"/>
                </a:solidFill>
                <a:latin typeface="Raleway Light" panose="020B0604020202020204" charset="0"/>
              </a:rPr>
              <a:t>into</a:t>
            </a:r>
            <a:r>
              <a:rPr lang="fr-FR" dirty="0">
                <a:solidFill>
                  <a:srgbClr val="434343"/>
                </a:solidFill>
                <a:latin typeface="Raleway Light" panose="020B0604020202020204" charset="0"/>
              </a:rPr>
              <a:t> </a:t>
            </a:r>
            <a:r>
              <a:rPr lang="fr-FR" dirty="0" err="1">
                <a:solidFill>
                  <a:srgbClr val="434343"/>
                </a:solidFill>
                <a:latin typeface="Raleway Light" panose="020B0604020202020204" charset="0"/>
              </a:rPr>
              <a:t>three</a:t>
            </a:r>
            <a:r>
              <a:rPr lang="fr-FR" dirty="0">
                <a:solidFill>
                  <a:srgbClr val="434343"/>
                </a:solidFill>
                <a:latin typeface="Raleway Light" panose="020B0604020202020204" charset="0"/>
              </a:rPr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418862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30613" y="891775"/>
            <a:ext cx="722253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/>
              <a:t>Proxy Design </a:t>
            </a:r>
            <a:r>
              <a:rPr lang="en" sz="4800" dirty="0">
                <a:solidFill>
                  <a:srgbClr val="FFB600"/>
                </a:solidFill>
              </a:rPr>
              <a:t>Pattern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97BAB-5AF9-4984-B0A3-FD7D9971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613" y="2359802"/>
            <a:ext cx="5000336" cy="584775"/>
          </a:xfrm>
        </p:spPr>
        <p:txBody>
          <a:bodyPr/>
          <a:lstStyle/>
          <a:p>
            <a:r>
              <a:rPr lang="en-US" dirty="0"/>
              <a:t>An object representing another object</a:t>
            </a:r>
            <a:r>
              <a:rPr lang="fr-FR" dirty="0"/>
              <a:t>!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5AEEAD-08CA-44D5-A02E-D34091B9D4AD}"/>
              </a:ext>
            </a:extLst>
          </p:cNvPr>
          <p:cNvSpPr txBox="1"/>
          <p:nvPr/>
        </p:nvSpPr>
        <p:spPr>
          <a:xfrm>
            <a:off x="755420" y="2049634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B600"/>
                </a:solidFill>
                <a:latin typeface="Raleway ExtraBold" panose="020B0604020202020204" charset="0"/>
              </a:rPr>
              <a:t>Definition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72FFFA5-6DF0-4AF5-AE03-D123DE576D2B}"/>
              </a:ext>
            </a:extLst>
          </p:cNvPr>
          <p:cNvSpPr txBox="1"/>
          <p:nvPr/>
        </p:nvSpPr>
        <p:spPr>
          <a:xfrm>
            <a:off x="730612" y="3101541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B600"/>
                </a:solidFill>
                <a:latin typeface="Raleway ExtraBold" panose="020B0604020202020204" charset="0"/>
              </a:rPr>
              <a:t>Category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33717386-BE2A-4216-9364-2EBBB6BCC4E1}"/>
              </a:ext>
            </a:extLst>
          </p:cNvPr>
          <p:cNvSpPr txBox="1">
            <a:spLocks/>
          </p:cNvSpPr>
          <p:nvPr/>
        </p:nvSpPr>
        <p:spPr>
          <a:xfrm>
            <a:off x="680994" y="3341554"/>
            <a:ext cx="182829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en-US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53819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30613" y="891775"/>
            <a:ext cx="722253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/>
              <a:t>Proxy Design </a:t>
            </a:r>
            <a:r>
              <a:rPr lang="en" sz="4800" dirty="0">
                <a:solidFill>
                  <a:srgbClr val="FFB600"/>
                </a:solidFill>
              </a:rPr>
              <a:t>Pattern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97BAB-5AF9-4984-B0A3-FD7D9971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613" y="2359805"/>
            <a:ext cx="6775974" cy="857400"/>
          </a:xfrm>
        </p:spPr>
        <p:txBody>
          <a:bodyPr/>
          <a:lstStyle/>
          <a:p>
            <a:r>
              <a:rPr lang="en-US" dirty="0"/>
              <a:t>Provide an intermediary between the client and a object to control access to the latter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5AEEAD-08CA-44D5-A02E-D34091B9D4AD}"/>
              </a:ext>
            </a:extLst>
          </p:cNvPr>
          <p:cNvSpPr txBox="1"/>
          <p:nvPr/>
        </p:nvSpPr>
        <p:spPr>
          <a:xfrm>
            <a:off x="755420" y="2049637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B600"/>
                </a:solidFill>
                <a:latin typeface="Raleway ExtraBold" panose="020B0604020202020204" charset="0"/>
              </a:rPr>
              <a:t>Objectif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FAFF91C-D2EF-4D1F-9DA9-BE10A7EB6362}"/>
              </a:ext>
            </a:extLst>
          </p:cNvPr>
          <p:cNvSpPr txBox="1"/>
          <p:nvPr/>
        </p:nvSpPr>
        <p:spPr>
          <a:xfrm>
            <a:off x="741244" y="3327318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B600"/>
                </a:solidFill>
                <a:latin typeface="Raleway ExtraBold" panose="020B0604020202020204" charset="0"/>
              </a:rPr>
              <a:t>Motivation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62E496DE-29BA-46EC-9987-646A24355AD8}"/>
              </a:ext>
            </a:extLst>
          </p:cNvPr>
          <p:cNvSpPr txBox="1">
            <a:spLocks/>
          </p:cNvSpPr>
          <p:nvPr/>
        </p:nvSpPr>
        <p:spPr>
          <a:xfrm>
            <a:off x="741243" y="3677324"/>
            <a:ext cx="6935461" cy="85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en-US" altLang="fr-FR" dirty="0">
                <a:solidFill>
                  <a:srgbClr val="434343"/>
                </a:solidFill>
                <a:latin typeface="Raleway Light" panose="020B0604020202020204" charset="0"/>
              </a:rPr>
              <a:t>Controlling access to an object is to defer the full cost of its creation and initialization until we actually need to use it.</a:t>
            </a:r>
          </a:p>
        </p:txBody>
      </p:sp>
    </p:spTree>
    <p:extLst>
      <p:ext uri="{BB962C8B-B14F-4D97-AF65-F5344CB8AC3E}">
        <p14:creationId xmlns:p14="http://schemas.microsoft.com/office/powerpoint/2010/main" val="16480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8081" y="836456"/>
            <a:ext cx="4117834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4800" dirty="0"/>
              <a:t>Applicability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97BAB-5AF9-4984-B0A3-FD7D9971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83" y="1935580"/>
            <a:ext cx="7775434" cy="224301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FFB600"/>
                </a:solidFill>
              </a:rPr>
              <a:t>Remote Proxy</a:t>
            </a:r>
          </a:p>
          <a:p>
            <a:r>
              <a:rPr lang="en-US" dirty="0"/>
              <a:t>The remote proxy provides a local representation of the object which is present in the different address location.</a:t>
            </a:r>
          </a:p>
          <a:p>
            <a:pPr lvl="1"/>
            <a:endParaRPr lang="en-US" dirty="0"/>
          </a:p>
          <a:p>
            <a:pPr marL="114300" indent="0">
              <a:buNone/>
            </a:pPr>
            <a:r>
              <a:rPr lang="en-US" b="1" dirty="0">
                <a:solidFill>
                  <a:srgbClr val="FFB600"/>
                </a:solidFill>
              </a:rPr>
              <a:t>Virtual Proxy</a:t>
            </a:r>
          </a:p>
          <a:p>
            <a:r>
              <a:rPr lang="en-US" dirty="0"/>
              <a:t>delaying the creation and initialization of expensive objects until needed, where the objects are created on demand.</a:t>
            </a:r>
          </a:p>
        </p:txBody>
      </p:sp>
      <p:grpSp>
        <p:nvGrpSpPr>
          <p:cNvPr id="11" name="Google Shape;194;p23">
            <a:extLst>
              <a:ext uri="{FF2B5EF4-FFF2-40B4-BE49-F238E27FC236}">
                <a16:creationId xmlns:a16="http://schemas.microsoft.com/office/drawing/2014/main" id="{1C8F1406-1715-4CD2-95AD-046B1B366935}"/>
              </a:ext>
            </a:extLst>
          </p:cNvPr>
          <p:cNvGrpSpPr/>
          <p:nvPr/>
        </p:nvGrpSpPr>
        <p:grpSpPr>
          <a:xfrm>
            <a:off x="8181120" y="320384"/>
            <a:ext cx="602425" cy="641836"/>
            <a:chOff x="5970800" y="1619250"/>
            <a:chExt cx="428650" cy="456725"/>
          </a:xfrm>
        </p:grpSpPr>
        <p:sp>
          <p:nvSpPr>
            <p:cNvPr id="12" name="Google Shape;195;p23">
              <a:extLst>
                <a:ext uri="{FF2B5EF4-FFF2-40B4-BE49-F238E27FC236}">
                  <a16:creationId xmlns:a16="http://schemas.microsoft.com/office/drawing/2014/main" id="{1A2CDCC8-9008-4AE2-B2AB-E0C22CD196EB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23">
              <a:extLst>
                <a:ext uri="{FF2B5EF4-FFF2-40B4-BE49-F238E27FC236}">
                  <a16:creationId xmlns:a16="http://schemas.microsoft.com/office/drawing/2014/main" id="{923DBF90-32AB-48CF-891A-08BF136B6C3B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23">
              <a:extLst>
                <a:ext uri="{FF2B5EF4-FFF2-40B4-BE49-F238E27FC236}">
                  <a16:creationId xmlns:a16="http://schemas.microsoft.com/office/drawing/2014/main" id="{CB751149-5879-4AE5-8895-A432EB0988C3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23">
              <a:extLst>
                <a:ext uri="{FF2B5EF4-FFF2-40B4-BE49-F238E27FC236}">
                  <a16:creationId xmlns:a16="http://schemas.microsoft.com/office/drawing/2014/main" id="{6C0D6000-6F90-4C10-8469-36863EBEE255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23">
              <a:extLst>
                <a:ext uri="{FF2B5EF4-FFF2-40B4-BE49-F238E27FC236}">
                  <a16:creationId xmlns:a16="http://schemas.microsoft.com/office/drawing/2014/main" id="{EC36B721-42D6-4EA2-BDED-07ADC27FD43F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25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97BAB-5AF9-4984-B0A3-FD7D9971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266" y="1967486"/>
            <a:ext cx="7775434" cy="2445029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FFB600"/>
                </a:solidFill>
              </a:rPr>
              <a:t>Protection Proxy</a:t>
            </a:r>
          </a:p>
          <a:p>
            <a:r>
              <a:rPr lang="en-US" dirty="0"/>
              <a:t>The protective proxy acts as an authorization layer to verify if the actual user has access to appropriate content </a:t>
            </a:r>
          </a:p>
          <a:p>
            <a:pPr lvl="1"/>
            <a:endParaRPr lang="en-US" dirty="0"/>
          </a:p>
          <a:p>
            <a:pPr marL="114300" indent="0">
              <a:buNone/>
            </a:pPr>
            <a:r>
              <a:rPr lang="en-US" b="1" dirty="0">
                <a:solidFill>
                  <a:srgbClr val="FFB600"/>
                </a:solidFill>
              </a:rPr>
              <a:t>Smart Reference</a:t>
            </a:r>
          </a:p>
          <a:p>
            <a:r>
              <a:rPr lang="en-US" dirty="0"/>
              <a:t>provides additional actions whenever a subject is referenced, such as counting the number of references to an object</a:t>
            </a:r>
          </a:p>
        </p:txBody>
      </p:sp>
      <p:grpSp>
        <p:nvGrpSpPr>
          <p:cNvPr id="9" name="Google Shape;194;p23">
            <a:extLst>
              <a:ext uri="{FF2B5EF4-FFF2-40B4-BE49-F238E27FC236}">
                <a16:creationId xmlns:a16="http://schemas.microsoft.com/office/drawing/2014/main" id="{7A571F13-9EB9-4894-B3B8-90D637B49258}"/>
              </a:ext>
            </a:extLst>
          </p:cNvPr>
          <p:cNvGrpSpPr/>
          <p:nvPr/>
        </p:nvGrpSpPr>
        <p:grpSpPr>
          <a:xfrm>
            <a:off x="8181120" y="320384"/>
            <a:ext cx="602425" cy="641836"/>
            <a:chOff x="5970800" y="1619250"/>
            <a:chExt cx="428650" cy="456725"/>
          </a:xfrm>
        </p:grpSpPr>
        <p:sp>
          <p:nvSpPr>
            <p:cNvPr id="10" name="Google Shape;195;p23">
              <a:extLst>
                <a:ext uri="{FF2B5EF4-FFF2-40B4-BE49-F238E27FC236}">
                  <a16:creationId xmlns:a16="http://schemas.microsoft.com/office/drawing/2014/main" id="{6D1DF26D-15C6-46FE-87F3-445659384604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6;p23">
              <a:extLst>
                <a:ext uri="{FF2B5EF4-FFF2-40B4-BE49-F238E27FC236}">
                  <a16:creationId xmlns:a16="http://schemas.microsoft.com/office/drawing/2014/main" id="{FCEBB143-3024-45F8-9040-B346DA2CB788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7;p23">
              <a:extLst>
                <a:ext uri="{FF2B5EF4-FFF2-40B4-BE49-F238E27FC236}">
                  <a16:creationId xmlns:a16="http://schemas.microsoft.com/office/drawing/2014/main" id="{05742322-C672-4D8C-80EE-589A124A601B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8;p23">
              <a:extLst>
                <a:ext uri="{FF2B5EF4-FFF2-40B4-BE49-F238E27FC236}">
                  <a16:creationId xmlns:a16="http://schemas.microsoft.com/office/drawing/2014/main" id="{50302A5C-4E0A-4DFB-BD42-6E4D7A82AB8A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9;p23">
              <a:extLst>
                <a:ext uri="{FF2B5EF4-FFF2-40B4-BE49-F238E27FC236}">
                  <a16:creationId xmlns:a16="http://schemas.microsoft.com/office/drawing/2014/main" id="{F8FC628B-A7E9-40B5-8822-25EA0565F707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67;p13">
            <a:extLst>
              <a:ext uri="{FF2B5EF4-FFF2-40B4-BE49-F238E27FC236}">
                <a16:creationId xmlns:a16="http://schemas.microsoft.com/office/drawing/2014/main" id="{C40B98CA-29B8-44CB-B3C1-D3581766DC22}"/>
              </a:ext>
            </a:extLst>
          </p:cNvPr>
          <p:cNvSpPr txBox="1">
            <a:spLocks/>
          </p:cNvSpPr>
          <p:nvPr/>
        </p:nvSpPr>
        <p:spPr>
          <a:xfrm>
            <a:off x="688081" y="836456"/>
            <a:ext cx="411783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fr-FR" sz="4800"/>
              <a:t>Applicability</a:t>
            </a:r>
            <a:endParaRPr lang="fr-FR" sz="4800" dirty="0">
              <a:solidFill>
                <a:srgbClr val="FFB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24286" y="495305"/>
            <a:ext cx="722253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rgbClr val="FFB600"/>
                </a:solidFill>
              </a:rPr>
              <a:t>Examples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D531B60E-227B-44A2-9912-34A023A69BC8}"/>
              </a:ext>
            </a:extLst>
          </p:cNvPr>
          <p:cNvSpPr txBox="1">
            <a:spLocks/>
          </p:cNvSpPr>
          <p:nvPr/>
        </p:nvSpPr>
        <p:spPr>
          <a:xfrm>
            <a:off x="401004" y="3312741"/>
            <a:ext cx="5000336" cy="127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endParaRPr lang="en-US" altLang="fr-FR" dirty="0">
              <a:solidFill>
                <a:srgbClr val="434343"/>
              </a:solidFill>
              <a:latin typeface="Raleway Light" panose="020B060402020202020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F31390-099F-4AF0-98B1-F8838B0A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46" y="1658816"/>
            <a:ext cx="4581525" cy="2952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82E3AA-B7F6-442A-9A04-D322CDF82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782" y="1364793"/>
            <a:ext cx="2307265" cy="307635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E9562FF-E0E4-4EF1-A37C-948D43E2E111}"/>
              </a:ext>
            </a:extLst>
          </p:cNvPr>
          <p:cNvSpPr txBox="1"/>
          <p:nvPr/>
        </p:nvSpPr>
        <p:spPr>
          <a:xfrm>
            <a:off x="5974165" y="4256479"/>
            <a:ext cx="173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FC000"/>
                </a:solidFill>
                <a:latin typeface="Raleway ExtraBold" panose="020B0604020202020204" charset="0"/>
              </a:rPr>
              <a:t>ATM</a:t>
            </a:r>
            <a:r>
              <a:rPr lang="fr-FR" sz="1800" dirty="0">
                <a:solidFill>
                  <a:srgbClr val="434343"/>
                </a:solidFill>
                <a:latin typeface="Raleway ExtraBold" panose="020B0604020202020204" charset="0"/>
              </a:rPr>
              <a:t> Machine</a:t>
            </a:r>
          </a:p>
        </p:txBody>
      </p:sp>
      <p:grpSp>
        <p:nvGrpSpPr>
          <p:cNvPr id="16" name="Google Shape;104;p17">
            <a:extLst>
              <a:ext uri="{FF2B5EF4-FFF2-40B4-BE49-F238E27FC236}">
                <a16:creationId xmlns:a16="http://schemas.microsoft.com/office/drawing/2014/main" id="{7EEC1C85-7B38-4CEA-93FA-52FEEFD86B98}"/>
              </a:ext>
            </a:extLst>
          </p:cNvPr>
          <p:cNvGrpSpPr/>
          <p:nvPr/>
        </p:nvGrpSpPr>
        <p:grpSpPr>
          <a:xfrm>
            <a:off x="8247076" y="268510"/>
            <a:ext cx="539700" cy="857401"/>
            <a:chOff x="6730350" y="2315900"/>
            <a:chExt cx="257700" cy="420100"/>
          </a:xfrm>
        </p:grpSpPr>
        <p:sp>
          <p:nvSpPr>
            <p:cNvPr id="17" name="Google Shape;105;p17">
              <a:extLst>
                <a:ext uri="{FF2B5EF4-FFF2-40B4-BE49-F238E27FC236}">
                  <a16:creationId xmlns:a16="http://schemas.microsoft.com/office/drawing/2014/main" id="{4A8359F9-CD6B-42DA-A05A-76D80353487A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;p17">
              <a:extLst>
                <a:ext uri="{FF2B5EF4-FFF2-40B4-BE49-F238E27FC236}">
                  <a16:creationId xmlns:a16="http://schemas.microsoft.com/office/drawing/2014/main" id="{470F68EC-9E12-4CD2-B600-7B2EC12331B0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;p17">
              <a:extLst>
                <a:ext uri="{FF2B5EF4-FFF2-40B4-BE49-F238E27FC236}">
                  <a16:creationId xmlns:a16="http://schemas.microsoft.com/office/drawing/2014/main" id="{56660D9C-E979-4BEB-85C7-EBC24A38528D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;p17">
              <a:extLst>
                <a:ext uri="{FF2B5EF4-FFF2-40B4-BE49-F238E27FC236}">
                  <a16:creationId xmlns:a16="http://schemas.microsoft.com/office/drawing/2014/main" id="{C3C0906B-62C5-4065-AEDD-BCE006F14CBB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;p17">
              <a:extLst>
                <a:ext uri="{FF2B5EF4-FFF2-40B4-BE49-F238E27FC236}">
                  <a16:creationId xmlns:a16="http://schemas.microsoft.com/office/drawing/2014/main" id="{119F7D64-B607-4CF7-90EE-8036B4F6B57E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51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387</Words>
  <Application>Microsoft Office PowerPoint</Application>
  <PresentationFormat>Affichage à l'écran (16:9)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Raleway Light</vt:lpstr>
      <vt:lpstr>Raleway ExtraBold</vt:lpstr>
      <vt:lpstr>Arial</vt:lpstr>
      <vt:lpstr>Olivia template</vt:lpstr>
      <vt:lpstr>Proxy Design Pattern</vt:lpstr>
      <vt:lpstr>Our process is easy</vt:lpstr>
      <vt:lpstr>What is Design Pattern?</vt:lpstr>
      <vt:lpstr>Type of Design Pattern</vt:lpstr>
      <vt:lpstr>Proxy Design Pattern</vt:lpstr>
      <vt:lpstr>Proxy Design Pattern</vt:lpstr>
      <vt:lpstr>Applicability</vt:lpstr>
      <vt:lpstr>Présentation PowerPoint</vt:lpstr>
      <vt:lpstr>Examples</vt:lpstr>
      <vt:lpstr>Conception &amp; Implementation</vt:lpstr>
      <vt:lpstr>Structure – Sequence Diagram</vt:lpstr>
      <vt:lpstr>Structure – Class Diagram</vt:lpstr>
      <vt:lpstr>Implementation in Java</vt:lpstr>
      <vt:lpstr>Thanks!</vt:lpstr>
      <vt:lpstr>Where can I learn or find code of Design Patterns?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Design Pattern</dc:title>
  <dc:creator>Houari</dc:creator>
  <cp:lastModifiedBy>Houari</cp:lastModifiedBy>
  <cp:revision>93</cp:revision>
  <dcterms:modified xsi:type="dcterms:W3CDTF">2019-07-06T16:58:08Z</dcterms:modified>
</cp:coreProperties>
</file>