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9" r:id="rId14"/>
    <p:sldId id="268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1217-82C5-4A37-9628-1314BBFF9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260" y="413343"/>
            <a:ext cx="10361740" cy="2136648"/>
          </a:xfrm>
        </p:spPr>
        <p:txBody>
          <a:bodyPr>
            <a:noAutofit/>
          </a:bodyPr>
          <a:lstStyle/>
          <a:p>
            <a:r>
              <a:rPr lang="sr-Cyrl-RS" sz="4300" dirty="0">
                <a:cs typeface="Arial" panose="020B0604020202020204" pitchFamily="34" charset="0"/>
              </a:rPr>
              <a:t>Детекција ЗНАКОВА И ПРАЋЕЊЕ ТРАКА ПРИ КРЕТАЊУ АУТОНОМНОГ ВОЗИЛА У САОБРАЋАЈУ</a:t>
            </a:r>
            <a:endParaRPr lang="en-US" sz="4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F5B7B-D434-4EA4-A18F-6CE4D1520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260" y="4308010"/>
            <a:ext cx="6602540" cy="1666240"/>
          </a:xfrm>
        </p:spPr>
        <p:txBody>
          <a:bodyPr>
            <a:normAutofit/>
          </a:bodyPr>
          <a:lstStyle/>
          <a:p>
            <a:r>
              <a:rPr lang="sr-Cyrl-RS" sz="3000" dirty="0">
                <a:solidFill>
                  <a:schemeClr val="tx1"/>
                </a:solidFill>
                <a:cs typeface="Arial" panose="020B0604020202020204" pitchFamily="34" charset="0"/>
              </a:rPr>
              <a:t>Јован Славујевић</a:t>
            </a:r>
            <a:r>
              <a:rPr lang="sr-Latn-RS" sz="3000" dirty="0">
                <a:solidFill>
                  <a:schemeClr val="tx1"/>
                </a:solidFill>
                <a:cs typeface="Arial" panose="020B0604020202020204" pitchFamily="34" charset="0"/>
              </a:rPr>
              <a:t>, EE-239/2015</a:t>
            </a:r>
          </a:p>
          <a:p>
            <a:r>
              <a:rPr lang="sr-Cyrl-RS" sz="3000" dirty="0">
                <a:solidFill>
                  <a:schemeClr val="tx1"/>
                </a:solidFill>
                <a:cs typeface="Arial" panose="020B0604020202020204" pitchFamily="34" charset="0"/>
              </a:rPr>
              <a:t>Нови Сад, Март 2020.</a:t>
            </a:r>
            <a:endParaRPr lang="sr-Latn-RS" sz="3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1594D3-CD6E-421D-8F2A-C47B7B704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831" y="4620048"/>
            <a:ext cx="1818906" cy="19765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5046A6-2920-4499-8DE7-87D680861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43" y="4547838"/>
            <a:ext cx="2120966" cy="212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20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8C1D-4F32-44A7-80B8-69853E7C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909" y="208722"/>
            <a:ext cx="9877108" cy="1028312"/>
          </a:xfrm>
        </p:spPr>
        <p:txBody>
          <a:bodyPr/>
          <a:lstStyle/>
          <a:p>
            <a:r>
              <a:rPr lang="sr-Cyrl-RS" dirty="0"/>
              <a:t>Детекција линија саобраћајне траке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5A3CA-BB47-4DEE-B7F6-5B0815E41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908" y="1155922"/>
            <a:ext cx="10361143" cy="3525408"/>
          </a:xfrm>
        </p:spPr>
        <p:txBody>
          <a:bodyPr>
            <a:normAutofit lnSpcReduction="10000"/>
          </a:bodyPr>
          <a:lstStyle/>
          <a:p>
            <a:pPr algn="just"/>
            <a:r>
              <a:rPr lang="sr-Cyrl-RS" sz="2400" dirty="0">
                <a:solidFill>
                  <a:schemeClr val="tx1"/>
                </a:solidFill>
              </a:rPr>
              <a:t>Процес детекције линија се одвија:</a:t>
            </a:r>
          </a:p>
          <a:p>
            <a:pPr lvl="1" algn="just"/>
            <a:r>
              <a:rPr lang="sr-Cyrl-RS" sz="2400" dirty="0">
                <a:solidFill>
                  <a:schemeClr val="tx1"/>
                </a:solidFill>
              </a:rPr>
              <a:t>Локализација подручја детекције (регион од интереса)</a:t>
            </a:r>
          </a:p>
          <a:p>
            <a:pPr lvl="1" algn="just"/>
            <a:r>
              <a:rPr lang="en-US" sz="2400" i="1" dirty="0">
                <a:solidFill>
                  <a:schemeClr val="tx1"/>
                </a:solidFill>
              </a:rPr>
              <a:t>Canny Edge</a:t>
            </a:r>
            <a:r>
              <a:rPr lang="sr-Cyrl-RS" sz="2400" i="1" dirty="0">
                <a:solidFill>
                  <a:schemeClr val="tx1"/>
                </a:solidFill>
              </a:rPr>
              <a:t> </a:t>
            </a:r>
            <a:r>
              <a:rPr lang="sr-Cyrl-RS" sz="2400" dirty="0">
                <a:solidFill>
                  <a:schemeClr val="tx1"/>
                </a:solidFill>
              </a:rPr>
              <a:t>трансформација слике</a:t>
            </a:r>
            <a:endParaRPr lang="sr-Cyrl-RS" sz="2400" i="1" dirty="0">
              <a:solidFill>
                <a:schemeClr val="tx1"/>
              </a:solidFill>
            </a:endParaRPr>
          </a:p>
          <a:p>
            <a:pPr lvl="1" algn="just"/>
            <a:r>
              <a:rPr lang="sr-Cyrl-RS" sz="2400" dirty="0">
                <a:solidFill>
                  <a:schemeClr val="tx1"/>
                </a:solidFill>
              </a:rPr>
              <a:t>Колекција линија трансформисане слике</a:t>
            </a:r>
          </a:p>
          <a:p>
            <a:pPr lvl="1" algn="just"/>
            <a:r>
              <a:rPr lang="sr-Cyrl-RS" sz="2400" dirty="0">
                <a:solidFill>
                  <a:schemeClr val="tx1"/>
                </a:solidFill>
              </a:rPr>
              <a:t>Одабир линија од интереса у два скупа</a:t>
            </a:r>
          </a:p>
          <a:p>
            <a:pPr lvl="1" algn="just"/>
            <a:r>
              <a:rPr lang="sr-Cyrl-RS" sz="2400" dirty="0">
                <a:solidFill>
                  <a:schemeClr val="tx1"/>
                </a:solidFill>
              </a:rPr>
              <a:t>Апроксимација линије за обе стране</a:t>
            </a:r>
          </a:p>
          <a:p>
            <a:pPr lvl="1" algn="just"/>
            <a:r>
              <a:rPr lang="sr-Cyrl-RS" sz="2400" dirty="0">
                <a:solidFill>
                  <a:schemeClr val="tx1"/>
                </a:solidFill>
              </a:rPr>
              <a:t>Предвиђање правца кретања возила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35D00-B094-4E10-8EA0-18F62894B5A8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87" b="14356"/>
          <a:stretch/>
        </p:blipFill>
        <p:spPr>
          <a:xfrm>
            <a:off x="6977270" y="3429001"/>
            <a:ext cx="521473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02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8C1D-4F32-44A7-80B8-69853E7C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909" y="208722"/>
            <a:ext cx="9877108" cy="1028312"/>
          </a:xfrm>
        </p:spPr>
        <p:txBody>
          <a:bodyPr/>
          <a:lstStyle/>
          <a:p>
            <a:r>
              <a:rPr lang="sr-Cyrl-RS" dirty="0"/>
              <a:t>Интеграција целог система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E4962-E979-4B44-B46A-3C931A72E5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45" y="1396060"/>
            <a:ext cx="9660835" cy="511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55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8C1D-4F32-44A7-80B8-69853E7C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909" y="208722"/>
            <a:ext cx="9877108" cy="1028312"/>
          </a:xfrm>
        </p:spPr>
        <p:txBody>
          <a:bodyPr/>
          <a:lstStyle/>
          <a:p>
            <a:r>
              <a:rPr lang="sr-Cyrl-RS" dirty="0"/>
              <a:t>Симулатор камере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5A3CA-BB47-4DEE-B7F6-5B0815E41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909" y="606287"/>
            <a:ext cx="11444509" cy="3535347"/>
          </a:xfrm>
        </p:spPr>
        <p:txBody>
          <a:bodyPr>
            <a:normAutofit/>
          </a:bodyPr>
          <a:lstStyle/>
          <a:p>
            <a:pPr algn="just"/>
            <a:r>
              <a:rPr lang="sr-Cyrl-RS" sz="2400" dirty="0" err="1">
                <a:solidFill>
                  <a:schemeClr val="tx1"/>
                </a:solidFill>
              </a:rPr>
              <a:t>Нод</a:t>
            </a:r>
            <a:r>
              <a:rPr lang="sr-Cyrl-RS" sz="2400" dirty="0">
                <a:solidFill>
                  <a:schemeClr val="tx1"/>
                </a:solidFill>
              </a:rPr>
              <a:t> преузима видео снимак, а затим публикује на </a:t>
            </a:r>
            <a:r>
              <a:rPr lang="en-US" sz="2400" i="1" dirty="0">
                <a:solidFill>
                  <a:schemeClr val="tx1"/>
                </a:solidFill>
              </a:rPr>
              <a:t>topic</a:t>
            </a:r>
            <a:r>
              <a:rPr lang="sr-Cyrl-RS" sz="2400" dirty="0">
                <a:solidFill>
                  <a:schemeClr val="tx1"/>
                </a:solidFill>
              </a:rPr>
              <a:t> по принципу „</a:t>
            </a:r>
            <a:r>
              <a:rPr lang="sr-Cyrl-RS" sz="2400" dirty="0" err="1">
                <a:solidFill>
                  <a:schemeClr val="tx1"/>
                </a:solidFill>
              </a:rPr>
              <a:t>фрејм</a:t>
            </a:r>
            <a:r>
              <a:rPr lang="sr-Cyrl-RS" sz="2400" dirty="0">
                <a:solidFill>
                  <a:schemeClr val="tx1"/>
                </a:solidFill>
              </a:rPr>
              <a:t> по </a:t>
            </a:r>
            <a:r>
              <a:rPr lang="sr-Cyrl-RS" sz="2400" dirty="0" err="1">
                <a:solidFill>
                  <a:schemeClr val="tx1"/>
                </a:solidFill>
              </a:rPr>
              <a:t>фрејм</a:t>
            </a:r>
            <a:r>
              <a:rPr lang="sr-Cyrl-RS" sz="2400" dirty="0">
                <a:solidFill>
                  <a:schemeClr val="tx1"/>
                </a:solidFill>
              </a:rPr>
              <a:t>“ одакле </a:t>
            </a:r>
            <a:r>
              <a:rPr lang="sr-Cyrl-RS" sz="2400" dirty="0" err="1">
                <a:solidFill>
                  <a:schemeClr val="tx1"/>
                </a:solidFill>
              </a:rPr>
              <a:t>фрејм</a:t>
            </a:r>
            <a:r>
              <a:rPr lang="sr-Cyrl-RS" sz="2400" dirty="0">
                <a:solidFill>
                  <a:schemeClr val="tx1"/>
                </a:solidFill>
              </a:rPr>
              <a:t> могу покупити претплаћени </a:t>
            </a:r>
            <a:r>
              <a:rPr lang="sr-Cyrl-RS" sz="2400" dirty="0" err="1">
                <a:solidFill>
                  <a:schemeClr val="tx1"/>
                </a:solidFill>
              </a:rPr>
              <a:t>нодови</a:t>
            </a:r>
            <a:r>
              <a:rPr lang="sr-Cyrl-RS" sz="24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sr-Cyrl-RS" sz="2400" dirty="0" err="1">
                <a:solidFill>
                  <a:schemeClr val="tx1"/>
                </a:solidFill>
              </a:rPr>
              <a:t>Нод</a:t>
            </a:r>
            <a:r>
              <a:rPr lang="sr-Cyrl-RS" sz="2400" dirty="0">
                <a:solidFill>
                  <a:schemeClr val="tx1"/>
                </a:solidFill>
              </a:rPr>
              <a:t> се при свакој новој итерацији редовно јавља </a:t>
            </a:r>
            <a:r>
              <a:rPr lang="en-US" sz="2400" i="1" dirty="0">
                <a:solidFill>
                  <a:schemeClr val="tx1"/>
                </a:solidFill>
              </a:rPr>
              <a:t>Watchdog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sr-Cyrl-RS" sz="2400" dirty="0" err="1">
                <a:solidFill>
                  <a:schemeClr val="tx1"/>
                </a:solidFill>
              </a:rPr>
              <a:t>ноду</a:t>
            </a:r>
            <a:r>
              <a:rPr lang="sr-Cyrl-RS" sz="2400" dirty="0">
                <a:solidFill>
                  <a:schemeClr val="tx1"/>
                </a:solidFill>
              </a:rPr>
              <a:t> да је присутан и да исправно извршава задату функцију.</a:t>
            </a:r>
          </a:p>
          <a:p>
            <a:pPr algn="just"/>
            <a:r>
              <a:rPr lang="sr-Cyrl-RS" sz="2400" dirty="0" err="1">
                <a:solidFill>
                  <a:schemeClr val="tx1"/>
                </a:solidFill>
              </a:rPr>
              <a:t>Нод</a:t>
            </a:r>
            <a:r>
              <a:rPr lang="sr-Cyrl-RS" sz="2400" dirty="0">
                <a:solidFill>
                  <a:schemeClr val="tx1"/>
                </a:solidFill>
              </a:rPr>
              <a:t> прима поруку о томе да ли видео треба да се репродукује или паузира од </a:t>
            </a:r>
            <a:r>
              <a:rPr lang="sr-Cyrl-RS" sz="2400" dirty="0" err="1">
                <a:solidFill>
                  <a:schemeClr val="tx1"/>
                </a:solidFill>
              </a:rPr>
              <a:t>визуализатора</a:t>
            </a:r>
            <a:r>
              <a:rPr lang="sr-Cyrl-RS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756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DB6941-7AAC-4A68-8E23-54F1E1632B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546" y="74936"/>
            <a:ext cx="7220254" cy="670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7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8C1D-4F32-44A7-80B8-69853E7C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909" y="208722"/>
            <a:ext cx="9877108" cy="1028312"/>
          </a:xfrm>
        </p:spPr>
        <p:txBody>
          <a:bodyPr/>
          <a:lstStyle/>
          <a:p>
            <a:r>
              <a:rPr lang="sr-Cyrl-RS" dirty="0"/>
              <a:t>Кластер детектора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5A3CA-BB47-4DEE-B7F6-5B0815E41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909" y="849408"/>
            <a:ext cx="11444508" cy="3394601"/>
          </a:xfrm>
        </p:spPr>
        <p:txBody>
          <a:bodyPr>
            <a:normAutofit/>
          </a:bodyPr>
          <a:lstStyle/>
          <a:p>
            <a:pPr algn="just"/>
            <a:r>
              <a:rPr lang="sr-Cyrl-RS" sz="2400" dirty="0">
                <a:solidFill>
                  <a:schemeClr val="tx1"/>
                </a:solidFill>
              </a:rPr>
              <a:t>Кластер у овом случају представља скуп од три </a:t>
            </a:r>
            <a:r>
              <a:rPr lang="sr-Cyrl-RS" sz="2400" dirty="0" err="1">
                <a:solidFill>
                  <a:schemeClr val="tx1"/>
                </a:solidFill>
              </a:rPr>
              <a:t>нода</a:t>
            </a:r>
            <a:r>
              <a:rPr lang="sr-Cyrl-RS" sz="2400" dirty="0">
                <a:solidFill>
                  <a:schemeClr val="tx1"/>
                </a:solidFill>
              </a:rPr>
              <a:t> која су задужена за детекцију, редом: </a:t>
            </a:r>
            <a:r>
              <a:rPr lang="en-US" sz="2400" i="1" dirty="0">
                <a:solidFill>
                  <a:schemeClr val="tx1"/>
                </a:solidFill>
              </a:rPr>
              <a:t>STOP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sr-Cyrl-RS" sz="2400" dirty="0">
                <a:solidFill>
                  <a:schemeClr val="tx1"/>
                </a:solidFill>
              </a:rPr>
              <a:t>знакова, знакова за ограничење и линија саобраћајне траке.</a:t>
            </a:r>
          </a:p>
          <a:p>
            <a:pPr algn="just"/>
            <a:r>
              <a:rPr lang="sr-Cyrl-RS" sz="2400" dirty="0" err="1">
                <a:solidFill>
                  <a:schemeClr val="tx1"/>
                </a:solidFill>
              </a:rPr>
              <a:t>Нодови</a:t>
            </a:r>
            <a:r>
              <a:rPr lang="sr-Cyrl-RS" sz="2400" dirty="0">
                <a:solidFill>
                  <a:schemeClr val="tx1"/>
                </a:solidFill>
              </a:rPr>
              <a:t> преузимају </a:t>
            </a:r>
            <a:r>
              <a:rPr lang="sr-Cyrl-RS" sz="2400" dirty="0" err="1">
                <a:solidFill>
                  <a:schemeClr val="tx1"/>
                </a:solidFill>
              </a:rPr>
              <a:t>фрејм</a:t>
            </a:r>
            <a:r>
              <a:rPr lang="sr-Cyrl-RS" sz="2400" dirty="0">
                <a:solidFill>
                  <a:schemeClr val="tx1"/>
                </a:solidFill>
              </a:rPr>
              <a:t> од Симулатора Камере, извршавају детекцију објеката од интереса а затим шаљу податке ка </a:t>
            </a:r>
            <a:r>
              <a:rPr lang="en-US" sz="2400" i="1" dirty="0">
                <a:solidFill>
                  <a:schemeClr val="tx1"/>
                </a:solidFill>
              </a:rPr>
              <a:t>ECU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sr-Cyrl-RS" sz="2400" dirty="0">
                <a:solidFill>
                  <a:schemeClr val="tx1"/>
                </a:solidFill>
              </a:rPr>
              <a:t>и </a:t>
            </a:r>
            <a:r>
              <a:rPr lang="sr-Cyrl-RS" sz="2400" dirty="0" err="1">
                <a:solidFill>
                  <a:schemeClr val="tx1"/>
                </a:solidFill>
              </a:rPr>
              <a:t>Визуализатору</a:t>
            </a:r>
            <a:r>
              <a:rPr lang="sr-Cyrl-RS" sz="24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sr-Cyrl-RS" sz="2400" dirty="0">
                <a:solidFill>
                  <a:schemeClr val="tx1"/>
                </a:solidFill>
              </a:rPr>
              <a:t>Сваки </a:t>
            </a:r>
            <a:r>
              <a:rPr lang="sr-Cyrl-RS" sz="2400" dirty="0" err="1">
                <a:solidFill>
                  <a:schemeClr val="tx1"/>
                </a:solidFill>
              </a:rPr>
              <a:t>нод</a:t>
            </a:r>
            <a:r>
              <a:rPr lang="sr-Cyrl-RS" sz="2400" dirty="0">
                <a:solidFill>
                  <a:schemeClr val="tx1"/>
                </a:solidFill>
              </a:rPr>
              <a:t> јавља се </a:t>
            </a:r>
            <a:r>
              <a:rPr lang="en-US" sz="2400" i="1" dirty="0">
                <a:solidFill>
                  <a:schemeClr val="tx1"/>
                </a:solidFill>
              </a:rPr>
              <a:t>Watchdog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sr-Cyrl-RS" sz="2400" dirty="0" err="1">
                <a:solidFill>
                  <a:schemeClr val="tx1"/>
                </a:solidFill>
              </a:rPr>
              <a:t>ноду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469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A8EFE0-D4BF-4F85-9023-626E87DA22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104" y="-21908"/>
            <a:ext cx="4687791" cy="686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11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8C1D-4F32-44A7-80B8-69853E7C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909" y="208722"/>
            <a:ext cx="9877108" cy="1028312"/>
          </a:xfrm>
        </p:spPr>
        <p:txBody>
          <a:bodyPr/>
          <a:lstStyle/>
          <a:p>
            <a:r>
              <a:rPr lang="en-US" dirty="0"/>
              <a:t>ECU </a:t>
            </a:r>
            <a:r>
              <a:rPr lang="sr-Cyrl-RS" dirty="0"/>
              <a:t>симулатор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5A3CA-BB47-4DEE-B7F6-5B0815E41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909" y="815008"/>
            <a:ext cx="11444508" cy="2723322"/>
          </a:xfrm>
        </p:spPr>
        <p:txBody>
          <a:bodyPr>
            <a:normAutofit/>
          </a:bodyPr>
          <a:lstStyle/>
          <a:p>
            <a:pPr algn="just"/>
            <a:r>
              <a:rPr lang="sr-Cyrl-RS" sz="2400" dirty="0" err="1">
                <a:solidFill>
                  <a:schemeClr val="tx1"/>
                </a:solidFill>
              </a:rPr>
              <a:t>Нод</a:t>
            </a:r>
            <a:r>
              <a:rPr lang="sr-Cyrl-RS" sz="2400" dirty="0">
                <a:solidFill>
                  <a:schemeClr val="tx1"/>
                </a:solidFill>
              </a:rPr>
              <a:t> преузима податке о детекцији од кластера.</a:t>
            </a:r>
          </a:p>
          <a:p>
            <a:pPr algn="just"/>
            <a:r>
              <a:rPr lang="sr-Cyrl-RS" sz="2400" dirty="0" err="1">
                <a:solidFill>
                  <a:schemeClr val="tx1"/>
                </a:solidFill>
              </a:rPr>
              <a:t>Нод</a:t>
            </a:r>
            <a:r>
              <a:rPr lang="sr-Cyrl-RS" sz="2400" dirty="0">
                <a:solidFill>
                  <a:schemeClr val="tx1"/>
                </a:solidFill>
              </a:rPr>
              <a:t> се јавља </a:t>
            </a:r>
            <a:r>
              <a:rPr lang="en-US" sz="2400" i="1" dirty="0">
                <a:solidFill>
                  <a:schemeClr val="tx1"/>
                </a:solidFill>
              </a:rPr>
              <a:t>Watchdog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sr-Cyrl-RS" sz="2400" dirty="0" err="1">
                <a:solidFill>
                  <a:schemeClr val="tx1"/>
                </a:solidFill>
              </a:rPr>
              <a:t>ноду</a:t>
            </a:r>
            <a:r>
              <a:rPr lang="sr-Cyrl-RS" sz="24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sr-Cyrl-RS" sz="2400" dirty="0" err="1">
                <a:solidFill>
                  <a:schemeClr val="tx1"/>
                </a:solidFill>
              </a:rPr>
              <a:t>Нод</a:t>
            </a:r>
            <a:r>
              <a:rPr lang="sr-Cyrl-RS" sz="2400" dirty="0">
                <a:solidFill>
                  <a:schemeClr val="tx1"/>
                </a:solidFill>
              </a:rPr>
              <a:t> шаље податке ка </a:t>
            </a:r>
            <a:r>
              <a:rPr lang="sr-Cyrl-RS" sz="2400" dirty="0" err="1">
                <a:solidFill>
                  <a:schemeClr val="tx1"/>
                </a:solidFill>
              </a:rPr>
              <a:t>Визуализатору</a:t>
            </a:r>
            <a:r>
              <a:rPr lang="sr-Cyrl-RS" sz="2400" dirty="0">
                <a:solidFill>
                  <a:schemeClr val="tx1"/>
                </a:solidFill>
              </a:rPr>
              <a:t>, али због природе задатка није било потребно остварити све функције које би </a:t>
            </a:r>
            <a:r>
              <a:rPr lang="en-US" sz="2400" i="1" dirty="0">
                <a:solidFill>
                  <a:schemeClr val="tx1"/>
                </a:solidFill>
              </a:rPr>
              <a:t>ECU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sr-Cyrl-RS" sz="2400" dirty="0">
                <a:solidFill>
                  <a:schemeClr val="tx1"/>
                </a:solidFill>
              </a:rPr>
              <a:t>у реалном систему вршио.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203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367965-A3D1-4BD2-909A-7A4017B5B8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62" y="0"/>
            <a:ext cx="4309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98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8C1D-4F32-44A7-80B8-69853E7C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909" y="208722"/>
            <a:ext cx="9877108" cy="1028312"/>
          </a:xfrm>
        </p:spPr>
        <p:txBody>
          <a:bodyPr/>
          <a:lstStyle/>
          <a:p>
            <a:r>
              <a:rPr lang="sr-Cyrl-RS" dirty="0" err="1"/>
              <a:t>ВИЗУализатор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5A3CA-BB47-4DEE-B7F6-5B0815E41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909" y="1013789"/>
            <a:ext cx="11444508" cy="2872409"/>
          </a:xfrm>
        </p:spPr>
        <p:txBody>
          <a:bodyPr>
            <a:normAutofit lnSpcReduction="10000"/>
          </a:bodyPr>
          <a:lstStyle/>
          <a:p>
            <a:pPr algn="just"/>
            <a:r>
              <a:rPr lang="sr-Cyrl-RS" sz="2400" dirty="0" err="1">
                <a:solidFill>
                  <a:schemeClr val="tx1"/>
                </a:solidFill>
              </a:rPr>
              <a:t>Нод</a:t>
            </a:r>
            <a:r>
              <a:rPr lang="sr-Cyrl-RS" sz="2400" dirty="0">
                <a:solidFill>
                  <a:schemeClr val="tx1"/>
                </a:solidFill>
              </a:rPr>
              <a:t> преузима податке о детекцији од кластера.</a:t>
            </a:r>
          </a:p>
          <a:p>
            <a:pPr algn="just"/>
            <a:r>
              <a:rPr lang="sr-Cyrl-RS" sz="2400" dirty="0">
                <a:solidFill>
                  <a:schemeClr val="tx1"/>
                </a:solidFill>
              </a:rPr>
              <a:t>На основу добијених координата са кластера, </a:t>
            </a:r>
            <a:r>
              <a:rPr lang="sr-Cyrl-RS" sz="2400" dirty="0" err="1">
                <a:solidFill>
                  <a:schemeClr val="tx1"/>
                </a:solidFill>
              </a:rPr>
              <a:t>нод</a:t>
            </a:r>
            <a:r>
              <a:rPr lang="sr-Cyrl-RS" sz="2400" dirty="0">
                <a:solidFill>
                  <a:schemeClr val="tx1"/>
                </a:solidFill>
              </a:rPr>
              <a:t> исцртава правоугаонике на месту </a:t>
            </a:r>
            <a:r>
              <a:rPr lang="sr-Cyrl-RS" sz="2400" dirty="0" err="1">
                <a:solidFill>
                  <a:schemeClr val="tx1"/>
                </a:solidFill>
              </a:rPr>
              <a:t>детектованих</a:t>
            </a:r>
            <a:r>
              <a:rPr lang="sr-Cyrl-RS" sz="2400" dirty="0">
                <a:solidFill>
                  <a:schemeClr val="tx1"/>
                </a:solidFill>
              </a:rPr>
              <a:t> објеката и </a:t>
            </a:r>
            <a:r>
              <a:rPr lang="sr-Cyrl-RS" sz="2400" dirty="0" err="1">
                <a:solidFill>
                  <a:schemeClr val="tx1"/>
                </a:solidFill>
              </a:rPr>
              <a:t>апроксимиране</a:t>
            </a:r>
            <a:r>
              <a:rPr lang="sr-Cyrl-RS" sz="2400" dirty="0">
                <a:solidFill>
                  <a:schemeClr val="tx1"/>
                </a:solidFill>
              </a:rPr>
              <a:t> линије саобраћајне траке.</a:t>
            </a:r>
          </a:p>
          <a:p>
            <a:pPr algn="just"/>
            <a:r>
              <a:rPr lang="sr-Cyrl-RS" sz="2400" dirty="0" err="1">
                <a:solidFill>
                  <a:schemeClr val="tx1"/>
                </a:solidFill>
              </a:rPr>
              <a:t>Нод</a:t>
            </a:r>
            <a:r>
              <a:rPr lang="sr-Cyrl-RS" sz="2400" dirty="0">
                <a:solidFill>
                  <a:schemeClr val="tx1"/>
                </a:solidFill>
              </a:rPr>
              <a:t> шаље паузу, односно наставак репродукције ка Симулатору Камере.</a:t>
            </a:r>
          </a:p>
          <a:p>
            <a:pPr algn="just"/>
            <a:r>
              <a:rPr lang="sr-Cyrl-RS" sz="2400" dirty="0" err="1">
                <a:solidFill>
                  <a:schemeClr val="tx1"/>
                </a:solidFill>
              </a:rPr>
              <a:t>Нод</a:t>
            </a:r>
            <a:r>
              <a:rPr lang="sr-Cyrl-RS" sz="2400" dirty="0">
                <a:solidFill>
                  <a:schemeClr val="tx1"/>
                </a:solidFill>
              </a:rPr>
              <a:t> се јавља </a:t>
            </a:r>
            <a:r>
              <a:rPr lang="en-US" sz="2400" i="1" dirty="0">
                <a:solidFill>
                  <a:schemeClr val="tx1"/>
                </a:solidFill>
              </a:rPr>
              <a:t>Watchdog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sr-Cyrl-RS" sz="2400" dirty="0" err="1">
                <a:solidFill>
                  <a:schemeClr val="tx1"/>
                </a:solidFill>
              </a:rPr>
              <a:t>ноду</a:t>
            </a:r>
            <a:r>
              <a:rPr lang="sr-Cyrl-RS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9633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1DE377-D8F5-44D9-8BDC-83FCB171D03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631" y="0"/>
            <a:ext cx="57520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0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306A5-6FD8-480C-9A9A-CBC6CA4F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91" y="0"/>
            <a:ext cx="1600200" cy="1019570"/>
          </a:xfrm>
        </p:spPr>
        <p:txBody>
          <a:bodyPr/>
          <a:lstStyle/>
          <a:p>
            <a:r>
              <a:rPr lang="sr-Cyrl-RS" dirty="0"/>
              <a:t>увод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6FD2A-79EB-4406-972D-531D56111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91" y="658939"/>
            <a:ext cx="11080269" cy="3593021"/>
          </a:xfrm>
        </p:spPr>
        <p:txBody>
          <a:bodyPr>
            <a:noAutofit/>
          </a:bodyPr>
          <a:lstStyle/>
          <a:p>
            <a:pPr algn="just"/>
            <a:r>
              <a:rPr lang="sr-Cyrl-RS" sz="2400" dirty="0">
                <a:solidFill>
                  <a:schemeClr val="tx1"/>
                </a:solidFill>
              </a:rPr>
              <a:t>Задатак дипломског рада јесте реализација софтвера који ће омогућити аутономном возилу да самостално препознаје саобраћајне знаке и да прати саобраћајне траке како би се могло самостално кретати кроз саобраћај.</a:t>
            </a:r>
          </a:p>
          <a:p>
            <a:pPr algn="just"/>
            <a:r>
              <a:rPr lang="sr-Cyrl-RS" sz="2400" dirty="0">
                <a:solidFill>
                  <a:schemeClr val="tx1"/>
                </a:solidFill>
              </a:rPr>
              <a:t>Детекција знакова рађена је помоћу </a:t>
            </a:r>
            <a:r>
              <a:rPr lang="sr-Cyrl-RS" sz="2400" dirty="0" err="1">
                <a:solidFill>
                  <a:schemeClr val="tx1"/>
                </a:solidFill>
              </a:rPr>
              <a:t>конволуционих</a:t>
            </a:r>
            <a:r>
              <a:rPr lang="sr-Cyrl-RS" sz="2400" dirty="0">
                <a:solidFill>
                  <a:schemeClr val="tx1"/>
                </a:solidFill>
              </a:rPr>
              <a:t> неуронских мрежа, што спада под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tx1"/>
                </a:solidFill>
              </a:rPr>
              <a:t>Deep Machine Learning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sr-Cyrl-RS" sz="2400" dirty="0">
                <a:solidFill>
                  <a:schemeClr val="tx1"/>
                </a:solidFill>
              </a:rPr>
              <a:t>а поступак је заправо тренирање модела којима јак </a:t>
            </a:r>
            <a:r>
              <a:rPr lang="en-US" sz="2400" i="1" dirty="0">
                <a:solidFill>
                  <a:schemeClr val="tx1"/>
                </a:solidFill>
              </a:rPr>
              <a:t>CPU</a:t>
            </a:r>
            <a:r>
              <a:rPr lang="sr-Cyrl-RS" sz="2400" dirty="0">
                <a:solidFill>
                  <a:schemeClr val="tx1"/>
                </a:solidFill>
              </a:rPr>
              <a:t> омогућава </a:t>
            </a:r>
            <a:r>
              <a:rPr lang="sr-Cyrl-RS" sz="2400" dirty="0" err="1">
                <a:solidFill>
                  <a:schemeClr val="tx1"/>
                </a:solidFill>
              </a:rPr>
              <a:t>процесуирање</a:t>
            </a:r>
            <a:r>
              <a:rPr lang="sr-Cyrl-RS" sz="2400" dirty="0">
                <a:solidFill>
                  <a:schemeClr val="tx1"/>
                </a:solidFill>
              </a:rPr>
              <a:t> великог броја позитивних и негативних слика које моделу омогућавају да разазна објекат.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4AC3D-18CF-4728-8C48-95F683212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037" y="3895318"/>
            <a:ext cx="4775963" cy="296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30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8C1D-4F32-44A7-80B8-69853E7C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909" y="208722"/>
            <a:ext cx="9877108" cy="1028312"/>
          </a:xfrm>
        </p:spPr>
        <p:txBody>
          <a:bodyPr/>
          <a:lstStyle/>
          <a:p>
            <a:r>
              <a:rPr lang="en-US" i="1" dirty="0"/>
              <a:t>Watchdog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5A3CA-BB47-4DEE-B7F6-5B0815E41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909" y="805067"/>
            <a:ext cx="11444508" cy="2872409"/>
          </a:xfrm>
        </p:spPr>
        <p:txBody>
          <a:bodyPr>
            <a:normAutofit/>
          </a:bodyPr>
          <a:lstStyle/>
          <a:p>
            <a:pPr algn="just"/>
            <a:r>
              <a:rPr lang="sr-Cyrl-RS" sz="2400" dirty="0" err="1">
                <a:solidFill>
                  <a:schemeClr val="tx1"/>
                </a:solidFill>
              </a:rPr>
              <a:t>Нод</a:t>
            </a:r>
            <a:r>
              <a:rPr lang="sr-Cyrl-RS" sz="2400" dirty="0">
                <a:solidFill>
                  <a:schemeClr val="tx1"/>
                </a:solidFill>
              </a:rPr>
              <a:t> надзире рад целог система.</a:t>
            </a:r>
          </a:p>
          <a:p>
            <a:pPr algn="just"/>
            <a:r>
              <a:rPr lang="sr-Cyrl-RS" sz="2400" dirty="0">
                <a:solidFill>
                  <a:schemeClr val="tx1"/>
                </a:solidFill>
              </a:rPr>
              <a:t>Уколико се неки од </a:t>
            </a:r>
            <a:r>
              <a:rPr lang="sr-Cyrl-RS" sz="2400" dirty="0" err="1">
                <a:solidFill>
                  <a:schemeClr val="tx1"/>
                </a:solidFill>
              </a:rPr>
              <a:t>нодова</a:t>
            </a:r>
            <a:r>
              <a:rPr lang="sr-Cyrl-RS" sz="2400" dirty="0">
                <a:solidFill>
                  <a:schemeClr val="tx1"/>
                </a:solidFill>
              </a:rPr>
              <a:t> не јаве након 4 итерације постоји могућност да су ушли у неки </a:t>
            </a:r>
            <a:r>
              <a:rPr lang="en-US" sz="2400" i="1" dirty="0">
                <a:solidFill>
                  <a:schemeClr val="tx1"/>
                </a:solidFill>
              </a:rPr>
              <a:t>Dead Loop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sr-Cyrl-RS" sz="2400" dirty="0">
                <a:solidFill>
                  <a:schemeClr val="tx1"/>
                </a:solidFill>
              </a:rPr>
              <a:t>или је дошло до прекида рада.</a:t>
            </a:r>
          </a:p>
          <a:p>
            <a:pPr algn="just"/>
            <a:r>
              <a:rPr lang="sr-Cyrl-RS" sz="2400" dirty="0">
                <a:solidFill>
                  <a:schemeClr val="tx1"/>
                </a:solidFill>
              </a:rPr>
              <a:t>У том случају овај </a:t>
            </a:r>
            <a:r>
              <a:rPr lang="sr-Cyrl-RS" sz="2400" dirty="0" err="1">
                <a:solidFill>
                  <a:schemeClr val="tx1"/>
                </a:solidFill>
              </a:rPr>
              <a:t>нод</a:t>
            </a:r>
            <a:r>
              <a:rPr lang="sr-Cyrl-RS" sz="2400" dirty="0">
                <a:solidFill>
                  <a:schemeClr val="tx1"/>
                </a:solidFill>
              </a:rPr>
              <a:t> ће ресетовати рад система, тако што ће убити све </a:t>
            </a:r>
            <a:r>
              <a:rPr lang="sr-Cyrl-RS" sz="2400" dirty="0" err="1">
                <a:solidFill>
                  <a:schemeClr val="tx1"/>
                </a:solidFill>
              </a:rPr>
              <a:t>нодове</a:t>
            </a:r>
            <a:r>
              <a:rPr lang="sr-Cyrl-RS" sz="2400" dirty="0">
                <a:solidFill>
                  <a:schemeClr val="tx1"/>
                </a:solidFill>
              </a:rPr>
              <a:t> и поново их покренути.</a:t>
            </a:r>
          </a:p>
        </p:txBody>
      </p:sp>
    </p:spTree>
    <p:extLst>
      <p:ext uri="{BB962C8B-B14F-4D97-AF65-F5344CB8AC3E}">
        <p14:creationId xmlns:p14="http://schemas.microsoft.com/office/powerpoint/2010/main" val="3740847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1DE377-D8F5-44D9-8BDC-83FCB171D03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631" y="0"/>
            <a:ext cx="5752078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A3A36D-9E2C-488B-8653-0A605FF47F0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78" y="0"/>
            <a:ext cx="6597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53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8C1D-4F32-44A7-80B8-69853E7C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91" y="329778"/>
            <a:ext cx="5366399" cy="932492"/>
          </a:xfrm>
        </p:spPr>
        <p:txBody>
          <a:bodyPr>
            <a:normAutofit/>
          </a:bodyPr>
          <a:lstStyle/>
          <a:p>
            <a:r>
              <a:rPr lang="sr-Cyrl-RS" dirty="0"/>
              <a:t>Тестирање система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5A3CA-BB47-4DEE-B7F6-5B0815E41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91" y="816794"/>
            <a:ext cx="10322878" cy="3354845"/>
          </a:xfrm>
        </p:spPr>
        <p:txBody>
          <a:bodyPr>
            <a:normAutofit/>
          </a:bodyPr>
          <a:lstStyle/>
          <a:p>
            <a:pPr algn="just"/>
            <a:r>
              <a:rPr lang="sr-Cyrl-RS" sz="2800" dirty="0">
                <a:solidFill>
                  <a:schemeClr val="tx1"/>
                </a:solidFill>
              </a:rPr>
              <a:t>У аутомобилској индустрији се као финални корак ради поступак тестирања целокупног система.</a:t>
            </a:r>
          </a:p>
          <a:p>
            <a:pPr algn="just"/>
            <a:r>
              <a:rPr lang="en-US" sz="2800" i="1" dirty="0">
                <a:solidFill>
                  <a:schemeClr val="tx1"/>
                </a:solidFill>
              </a:rPr>
              <a:t>QA - Quality Assurance</a:t>
            </a:r>
          </a:p>
          <a:p>
            <a:pPr algn="just"/>
            <a:r>
              <a:rPr lang="en-US" sz="2800" i="1" dirty="0">
                <a:solidFill>
                  <a:schemeClr val="tx1"/>
                </a:solidFill>
              </a:rPr>
              <a:t>Google Test</a:t>
            </a:r>
          </a:p>
          <a:p>
            <a:pPr algn="just"/>
            <a:r>
              <a:rPr lang="en-US" sz="2800" i="1" dirty="0">
                <a:solidFill>
                  <a:schemeClr val="tx1"/>
                </a:solidFill>
              </a:rPr>
              <a:t>Google Mock</a:t>
            </a:r>
          </a:p>
        </p:txBody>
      </p:sp>
    </p:spTree>
    <p:extLst>
      <p:ext uri="{BB962C8B-B14F-4D97-AF65-F5344CB8AC3E}">
        <p14:creationId xmlns:p14="http://schemas.microsoft.com/office/powerpoint/2010/main" val="3182985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8C1D-4F32-44A7-80B8-69853E7C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17" y="329778"/>
            <a:ext cx="5793783" cy="902674"/>
          </a:xfrm>
        </p:spPr>
        <p:txBody>
          <a:bodyPr>
            <a:normAutofit/>
          </a:bodyPr>
          <a:lstStyle/>
          <a:p>
            <a:r>
              <a:rPr lang="sr-Cyrl-RS" dirty="0"/>
              <a:t>Закључак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1A36FA-7BD0-472C-99F4-A08878175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585" y="685800"/>
            <a:ext cx="10934631" cy="4005470"/>
          </a:xfrm>
        </p:spPr>
        <p:txBody>
          <a:bodyPr>
            <a:normAutofit/>
          </a:bodyPr>
          <a:lstStyle/>
          <a:p>
            <a:pPr algn="just"/>
            <a:r>
              <a:rPr lang="sr-Cyrl-RS" sz="2400" dirty="0">
                <a:solidFill>
                  <a:schemeClr val="tx1"/>
                </a:solidFill>
              </a:rPr>
              <a:t>Коначно тестирање показало је да су сви елементи система успешно интегрисани која тражени задатак обавља са високим процентом тачности. Обезбеђен је поуздан рад свих </a:t>
            </a:r>
            <a:r>
              <a:rPr lang="sr-Cyrl-RS" sz="2400" dirty="0" err="1">
                <a:solidFill>
                  <a:schemeClr val="tx1"/>
                </a:solidFill>
              </a:rPr>
              <a:t>нодова</a:t>
            </a:r>
            <a:r>
              <a:rPr lang="sr-Cyrl-RS" sz="24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sr-Cyrl-RS" sz="2400" dirty="0">
                <a:solidFill>
                  <a:schemeClr val="tx1"/>
                </a:solidFill>
              </a:rPr>
              <a:t>Једна од </a:t>
            </a:r>
            <a:r>
              <a:rPr lang="sr-Cyrl-RS" sz="2400" dirty="0" err="1">
                <a:solidFill>
                  <a:schemeClr val="tx1"/>
                </a:solidFill>
              </a:rPr>
              <a:t>прености</a:t>
            </a:r>
            <a:r>
              <a:rPr lang="sr-Cyrl-RS" sz="2400" dirty="0">
                <a:solidFill>
                  <a:schemeClr val="tx1"/>
                </a:solidFill>
              </a:rPr>
              <a:t> представљене реализације система јесте и коришћење </a:t>
            </a:r>
            <a:r>
              <a:rPr lang="en-US" sz="2400" i="1" dirty="0">
                <a:solidFill>
                  <a:schemeClr val="tx1"/>
                </a:solidFill>
              </a:rPr>
              <a:t>Smart Pointer</a:t>
            </a:r>
            <a:r>
              <a:rPr lang="sr-Latn-RS" sz="2400" dirty="0">
                <a:solidFill>
                  <a:schemeClr val="tx1"/>
                </a:solidFill>
              </a:rPr>
              <a:t>-</a:t>
            </a:r>
            <a:r>
              <a:rPr lang="en-US" sz="2400" dirty="0">
                <a:solidFill>
                  <a:schemeClr val="tx1"/>
                </a:solidFill>
              </a:rPr>
              <a:t>a.</a:t>
            </a:r>
          </a:p>
          <a:p>
            <a:pPr algn="just"/>
            <a:r>
              <a:rPr lang="sr-Cyrl-RS" sz="2400" dirty="0">
                <a:solidFill>
                  <a:schemeClr val="tx1"/>
                </a:solidFill>
              </a:rPr>
              <a:t>Тачност детекције би се могла појачати уколико би у систем била интегрисана нека од </a:t>
            </a:r>
            <a:r>
              <a:rPr lang="sr-Cyrl-RS" sz="2400" dirty="0" err="1">
                <a:solidFill>
                  <a:schemeClr val="tx1"/>
                </a:solidFill>
              </a:rPr>
              <a:t>моредних</a:t>
            </a:r>
            <a:r>
              <a:rPr lang="sr-Cyrl-RS" sz="2400" dirty="0">
                <a:solidFill>
                  <a:schemeClr val="tx1"/>
                </a:solidFill>
              </a:rPr>
              <a:t> платформи као што је </a:t>
            </a:r>
            <a:r>
              <a:rPr lang="en-US" sz="2400" i="1" dirty="0" err="1">
                <a:solidFill>
                  <a:schemeClr val="tx1"/>
                </a:solidFill>
              </a:rPr>
              <a:t>Tensorflow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i="1" dirty="0">
                <a:solidFill>
                  <a:schemeClr val="tx1"/>
                </a:solidFill>
              </a:rPr>
              <a:t>YOLO </a:t>
            </a:r>
            <a:r>
              <a:rPr lang="sr-Cyrl-RS" sz="2400" dirty="0">
                <a:solidFill>
                  <a:schemeClr val="tx1"/>
                </a:solidFill>
              </a:rPr>
              <a:t>или </a:t>
            </a:r>
            <a:r>
              <a:rPr lang="sr-Latn-RS" sz="2400" i="1" dirty="0">
                <a:solidFill>
                  <a:schemeClr val="tx1"/>
                </a:solidFill>
              </a:rPr>
              <a:t>RCNN.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500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498E-9048-4972-B608-84B92C70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438" y="1724254"/>
            <a:ext cx="7773987" cy="3155860"/>
          </a:xfrm>
        </p:spPr>
        <p:txBody>
          <a:bodyPr>
            <a:normAutofit/>
          </a:bodyPr>
          <a:lstStyle/>
          <a:p>
            <a:r>
              <a:rPr lang="sr-Cyrl-RS" sz="5600" dirty="0"/>
              <a:t>Хвала на пажњи!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817297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1821-9F73-4499-AEE2-25DB6C4E7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31" y="134470"/>
            <a:ext cx="1413529" cy="1156448"/>
          </a:xfrm>
        </p:spPr>
        <p:txBody>
          <a:bodyPr/>
          <a:lstStyle/>
          <a:p>
            <a:r>
              <a:rPr lang="en-US" i="1" dirty="0"/>
              <a:t>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6D390-F888-4D3B-A9D3-C36E1E1A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31" y="1072776"/>
            <a:ext cx="8402937" cy="5185784"/>
          </a:xfrm>
        </p:spPr>
        <p:txBody>
          <a:bodyPr/>
          <a:lstStyle/>
          <a:p>
            <a:pPr algn="just"/>
            <a:r>
              <a:rPr lang="en-US" sz="3200" i="1" dirty="0">
                <a:solidFill>
                  <a:schemeClr val="tx1"/>
                </a:solidFill>
              </a:rPr>
              <a:t>Robot Operating System</a:t>
            </a:r>
          </a:p>
          <a:p>
            <a:pPr algn="just"/>
            <a:r>
              <a:rPr lang="en-US" sz="3200" i="1" dirty="0">
                <a:solidFill>
                  <a:schemeClr val="tx1"/>
                </a:solidFill>
              </a:rPr>
              <a:t>ROS</a:t>
            </a:r>
            <a:r>
              <a:rPr lang="en-US" sz="3200" dirty="0">
                <a:solidFill>
                  <a:schemeClr val="tx1"/>
                </a:solidFill>
              </a:rPr>
              <a:t> je </a:t>
            </a:r>
            <a:r>
              <a:rPr lang="en-US" sz="3200" i="1" dirty="0">
                <a:solidFill>
                  <a:schemeClr val="tx1"/>
                </a:solidFill>
              </a:rPr>
              <a:t>Open Source </a:t>
            </a:r>
            <a:r>
              <a:rPr lang="sr-Cyrl-RS" sz="3200" dirty="0">
                <a:solidFill>
                  <a:schemeClr val="tx1"/>
                </a:solidFill>
              </a:rPr>
              <a:t>оперативни систем 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sr-Cyrl-RS" sz="3200" dirty="0">
                <a:solidFill>
                  <a:schemeClr val="tx1"/>
                </a:solidFill>
              </a:rPr>
              <a:t>у ширем смислу те речи, што значи да поседује отворене библиотеке којима се лако приступа и бесплатне су.</a:t>
            </a:r>
          </a:p>
          <a:p>
            <a:pPr algn="just"/>
            <a:r>
              <a:rPr lang="sr-Cyrl-RS" sz="3200" dirty="0">
                <a:solidFill>
                  <a:schemeClr val="tx1"/>
                </a:solidFill>
              </a:rPr>
              <a:t>Програм који се извршава се може написати у </a:t>
            </a:r>
            <a:r>
              <a:rPr lang="en-US" sz="3200" i="1" dirty="0">
                <a:solidFill>
                  <a:schemeClr val="tx1"/>
                </a:solidFill>
              </a:rPr>
              <a:t>C/C++ </a:t>
            </a:r>
            <a:r>
              <a:rPr lang="sr-Cyrl-RS" sz="3200" dirty="0">
                <a:solidFill>
                  <a:schemeClr val="tx1"/>
                </a:solidFill>
              </a:rPr>
              <a:t>или </a:t>
            </a:r>
            <a:r>
              <a:rPr lang="en-US" sz="3200" i="1" dirty="0">
                <a:solidFill>
                  <a:schemeClr val="tx1"/>
                </a:solidFill>
              </a:rPr>
              <a:t>Python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sr-Cyrl-RS" sz="3200" dirty="0">
                <a:solidFill>
                  <a:schemeClr val="tx1"/>
                </a:solidFill>
              </a:rPr>
              <a:t>програмском језику.</a:t>
            </a:r>
            <a:endParaRPr lang="en-US" sz="3200" dirty="0">
              <a:solidFill>
                <a:schemeClr val="tx1"/>
              </a:solidFill>
            </a:endParaRPr>
          </a:p>
          <a:p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879CE9-3798-4804-A0E5-98BE50B99D8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149" y="134470"/>
            <a:ext cx="2623820" cy="32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8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8B5D-FEF3-434F-9D7D-C83A0C6AA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72" y="342053"/>
            <a:ext cx="1611948" cy="1100668"/>
          </a:xfrm>
        </p:spPr>
        <p:txBody>
          <a:bodyPr/>
          <a:lstStyle/>
          <a:p>
            <a:r>
              <a:rPr lang="en-US" i="1" dirty="0"/>
              <a:t>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98B19-B907-40D5-BCB9-697001339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572" y="707831"/>
            <a:ext cx="10904856" cy="2641655"/>
          </a:xfrm>
        </p:spPr>
        <p:txBody>
          <a:bodyPr>
            <a:normAutofit/>
          </a:bodyPr>
          <a:lstStyle/>
          <a:p>
            <a:pPr algn="just"/>
            <a:r>
              <a:rPr lang="sr-Cyrl-RS" sz="2400" dirty="0" err="1">
                <a:solidFill>
                  <a:schemeClr val="tx1"/>
                </a:solidFill>
              </a:rPr>
              <a:t>Нодови</a:t>
            </a:r>
            <a:r>
              <a:rPr lang="sr-Cyrl-RS" sz="2400" dirty="0">
                <a:solidFill>
                  <a:schemeClr val="tx1"/>
                </a:solidFill>
              </a:rPr>
              <a:t> су делови софтвера који могу да реализују различите задатке у зависности од тога на који су  начин програмирани.</a:t>
            </a:r>
          </a:p>
          <a:p>
            <a:pPr algn="just"/>
            <a:r>
              <a:rPr lang="en-US" sz="2400" i="1" dirty="0">
                <a:solidFill>
                  <a:schemeClr val="tx1"/>
                </a:solidFill>
              </a:rPr>
              <a:t>Publisher-Subscriber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sr-Cyrl-RS" sz="2400" dirty="0">
                <a:solidFill>
                  <a:schemeClr val="tx1"/>
                </a:solidFill>
              </a:rPr>
              <a:t>је вид комуникације где један </a:t>
            </a:r>
            <a:r>
              <a:rPr lang="sr-Cyrl-RS" sz="2400" dirty="0" err="1">
                <a:solidFill>
                  <a:schemeClr val="tx1"/>
                </a:solidFill>
              </a:rPr>
              <a:t>нод</a:t>
            </a:r>
            <a:r>
              <a:rPr lang="sr-Cyrl-RS" sz="2400" dirty="0">
                <a:solidFill>
                  <a:schemeClr val="tx1"/>
                </a:solidFill>
              </a:rPr>
              <a:t> може нешто да публикује на </a:t>
            </a:r>
            <a:r>
              <a:rPr lang="en-US" sz="2400" i="1" dirty="0">
                <a:solidFill>
                  <a:schemeClr val="tx1"/>
                </a:solidFill>
              </a:rPr>
              <a:t>Topic</a:t>
            </a:r>
            <a:r>
              <a:rPr lang="sr-Cyrl-RS" sz="2400" dirty="0">
                <a:solidFill>
                  <a:schemeClr val="tx1"/>
                </a:solidFill>
              </a:rPr>
              <a:t>, а остали </a:t>
            </a:r>
            <a:r>
              <a:rPr lang="sr-Cyrl-RS" sz="2400" dirty="0" err="1">
                <a:solidFill>
                  <a:schemeClr val="tx1"/>
                </a:solidFill>
              </a:rPr>
              <a:t>нодови</a:t>
            </a:r>
            <a:r>
              <a:rPr lang="sr-Cyrl-RS" sz="2400" dirty="0">
                <a:solidFill>
                  <a:schemeClr val="tx1"/>
                </a:solidFill>
              </a:rPr>
              <a:t> могу бити претплаћени</a:t>
            </a:r>
            <a:endParaRPr lang="en-US" sz="2400" i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E7A8F7-684A-4168-94A2-592E6554E9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320" y="3041374"/>
            <a:ext cx="7291360" cy="35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2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BC40-5EC3-4347-9714-959AECDDC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73141"/>
            <a:ext cx="5199753" cy="1327059"/>
          </a:xfrm>
        </p:spPr>
        <p:txBody>
          <a:bodyPr/>
          <a:lstStyle/>
          <a:p>
            <a:r>
              <a:rPr lang="en-US" dirty="0"/>
              <a:t>A</a:t>
            </a:r>
            <a:r>
              <a:rPr lang="sr-Cyrl-RS" dirty="0"/>
              <a:t>лати за детекцију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67555-25B7-4F57-BE45-B464B3F8A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02635"/>
            <a:ext cx="8534400" cy="3774293"/>
          </a:xfrm>
        </p:spPr>
        <p:txBody>
          <a:bodyPr>
            <a:normAutofit/>
          </a:bodyPr>
          <a:lstStyle/>
          <a:p>
            <a:pPr algn="just"/>
            <a:r>
              <a:rPr lang="en-US" sz="3200" i="1" dirty="0">
                <a:solidFill>
                  <a:schemeClr val="tx1"/>
                </a:solidFill>
              </a:rPr>
              <a:t>OpenCV</a:t>
            </a:r>
          </a:p>
          <a:p>
            <a:pPr marL="0" indent="0" algn="just">
              <a:buNone/>
            </a:pPr>
            <a:endParaRPr lang="en-US" sz="3200" i="1" dirty="0">
              <a:solidFill>
                <a:schemeClr val="tx1"/>
              </a:solidFill>
            </a:endParaRPr>
          </a:p>
          <a:p>
            <a:pPr algn="just"/>
            <a:r>
              <a:rPr lang="en-US" sz="3200" i="1" dirty="0">
                <a:solidFill>
                  <a:schemeClr val="tx1"/>
                </a:solidFill>
              </a:rPr>
              <a:t>Tesseract OCR</a:t>
            </a:r>
          </a:p>
        </p:txBody>
      </p:sp>
    </p:spTree>
    <p:extLst>
      <p:ext uri="{BB962C8B-B14F-4D97-AF65-F5344CB8AC3E}">
        <p14:creationId xmlns:p14="http://schemas.microsoft.com/office/powerpoint/2010/main" val="168707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5C95-E5A1-4819-AF8F-1529DE6A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63810"/>
            <a:ext cx="2446614" cy="1327059"/>
          </a:xfrm>
        </p:spPr>
        <p:txBody>
          <a:bodyPr/>
          <a:lstStyle/>
          <a:p>
            <a:r>
              <a:rPr lang="en-US" i="1" dirty="0" err="1"/>
              <a:t>Opencv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DFD04-2E8B-4844-9618-27C967EC8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375" y="1073426"/>
            <a:ext cx="10997249" cy="2355574"/>
          </a:xfrm>
        </p:spPr>
        <p:txBody>
          <a:bodyPr>
            <a:normAutofit/>
          </a:bodyPr>
          <a:lstStyle/>
          <a:p>
            <a:pPr algn="just"/>
            <a:r>
              <a:rPr lang="en-US" sz="2800" i="1" dirty="0">
                <a:solidFill>
                  <a:schemeClr val="tx1"/>
                </a:solidFill>
              </a:rPr>
              <a:t>OpenCV</a:t>
            </a:r>
            <a:r>
              <a:rPr lang="sr-Cyrl-RS" sz="2800" i="1" dirty="0">
                <a:solidFill>
                  <a:schemeClr val="tx1"/>
                </a:solidFill>
              </a:rPr>
              <a:t> </a:t>
            </a:r>
            <a:r>
              <a:rPr lang="sr-Cyrl-RS" sz="2800" dirty="0">
                <a:solidFill>
                  <a:schemeClr val="tx1"/>
                </a:solidFill>
              </a:rPr>
              <a:t>представља колекцију библиотека писаних у </a:t>
            </a:r>
            <a:r>
              <a:rPr lang="en-US" sz="2800" i="1" dirty="0">
                <a:solidFill>
                  <a:schemeClr val="tx1"/>
                </a:solidFill>
              </a:rPr>
              <a:t>C/C++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i="1" dirty="0">
                <a:solidFill>
                  <a:schemeClr val="tx1"/>
                </a:solidFill>
              </a:rPr>
              <a:t>Python </a:t>
            </a:r>
            <a:r>
              <a:rPr lang="sr-Cyrl-RS" sz="2800" dirty="0">
                <a:solidFill>
                  <a:schemeClr val="tx1"/>
                </a:solidFill>
              </a:rPr>
              <a:t>и </a:t>
            </a:r>
            <a:r>
              <a:rPr lang="en-US" sz="2800" dirty="0">
                <a:solidFill>
                  <a:schemeClr val="tx1"/>
                </a:solidFill>
              </a:rPr>
              <a:t>Java</a:t>
            </a:r>
            <a:r>
              <a:rPr lang="en-US" sz="2800" i="1" dirty="0">
                <a:solidFill>
                  <a:schemeClr val="tx1"/>
                </a:solidFill>
              </a:rPr>
              <a:t> </a:t>
            </a:r>
            <a:r>
              <a:rPr lang="sr-Cyrl-RS" sz="2800" dirty="0">
                <a:solidFill>
                  <a:schemeClr val="tx1"/>
                </a:solidFill>
              </a:rPr>
              <a:t>програмском језику које се првенствено користе за рачунарску визију у реалном времену</a:t>
            </a:r>
            <a:endParaRPr lang="en-US" sz="2800" i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88765-9605-44EC-AF78-94E55B33324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641" y="3538331"/>
            <a:ext cx="6444394" cy="304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2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8C1D-4F32-44A7-80B8-69853E7C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92" y="329778"/>
            <a:ext cx="3784918" cy="1021928"/>
          </a:xfrm>
        </p:spPr>
        <p:txBody>
          <a:bodyPr/>
          <a:lstStyle/>
          <a:p>
            <a:r>
              <a:rPr lang="en-US" i="1" dirty="0"/>
              <a:t>tesseract </a:t>
            </a:r>
            <a:r>
              <a:rPr lang="en-US" i="1" dirty="0" err="1"/>
              <a:t>ocr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5A3CA-BB47-4DEE-B7F6-5B0815E41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92" y="840742"/>
            <a:ext cx="10322878" cy="4263390"/>
          </a:xfrm>
        </p:spPr>
        <p:txBody>
          <a:bodyPr>
            <a:normAutofit/>
          </a:bodyPr>
          <a:lstStyle/>
          <a:p>
            <a:pPr algn="just"/>
            <a:r>
              <a:rPr lang="en-US" sz="2800" i="1" dirty="0">
                <a:solidFill>
                  <a:schemeClr val="tx1"/>
                </a:solidFill>
              </a:rPr>
              <a:t>Optical Character Recognition</a:t>
            </a:r>
          </a:p>
          <a:p>
            <a:pPr algn="just"/>
            <a:r>
              <a:rPr lang="en-US" sz="2800" i="1" dirty="0">
                <a:solidFill>
                  <a:schemeClr val="tx1"/>
                </a:solidFill>
              </a:rPr>
              <a:t>Tesseract OCR </a:t>
            </a:r>
            <a:r>
              <a:rPr lang="en-US" sz="2800" dirty="0">
                <a:solidFill>
                  <a:schemeClr val="tx1"/>
                </a:solidFill>
              </a:rPr>
              <a:t>j</a:t>
            </a:r>
            <a:r>
              <a:rPr lang="sr-Cyrl-RS" sz="2800" dirty="0">
                <a:solidFill>
                  <a:schemeClr val="tx1"/>
                </a:solidFill>
              </a:rPr>
              <a:t>е платформа за оптичко препознавање карактера за разне оперативне системе</a:t>
            </a:r>
          </a:p>
          <a:p>
            <a:pPr algn="just"/>
            <a:r>
              <a:rPr lang="en-US" sz="2800" i="1" dirty="0">
                <a:solidFill>
                  <a:schemeClr val="tx1"/>
                </a:solidFill>
              </a:rPr>
              <a:t>OCR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sr-Cyrl-RS" sz="2800" dirty="0">
                <a:solidFill>
                  <a:schemeClr val="tx1"/>
                </a:solidFill>
              </a:rPr>
              <a:t>је значајно поље истраживања за препознавање образаца, вештачку интелигенцију и рачунарску визију.</a:t>
            </a:r>
            <a:endParaRPr lang="en-US" sz="28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59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8C1D-4F32-44A7-80B8-69853E7C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6802"/>
            <a:ext cx="8534400" cy="1507067"/>
          </a:xfrm>
        </p:spPr>
        <p:txBody>
          <a:bodyPr/>
          <a:lstStyle/>
          <a:p>
            <a:r>
              <a:rPr lang="sr-Cyrl-RS" dirty="0"/>
              <a:t>Детекција </a:t>
            </a:r>
            <a:r>
              <a:rPr lang="en-US" i="1" dirty="0"/>
              <a:t>stop </a:t>
            </a:r>
            <a:r>
              <a:rPr lang="sr-Cyrl-RS" dirty="0"/>
              <a:t>знака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5A3CA-BB47-4DEE-B7F6-5B0815E41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179378"/>
            <a:ext cx="10631488" cy="3444297"/>
          </a:xfrm>
        </p:spPr>
        <p:txBody>
          <a:bodyPr>
            <a:normAutofit/>
          </a:bodyPr>
          <a:lstStyle/>
          <a:p>
            <a:pPr algn="just"/>
            <a:r>
              <a:rPr lang="sr-Cyrl-RS" sz="2400" dirty="0">
                <a:solidFill>
                  <a:schemeClr val="tx1"/>
                </a:solidFill>
              </a:rPr>
              <a:t>Процес детекције </a:t>
            </a:r>
            <a:r>
              <a:rPr lang="en-US" sz="2400" i="1" dirty="0">
                <a:solidFill>
                  <a:schemeClr val="tx1"/>
                </a:solidFill>
              </a:rPr>
              <a:t>STOP</a:t>
            </a:r>
            <a:r>
              <a:rPr lang="sr-Cyrl-RS" sz="2400" i="1" dirty="0">
                <a:solidFill>
                  <a:schemeClr val="tx1"/>
                </a:solidFill>
              </a:rPr>
              <a:t> </a:t>
            </a:r>
            <a:r>
              <a:rPr lang="sr-Cyrl-RS" sz="2400" dirty="0">
                <a:solidFill>
                  <a:schemeClr val="tx1"/>
                </a:solidFill>
              </a:rPr>
              <a:t>знака се одвија:</a:t>
            </a:r>
          </a:p>
          <a:p>
            <a:pPr lvl="1" algn="just"/>
            <a:r>
              <a:rPr lang="sr-Cyrl-RS" sz="2400" dirty="0">
                <a:solidFill>
                  <a:schemeClr val="tx1"/>
                </a:solidFill>
              </a:rPr>
              <a:t>Локализација подручја детекције (регион од интереса)</a:t>
            </a:r>
          </a:p>
          <a:p>
            <a:pPr lvl="1" algn="just"/>
            <a:r>
              <a:rPr lang="sr-Cyrl-RS" sz="2400" dirty="0">
                <a:solidFill>
                  <a:schemeClr val="tx1"/>
                </a:solidFill>
              </a:rPr>
              <a:t>Сегментација црвене боје</a:t>
            </a:r>
          </a:p>
          <a:p>
            <a:pPr lvl="1" algn="just"/>
            <a:r>
              <a:rPr lang="sr-Cyrl-RS" sz="2400" dirty="0">
                <a:solidFill>
                  <a:schemeClr val="tx1"/>
                </a:solidFill>
              </a:rPr>
              <a:t>Детекција уз помоћ класификатора</a:t>
            </a:r>
          </a:p>
          <a:p>
            <a:pPr lvl="1" algn="just"/>
            <a:r>
              <a:rPr lang="sr-Cyrl-RS" sz="2400" dirty="0" err="1">
                <a:solidFill>
                  <a:schemeClr val="tx1"/>
                </a:solidFill>
              </a:rPr>
              <a:t>Предпроцесуирање</a:t>
            </a:r>
            <a:r>
              <a:rPr lang="sr-Cyrl-RS" sz="2400" dirty="0">
                <a:solidFill>
                  <a:schemeClr val="tx1"/>
                </a:solidFill>
              </a:rPr>
              <a:t> исечака за </a:t>
            </a:r>
            <a:r>
              <a:rPr lang="en-US" sz="2400" i="1" dirty="0">
                <a:solidFill>
                  <a:schemeClr val="tx1"/>
                </a:solidFill>
              </a:rPr>
              <a:t>OCR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sr-Cyrl-RS" sz="2400" dirty="0">
              <a:solidFill>
                <a:schemeClr val="tx1"/>
              </a:solidFill>
            </a:endParaRPr>
          </a:p>
          <a:p>
            <a:pPr lvl="1" algn="just"/>
            <a:r>
              <a:rPr lang="sr-Cyrl-RS" sz="2400" dirty="0">
                <a:solidFill>
                  <a:schemeClr val="tx1"/>
                </a:solidFill>
              </a:rPr>
              <a:t>Очитавање карактера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BACE74-D842-4334-A2A7-C4D658BB703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5" r="34583" b="39515"/>
          <a:stretch/>
        </p:blipFill>
        <p:spPr bwMode="auto">
          <a:xfrm>
            <a:off x="7452360" y="2901527"/>
            <a:ext cx="4739640" cy="39564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88496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8C1D-4F32-44A7-80B8-69853E7C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46803"/>
            <a:ext cx="10666275" cy="1085040"/>
          </a:xfrm>
        </p:spPr>
        <p:txBody>
          <a:bodyPr>
            <a:noAutofit/>
          </a:bodyPr>
          <a:lstStyle/>
          <a:p>
            <a:r>
              <a:rPr lang="sr-Cyrl-RS" dirty="0"/>
              <a:t>Детекција и препознавање ограничења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5A3CA-BB47-4DEE-B7F6-5B0815E41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116164"/>
            <a:ext cx="9692240" cy="3555227"/>
          </a:xfrm>
        </p:spPr>
        <p:txBody>
          <a:bodyPr/>
          <a:lstStyle/>
          <a:p>
            <a:pPr algn="just"/>
            <a:r>
              <a:rPr lang="sr-Cyrl-RS" sz="2400" dirty="0">
                <a:solidFill>
                  <a:schemeClr val="tx1"/>
                </a:solidFill>
              </a:rPr>
              <a:t>Процес детекције знака ограничења се одвија:</a:t>
            </a:r>
          </a:p>
          <a:p>
            <a:pPr lvl="1" algn="just"/>
            <a:r>
              <a:rPr lang="sr-Cyrl-RS" sz="2400" dirty="0">
                <a:solidFill>
                  <a:schemeClr val="tx1"/>
                </a:solidFill>
              </a:rPr>
              <a:t>Локализација подручја детекције (регион од интереса)</a:t>
            </a:r>
          </a:p>
          <a:p>
            <a:pPr lvl="1" algn="just"/>
            <a:r>
              <a:rPr lang="sr-Cyrl-RS" sz="2400" dirty="0">
                <a:solidFill>
                  <a:schemeClr val="tx1"/>
                </a:solidFill>
              </a:rPr>
              <a:t>Сегментација црвене боје</a:t>
            </a:r>
          </a:p>
          <a:p>
            <a:pPr lvl="1" algn="just"/>
            <a:r>
              <a:rPr lang="sr-Cyrl-RS" sz="2400" dirty="0">
                <a:solidFill>
                  <a:schemeClr val="tx1"/>
                </a:solidFill>
              </a:rPr>
              <a:t>Детекција уз помоћ класификатора</a:t>
            </a:r>
          </a:p>
          <a:p>
            <a:pPr lvl="1" algn="just"/>
            <a:r>
              <a:rPr lang="sr-Cyrl-RS" sz="2400" dirty="0" err="1">
                <a:solidFill>
                  <a:schemeClr val="tx1"/>
                </a:solidFill>
              </a:rPr>
              <a:t>Предпроцесуирање</a:t>
            </a:r>
            <a:r>
              <a:rPr lang="sr-Cyrl-RS" sz="2400" dirty="0">
                <a:solidFill>
                  <a:schemeClr val="tx1"/>
                </a:solidFill>
              </a:rPr>
              <a:t> исечака за </a:t>
            </a:r>
            <a:r>
              <a:rPr lang="en-US" sz="2400" i="1" dirty="0">
                <a:solidFill>
                  <a:schemeClr val="tx1"/>
                </a:solidFill>
              </a:rPr>
              <a:t>OCR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sr-Cyrl-RS" sz="2400" dirty="0">
              <a:solidFill>
                <a:schemeClr val="tx1"/>
              </a:solidFill>
            </a:endParaRPr>
          </a:p>
          <a:p>
            <a:pPr lvl="1" algn="just"/>
            <a:r>
              <a:rPr lang="sr-Cyrl-RS" sz="2400" dirty="0">
                <a:solidFill>
                  <a:schemeClr val="tx1"/>
                </a:solidFill>
              </a:rPr>
              <a:t>Очитавање карактера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8A39C-3395-4EF1-A242-D0120C8EEB6A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8" t="19464" r="11753" b="10727"/>
          <a:stretch/>
        </p:blipFill>
        <p:spPr>
          <a:xfrm>
            <a:off x="6656070" y="4194810"/>
            <a:ext cx="5535930" cy="266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3977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{E7A1F60E-4D7F-4E1F-9101-97FD936F1058}tf02900771</Template>
  <TotalTime>186</TotalTime>
  <Words>708</Words>
  <Application>Microsoft Office PowerPoint</Application>
  <PresentationFormat>Widescreen</PresentationFormat>
  <Paragraphs>77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Century Gothic</vt:lpstr>
      <vt:lpstr>Wingdings 3</vt:lpstr>
      <vt:lpstr>Slice</vt:lpstr>
      <vt:lpstr>Детекција ЗНАКОВА И ПРАЋЕЊЕ ТРАКА ПРИ КРЕТАЊУ АУТОНОМНОГ ВОЗИЛА У САОБРАЋАЈУ</vt:lpstr>
      <vt:lpstr>увод</vt:lpstr>
      <vt:lpstr>ROS</vt:lpstr>
      <vt:lpstr>node</vt:lpstr>
      <vt:lpstr>Aлати за детекцију</vt:lpstr>
      <vt:lpstr>Opencv</vt:lpstr>
      <vt:lpstr>tesseract ocr</vt:lpstr>
      <vt:lpstr>Детекција stop знака</vt:lpstr>
      <vt:lpstr>Детекција и препознавање ограничења</vt:lpstr>
      <vt:lpstr>Детекција линија саобраћајне траке</vt:lpstr>
      <vt:lpstr>Интеграција целог система</vt:lpstr>
      <vt:lpstr>Симулатор камере</vt:lpstr>
      <vt:lpstr>PowerPoint Presentation</vt:lpstr>
      <vt:lpstr>Кластер детектора</vt:lpstr>
      <vt:lpstr>PowerPoint Presentation</vt:lpstr>
      <vt:lpstr>ECU симулатор</vt:lpstr>
      <vt:lpstr>PowerPoint Presentation</vt:lpstr>
      <vt:lpstr>ВИЗУализатор</vt:lpstr>
      <vt:lpstr>PowerPoint Presentation</vt:lpstr>
      <vt:lpstr>Watchdog</vt:lpstr>
      <vt:lpstr>PowerPoint Presentation</vt:lpstr>
      <vt:lpstr>Тестирање система</vt:lpstr>
      <vt:lpstr>Закључак</vt:lpstr>
      <vt:lpstr>Хвала на пажњи!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Detekcija znakova i praćenje traka pri kretanju autonomnog vozila u saobraćaju</dc:title>
  <dc:creator>Jovan Slavujevic</dc:creator>
  <cp:lastModifiedBy>Jovan Slavujevic</cp:lastModifiedBy>
  <cp:revision>44</cp:revision>
  <dcterms:created xsi:type="dcterms:W3CDTF">2020-03-03T22:19:11Z</dcterms:created>
  <dcterms:modified xsi:type="dcterms:W3CDTF">2020-03-08T11:10:53Z</dcterms:modified>
</cp:coreProperties>
</file>