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01.05.2020.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01.05.2020.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30A-56FC-4FFC-977A-0957C332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71744"/>
            <a:ext cx="8791575" cy="2434193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/>
              <a:t>Препознавање и алкотестирање човека, уз публиковање података на </a:t>
            </a:r>
            <a:r>
              <a:rPr lang="sr-Latn-RS" i="1" dirty="0"/>
              <a:t>Cloud</a:t>
            </a:r>
            <a:r>
              <a:rPr lang="sr-Latn-RS" dirty="0"/>
              <a:t> </a:t>
            </a:r>
            <a:r>
              <a:rPr lang="sr-Cyrl-RS" dirty="0"/>
              <a:t>сервер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49EBB-E0C3-4EF4-ADEE-B3E8A5F19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5009285" cy="1655762"/>
          </a:xfrm>
        </p:spPr>
        <p:txBody>
          <a:bodyPr>
            <a:normAutofit/>
          </a:bodyPr>
          <a:lstStyle/>
          <a:p>
            <a:r>
              <a:rPr lang="sr-Cyrl-RS" sz="2800" dirty="0">
                <a:solidFill>
                  <a:schemeClr val="tx1"/>
                </a:solidFill>
              </a:rPr>
              <a:t>СТУденти:</a:t>
            </a:r>
            <a:br>
              <a:rPr lang="sr-Cyrl-RS" sz="2800" dirty="0">
                <a:solidFill>
                  <a:schemeClr val="tx1"/>
                </a:solidFill>
              </a:rPr>
            </a:br>
            <a:r>
              <a:rPr lang="sr-Cyrl-RS" sz="2800" dirty="0">
                <a:solidFill>
                  <a:schemeClr val="tx1"/>
                </a:solidFill>
              </a:rPr>
              <a:t>	Јован Славујевић</a:t>
            </a:r>
            <a:br>
              <a:rPr lang="sr-Cyrl-RS" sz="2800" dirty="0">
                <a:solidFill>
                  <a:schemeClr val="tx1"/>
                </a:solidFill>
              </a:rPr>
            </a:br>
            <a:r>
              <a:rPr lang="sr-Cyrl-RS" sz="2800" dirty="0">
                <a:solidFill>
                  <a:schemeClr val="tx1"/>
                </a:solidFill>
              </a:rPr>
              <a:t>	СТЕФАН швендерман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F7FF4-713C-4348-951D-3C61C2DF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27" y="4005767"/>
            <a:ext cx="1480488" cy="1480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B357E-C2B7-49E9-98EB-A7794C29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05" y="4002001"/>
            <a:ext cx="1480488" cy="1608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2C19E-14F4-4193-96C8-F6D617C4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185" y="3805938"/>
            <a:ext cx="1804860" cy="18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3A8-03D6-41D3-AB66-99795824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4" y="-171595"/>
            <a:ext cx="11287325" cy="1423346"/>
          </a:xfrm>
        </p:spPr>
        <p:txBody>
          <a:bodyPr/>
          <a:lstStyle/>
          <a:p>
            <a:r>
              <a:rPr lang="sr-Cyrl-RS" dirty="0"/>
              <a:t>Имплементација алгоритма за алкотестирање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595CD-1F55-4CA1-94B1-DE07AF63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0" y="1086512"/>
            <a:ext cx="10195372" cy="5349799"/>
          </a:xfrm>
        </p:spPr>
        <p:txBody>
          <a:bodyPr>
            <a:normAutofit/>
          </a:bodyPr>
          <a:lstStyle/>
          <a:p>
            <a:r>
              <a:rPr lang="sr-Cyrl-RS" dirty="0"/>
              <a:t>Алкотестирање могуће је захваљујући </a:t>
            </a:r>
            <a:r>
              <a:rPr lang="sr-Latn-RS" i="1" dirty="0"/>
              <a:t>MQ-2</a:t>
            </a:r>
            <a:r>
              <a:rPr lang="sr-Latn-RS" dirty="0"/>
              <a:t> </a:t>
            </a:r>
            <a:r>
              <a:rPr lang="sr-Cyrl-RS" dirty="0"/>
              <a:t>сензору, који ради на принципу детекције алкохола у ваздуху. Коришћен је дигитални излаз сензора. </a:t>
            </a:r>
          </a:p>
          <a:p>
            <a:r>
              <a:rPr lang="sr-Cyrl-RS" dirty="0"/>
              <a:t>Сензор се повезује на </a:t>
            </a:r>
            <a:r>
              <a:rPr lang="en-US" i="1" dirty="0" err="1"/>
              <a:t>RaspberryPi</a:t>
            </a:r>
            <a:r>
              <a:rPr lang="sr-Cyrl-RS" dirty="0"/>
              <a:t>. Дигитални излазни пин може се повезати на било који од слободних </a:t>
            </a:r>
            <a:r>
              <a:rPr lang="en-US" i="1" dirty="0"/>
              <a:t>GPIO </a:t>
            </a:r>
            <a:r>
              <a:rPr lang="sr-Cyrl-RS" dirty="0"/>
              <a:t>пинова.</a:t>
            </a:r>
          </a:p>
          <a:p>
            <a:r>
              <a:rPr lang="sr-Cyrl-RS" dirty="0"/>
              <a:t>Серверска апликација функционише по </a:t>
            </a:r>
            <a:r>
              <a:rPr lang="en-US" i="1" dirty="0"/>
              <a:t>Multithreading </a:t>
            </a:r>
            <a:r>
              <a:rPr lang="sr-Cyrl-RS" dirty="0"/>
              <a:t>принципу, где улогу главног треда игра бесконачна петља у оквиру које се на сваких 100 </a:t>
            </a:r>
            <a:r>
              <a:rPr lang="sr-Latn-RS" i="1" dirty="0"/>
              <a:t>ms </a:t>
            </a:r>
            <a:r>
              <a:rPr lang="sr-Latn-RS" dirty="0"/>
              <a:t> </a:t>
            </a:r>
            <a:r>
              <a:rPr lang="sr-Cyrl-RS" dirty="0"/>
              <a:t>преузимају подаци са дигиталног излаза сензора и исписују на излазу конзоле. Сваким новим повезивањем клијента креира се нови тред који реагује на догађај (енг. </a:t>
            </a:r>
            <a:r>
              <a:rPr lang="sr-Latn-RS" i="1" dirty="0"/>
              <a:t>Event</a:t>
            </a:r>
            <a:r>
              <a:rPr lang="sr-Latn-RS" dirty="0"/>
              <a:t>) </a:t>
            </a:r>
            <a:r>
              <a:rPr lang="sr-Cyrl-RS" dirty="0"/>
              <a:t>у виду захтева клијента да добије тренутне податке са сензора.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3A8-03D6-41D3-AB66-99795824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4" y="-171595"/>
            <a:ext cx="11287325" cy="1423346"/>
          </a:xfrm>
        </p:spPr>
        <p:txBody>
          <a:bodyPr/>
          <a:lstStyle/>
          <a:p>
            <a:r>
              <a:rPr lang="sr-Cyrl-RS" dirty="0"/>
              <a:t>Имплементација алгоритма за алкотестирање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14A868-CEA4-4910-B404-502A0DDA89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09" y="953347"/>
            <a:ext cx="8721805" cy="5820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16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776-E5C8-4520-8E3B-7A16A339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8EE2-C1D8-484A-BDF6-DF5D3D0C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/>
              <a:t>Након повезивања свих саставних компоненти система и тестирања, може се закључити да систем успешно функционише. </a:t>
            </a:r>
          </a:p>
          <a:p>
            <a:r>
              <a:rPr lang="sr-Cyrl-RS" dirty="0"/>
              <a:t>Евентуално би се добило на функционалности – минијатурности и мобилности, када би клијентски сегмент био имплементиран на </a:t>
            </a:r>
            <a:r>
              <a:rPr lang="en-US" i="1" dirty="0" err="1"/>
              <a:t>rPi</a:t>
            </a:r>
            <a:r>
              <a:rPr lang="en-US" i="1" dirty="0"/>
              <a:t> </a:t>
            </a:r>
            <a:r>
              <a:rPr lang="sr-Cyrl-RS"/>
              <a:t>-у</a:t>
            </a:r>
            <a:r>
              <a:rPr lang="sr-Cyrl-RS" dirty="0"/>
              <a:t>, а рачунар био искључен из пројекта. На њему би осим </a:t>
            </a:r>
            <a:r>
              <a:rPr lang="sr-Latn-RS" i="1" dirty="0"/>
              <a:t>MQ-2</a:t>
            </a:r>
            <a:r>
              <a:rPr lang="sr-Cyrl-RS" dirty="0"/>
              <a:t> морала бити повезана </a:t>
            </a:r>
            <a:r>
              <a:rPr lang="en-US" i="1" dirty="0" err="1"/>
              <a:t>rPi</a:t>
            </a:r>
            <a:r>
              <a:rPr lang="en-US" i="1" dirty="0"/>
              <a:t> </a:t>
            </a:r>
            <a:r>
              <a:rPr lang="sr-Cyrl-RS" dirty="0"/>
              <a:t>камера. Мана такве реализације је губитак перформанси детекције и препознавања. То би представљало озбиљно оптерећење и дошло би до прегревања уређаја. Осим тога, морало би доћи до промене у имплементацији система.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6565F-E21D-4FD3-995F-5F9200BB91C2}"/>
              </a:ext>
            </a:extLst>
          </p:cNvPr>
          <p:cNvSpPr txBox="1"/>
          <p:nvPr/>
        </p:nvSpPr>
        <p:spPr>
          <a:xfrm>
            <a:off x="2219418" y="2601157"/>
            <a:ext cx="840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7200" dirty="0"/>
              <a:t>ХВАЛА НА ПАЖЊИ!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33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9339-285B-4632-9B2C-30FF1E30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FB0A-DDA8-4ABE-A437-200D0E22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854"/>
            <a:ext cx="9905999" cy="3541714"/>
          </a:xfrm>
        </p:spPr>
        <p:txBody>
          <a:bodyPr/>
          <a:lstStyle/>
          <a:p>
            <a:r>
              <a:rPr lang="sr-Cyrl-RS" dirty="0"/>
              <a:t>Задатак овог пројекта јесте креирање програма у оквиру којег ће се извршавати детекција и препознавање људи, алкотестирање детектованих, а потом публиковање обрађених података на </a:t>
            </a:r>
            <a:r>
              <a:rPr lang="sr-Latn-RS" i="1" dirty="0"/>
              <a:t>Cloud </a:t>
            </a:r>
            <a:r>
              <a:rPr lang="sr-Cyrl-RS" dirty="0"/>
              <a:t>сервер</a:t>
            </a:r>
          </a:p>
          <a:p>
            <a:r>
              <a:rPr lang="sr-Cyrl-RS" dirty="0"/>
              <a:t>Ресурси: сензор камере и </a:t>
            </a:r>
            <a:r>
              <a:rPr lang="en-US" i="1" dirty="0"/>
              <a:t>MQ-2 </a:t>
            </a:r>
            <a:r>
              <a:rPr lang="sr-Cyrl-RS" dirty="0"/>
              <a:t>сензор гаса (алкохола)</a:t>
            </a:r>
          </a:p>
          <a:p>
            <a:r>
              <a:rPr lang="sr-Cyrl-RS" dirty="0"/>
              <a:t>Уређаји: </a:t>
            </a:r>
            <a:r>
              <a:rPr lang="en-US" i="1" dirty="0"/>
              <a:t>PC </a:t>
            </a:r>
            <a:r>
              <a:rPr lang="sr-Cyrl-RS" dirty="0"/>
              <a:t>и </a:t>
            </a:r>
            <a:r>
              <a:rPr lang="sr-Latn-RS" i="1" dirty="0"/>
              <a:t>RaspberryPi </a:t>
            </a:r>
          </a:p>
          <a:p>
            <a:r>
              <a:rPr lang="sr-Latn-RS" i="1" dirty="0"/>
              <a:t>Cloud </a:t>
            </a:r>
            <a:r>
              <a:rPr lang="sr-Cyrl-RS" dirty="0"/>
              <a:t>сервер: </a:t>
            </a:r>
            <a:r>
              <a:rPr lang="en-US" i="1" dirty="0" err="1"/>
              <a:t>Wolkabout</a:t>
            </a:r>
            <a:r>
              <a:rPr lang="en-US" i="1" dirty="0"/>
              <a:t> IoT Cloud Service</a:t>
            </a:r>
          </a:p>
        </p:txBody>
      </p:sp>
    </p:spTree>
    <p:extLst>
      <p:ext uri="{BB962C8B-B14F-4D97-AF65-F5344CB8AC3E}">
        <p14:creationId xmlns:p14="http://schemas.microsoft.com/office/powerpoint/2010/main" val="86828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8E866-9847-4406-8DA0-AB6D9D54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918" y="1524882"/>
            <a:ext cx="7412052" cy="496338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2E82D6-8572-4CC5-B6D9-44ACD063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68" y="272288"/>
            <a:ext cx="8309923" cy="1600899"/>
          </a:xfrm>
        </p:spPr>
        <p:txBody>
          <a:bodyPr/>
          <a:lstStyle/>
          <a:p>
            <a:r>
              <a:rPr lang="sr-Cyrl-RS" dirty="0"/>
              <a:t>БЛОК ШЕМА целокупног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5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9339-285B-4632-9B2C-30FF1E30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041" y="341809"/>
            <a:ext cx="7878300" cy="1449979"/>
          </a:xfrm>
        </p:spPr>
        <p:txBody>
          <a:bodyPr/>
          <a:lstStyle/>
          <a:p>
            <a:r>
              <a:rPr lang="sr-Cyrl-RS" dirty="0"/>
              <a:t>БЛОК ШЕМА целокупног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FB0A-DDA8-4ABE-A437-200D0E22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152" y="1983157"/>
            <a:ext cx="9905999" cy="3541714"/>
          </a:xfrm>
        </p:spPr>
        <p:txBody>
          <a:bodyPr/>
          <a:lstStyle/>
          <a:p>
            <a:r>
              <a:rPr lang="sr-Cyrl-RS" dirty="0"/>
              <a:t>Систем се дели у два подскупа – клијентски (рачунарски) и серверски део (део који се извршава на </a:t>
            </a:r>
            <a:r>
              <a:rPr lang="sr-Latn-RS" i="1" dirty="0"/>
              <a:t>RaspberryPi</a:t>
            </a:r>
            <a:r>
              <a:rPr lang="sr-Latn-RS" dirty="0"/>
              <a:t>) </a:t>
            </a:r>
            <a:endParaRPr lang="en-US" dirty="0"/>
          </a:p>
          <a:p>
            <a:r>
              <a:rPr lang="sr-Cyrl-RS" dirty="0"/>
              <a:t>Клијентски део извршава сву задату детекцију, подноси захтев серверу да преузме податке очитане са сензора и публикује резултате на </a:t>
            </a:r>
            <a:r>
              <a:rPr lang="en-US" i="1" dirty="0"/>
              <a:t>Cloud </a:t>
            </a:r>
            <a:r>
              <a:rPr lang="sr-Cyrl-RS" dirty="0"/>
              <a:t>сервер</a:t>
            </a:r>
          </a:p>
          <a:p>
            <a:r>
              <a:rPr lang="sr-Cyrl-RS" dirty="0"/>
              <a:t>Серверски део задужен је за очитавање са сензора, као и да клијенту проследи очитане податке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9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0810-1746-4DE9-9C4E-EA5595BA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762890" cy="1478570"/>
          </a:xfrm>
        </p:spPr>
        <p:txBody>
          <a:bodyPr/>
          <a:lstStyle/>
          <a:p>
            <a:r>
              <a:rPr lang="sr-Cyrl-RS" dirty="0"/>
              <a:t>Платформа за детекцију људског лика – </a:t>
            </a:r>
            <a:r>
              <a:rPr lang="sr-Latn-RS" i="1" dirty="0"/>
              <a:t>OpenCV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A3ED-CCED-488D-83C3-B7A303C4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97718" cy="4098047"/>
          </a:xfrm>
        </p:spPr>
        <p:txBody>
          <a:bodyPr>
            <a:normAutofit/>
          </a:bodyPr>
          <a:lstStyle/>
          <a:p>
            <a:r>
              <a:rPr lang="sr-Latn-RS" i="1" dirty="0"/>
              <a:t>OpenCV</a:t>
            </a:r>
            <a:r>
              <a:rPr lang="sr-Latn-RS" dirty="0"/>
              <a:t> представља колекцију библиотека писаних у </a:t>
            </a:r>
            <a:r>
              <a:rPr lang="sr-Latn-RS" i="1" dirty="0"/>
              <a:t>C/C++,</a:t>
            </a:r>
            <a:r>
              <a:rPr lang="sr-Latn-RS" dirty="0"/>
              <a:t> </a:t>
            </a:r>
            <a:r>
              <a:rPr lang="sr-Latn-RS" i="1" dirty="0"/>
              <a:t>Python</a:t>
            </a:r>
            <a:r>
              <a:rPr lang="sr-Latn-RS" dirty="0"/>
              <a:t> и </a:t>
            </a:r>
            <a:r>
              <a:rPr lang="sr-Latn-RS" i="1" dirty="0"/>
              <a:t>Java</a:t>
            </a:r>
            <a:r>
              <a:rPr lang="sr-Latn-RS" dirty="0"/>
              <a:t> програмском језику које се првенствено користе за компјутерску визију у реалном времену.</a:t>
            </a:r>
            <a:endParaRPr lang="sr-Cyrl-RS" dirty="0"/>
          </a:p>
          <a:p>
            <a:r>
              <a:rPr lang="sr-Cyrl-RS" dirty="0"/>
              <a:t>У оквиру овог пројекта </a:t>
            </a:r>
            <a:r>
              <a:rPr lang="sr-Latn-RS" i="1" dirty="0"/>
              <a:t>OpenCV </a:t>
            </a:r>
            <a:r>
              <a:rPr lang="sr-Cyrl-RS" dirty="0"/>
              <a:t>је задужен поред детекције људског лика на текућем фрејму и за повезивање са драјвером </a:t>
            </a:r>
            <a:r>
              <a:rPr lang="sr-Latn-RS" i="1" dirty="0"/>
              <a:t>Web </a:t>
            </a:r>
            <a:r>
              <a:rPr lang="sr-Cyrl-RS" dirty="0"/>
              <a:t>камере, за прикупљање фрејмова и њихово паковање у бинарне матрице, управљање брзином преноса фрејмова у секунди</a:t>
            </a:r>
            <a:r>
              <a:rPr lang="sr-Latn-RS" dirty="0"/>
              <a:t>, </a:t>
            </a:r>
            <a:r>
              <a:rPr lang="sr-Cyrl-RS" dirty="0"/>
              <a:t>као и за коначну визуализацију процесуираног фрејма.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37F2F-BBFD-41E1-A5D1-D3DE2085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352" y="586530"/>
            <a:ext cx="1260033" cy="15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305D-1D68-4F30-BB49-BD95B1D5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38603" cy="1414468"/>
          </a:xfrm>
        </p:spPr>
        <p:txBody>
          <a:bodyPr/>
          <a:lstStyle/>
          <a:p>
            <a:r>
              <a:rPr lang="sr-Cyrl-RS" dirty="0"/>
              <a:t>Платформа за рекогницију људи од интереса – </a:t>
            </a:r>
            <a:r>
              <a:rPr lang="sr-Latn-RS" i="1" dirty="0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FBDD-1866-4304-B6A2-B19EF269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Tensorflow </a:t>
            </a:r>
            <a:r>
              <a:rPr lang="sr-Cyrl-RS" dirty="0"/>
              <a:t>је библиотека отвореног кода отворена за </a:t>
            </a:r>
            <a:r>
              <a:rPr lang="sr-Latn-RS" i="1" dirty="0"/>
              <a:t>Python </a:t>
            </a:r>
            <a:r>
              <a:rPr lang="sr-Cyrl-RS" dirty="0"/>
              <a:t>за нумеричка израчунавања која учвршћује машинско учење брже и лакше. Примена модела машинских учења је далеко лакша захваљујући оквирима за учење машина као што је </a:t>
            </a:r>
            <a:r>
              <a:rPr lang="sr-Latn-RS" i="1" dirty="0"/>
              <a:t>Tensorflow</a:t>
            </a:r>
            <a:r>
              <a:rPr lang="sr-Cyrl-RS" i="1" dirty="0"/>
              <a:t>. </a:t>
            </a:r>
          </a:p>
          <a:p>
            <a:r>
              <a:rPr lang="sr-Cyrl-RS" dirty="0"/>
              <a:t>У овом пројекту </a:t>
            </a:r>
            <a:r>
              <a:rPr lang="sr-Latn-RS" i="1" dirty="0"/>
              <a:t>Tensorflow </a:t>
            </a:r>
            <a:r>
              <a:rPr lang="sr-Cyrl-RS" dirty="0"/>
              <a:t>је коришћен за тренирање неуронске мреже, као и за њену примену у оквиру апликације – препознавање лица из базе података тренираног модела на текућем фрејму.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E1E01-8BAF-43E7-8A4A-04BDB108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523" y="503307"/>
            <a:ext cx="1531969" cy="16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3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042-967B-480E-81CF-6F52E3CA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Комуникација између уређаја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A954-C83B-4961-830E-4F32C61D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1669002"/>
            <a:ext cx="11052698" cy="4873841"/>
          </a:xfrm>
        </p:spPr>
        <p:txBody>
          <a:bodyPr/>
          <a:lstStyle/>
          <a:p>
            <a:r>
              <a:rPr lang="sr-Cyrl-RS" dirty="0"/>
              <a:t>Да би се искористила оба сензора неопходно је покретање апликације у оквиру обе машине. Рачунарска апликација требује податке са сензора, што значи да у овом случају рачунар игра улогу клијента, а </a:t>
            </a:r>
            <a:r>
              <a:rPr lang="sr-Latn-RS" i="1" dirty="0"/>
              <a:t>rPi </a:t>
            </a:r>
            <a:r>
              <a:rPr lang="sr-Cyrl-RS" dirty="0"/>
              <a:t>игра улогу сервера.</a:t>
            </a:r>
          </a:p>
          <a:p>
            <a:r>
              <a:rPr lang="sr-Cyrl-RS" dirty="0"/>
              <a:t>Комуникација између ова два уређаја базирана је на повезивању преко </a:t>
            </a:r>
            <a:r>
              <a:rPr lang="sr-Latn-RS" i="1" dirty="0"/>
              <a:t>LAN </a:t>
            </a:r>
            <a:r>
              <a:rPr lang="sr-Cyrl-RS" dirty="0"/>
              <a:t>конекције, односно оба уређаја морају бити повезана на исту мрежу, те се распознају помоћу додељених </a:t>
            </a:r>
            <a:r>
              <a:rPr lang="sr-Latn-RS" i="1" dirty="0"/>
              <a:t>IP </a:t>
            </a:r>
            <a:r>
              <a:rPr lang="sr-Cyrl-RS" dirty="0"/>
              <a:t>адреса</a:t>
            </a:r>
            <a:r>
              <a:rPr lang="en-US" dirty="0"/>
              <a:t>.</a:t>
            </a:r>
            <a:endParaRPr lang="sr-Cyrl-RS" dirty="0"/>
          </a:p>
          <a:p>
            <a:r>
              <a:rPr lang="sr-Cyrl-RS" dirty="0"/>
              <a:t>Када клијент жели да покупи податке, шаље серверу податак у виду једног бајта, а заузврат сервер му прослеђује вредност са дигиталног излаза сензора (инвертовану вредност).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F3A7-5205-48D7-A0BA-18F5DFD7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980"/>
            <a:ext cx="6866245" cy="1478570"/>
          </a:xfrm>
        </p:spPr>
        <p:txBody>
          <a:bodyPr/>
          <a:lstStyle/>
          <a:p>
            <a:r>
              <a:rPr lang="en-US" dirty="0" err="1"/>
              <a:t>Имплементација</a:t>
            </a:r>
            <a:r>
              <a:rPr lang="en-US" dirty="0"/>
              <a:t> </a:t>
            </a:r>
            <a:r>
              <a:rPr lang="en-US" dirty="0" err="1"/>
              <a:t>алгоритма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детекцију</a:t>
            </a:r>
            <a:r>
              <a:rPr lang="en-US" dirty="0"/>
              <a:t> и </a:t>
            </a:r>
            <a:r>
              <a:rPr lang="en-US" dirty="0" err="1"/>
              <a:t>препознавање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0133-FEC9-489F-8E1D-6F30E49F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29890"/>
            <a:ext cx="6866244" cy="4355500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Први у игру улази </a:t>
            </a:r>
            <a:r>
              <a:rPr lang="sr-Latn-RS" i="1" dirty="0"/>
              <a:t>OpenCV</a:t>
            </a:r>
            <a:r>
              <a:rPr lang="sr-Latn-RS" dirty="0"/>
              <a:t> </a:t>
            </a:r>
            <a:r>
              <a:rPr lang="sr-Cyrl-RS" dirty="0"/>
              <a:t>који извршава следеће процесе:</a:t>
            </a:r>
          </a:p>
          <a:p>
            <a:pPr lvl="1"/>
            <a:r>
              <a:rPr lang="sr-Cyrl-RS" dirty="0"/>
              <a:t>Преузимање фрејма са драјвера камере у реалном времену</a:t>
            </a:r>
          </a:p>
          <a:p>
            <a:pPr lvl="1"/>
            <a:r>
              <a:rPr lang="sr-Cyrl-RS" dirty="0"/>
              <a:t>Повезивање класификатора за детекцију људског лица</a:t>
            </a:r>
          </a:p>
          <a:p>
            <a:pPr lvl="1"/>
            <a:r>
              <a:rPr lang="sr-Cyrl-RS" dirty="0"/>
              <a:t>Обрађивање достављеног фрејма класификатору</a:t>
            </a:r>
          </a:p>
          <a:p>
            <a:pPr lvl="1"/>
            <a:r>
              <a:rPr lang="sr-Cyrl-RS" dirty="0"/>
              <a:t>Преузимање координата региона на којима се објекат од интереса налази</a:t>
            </a:r>
          </a:p>
          <a:p>
            <a:pPr lvl="1"/>
            <a:r>
              <a:rPr lang="sr-Cyrl-RS" dirty="0"/>
              <a:t>Визуализација обрађеног фрејма</a:t>
            </a:r>
          </a:p>
          <a:p>
            <a:r>
              <a:rPr lang="sr-Cyrl-RS" dirty="0"/>
              <a:t>Препознавање админа извршава </a:t>
            </a:r>
            <a:r>
              <a:rPr lang="en-US" i="1" dirty="0" err="1"/>
              <a:t>Tensorflow</a:t>
            </a:r>
            <a:r>
              <a:rPr lang="sr-Cyrl-RS" i="1" dirty="0"/>
              <a:t>, </a:t>
            </a:r>
            <a:r>
              <a:rPr lang="sr-Cyrl-RS" dirty="0"/>
              <a:t>што представља један процес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5E95F1-12E0-43C0-8B8F-F840053F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97" y="335133"/>
            <a:ext cx="2964623" cy="63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7294-0389-44C7-9476-2185415B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189" y="261454"/>
            <a:ext cx="7203597" cy="1389793"/>
          </a:xfrm>
        </p:spPr>
        <p:txBody>
          <a:bodyPr/>
          <a:lstStyle/>
          <a:p>
            <a:r>
              <a:rPr lang="sr-Cyrl-RS" dirty="0"/>
              <a:t>Публиковање података на </a:t>
            </a:r>
            <a:r>
              <a:rPr lang="sr-Latn-RS" i="1" dirty="0"/>
              <a:t>Cloud </a:t>
            </a:r>
            <a:r>
              <a:rPr lang="sr-Cyrl-RS" dirty="0"/>
              <a:t>сервер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CB18-37E0-4BDF-A25B-8EE24C29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0024"/>
            <a:ext cx="9905998" cy="4989250"/>
          </a:xfrm>
        </p:spPr>
        <p:txBody>
          <a:bodyPr>
            <a:normAutofit fontScale="92500"/>
          </a:bodyPr>
          <a:lstStyle/>
          <a:p>
            <a:r>
              <a:rPr lang="sr-Cyrl-RS" dirty="0"/>
              <a:t>Након прикупљања и обраде слика (фрејмова), те извршене детекције лика и преузетих података са алкотеста, неопходно је похранити резултат на </a:t>
            </a:r>
            <a:r>
              <a:rPr lang="en-US" i="1" dirty="0"/>
              <a:t>IoT Cloud </a:t>
            </a:r>
            <a:r>
              <a:rPr lang="sr-Cyrl-RS" dirty="0"/>
              <a:t>платформу.</a:t>
            </a:r>
          </a:p>
          <a:p>
            <a:r>
              <a:rPr lang="sr-Cyrl-RS" dirty="0"/>
              <a:t>На</a:t>
            </a:r>
            <a:r>
              <a:rPr lang="sr-Cyrl-RS" i="1" dirty="0"/>
              <a:t> </a:t>
            </a:r>
            <a:r>
              <a:rPr lang="en-US" i="1" dirty="0"/>
              <a:t>Web </a:t>
            </a:r>
            <a:r>
              <a:rPr lang="sr-Cyrl-RS" dirty="0"/>
              <a:t>страници </a:t>
            </a:r>
            <a:r>
              <a:rPr lang="sr-Latn-RS" i="1" dirty="0"/>
              <a:t>Cloud </a:t>
            </a:r>
            <a:r>
              <a:rPr lang="sr-Cyrl-RS" dirty="0"/>
              <a:t>сервиса</a:t>
            </a:r>
            <a:r>
              <a:rPr lang="sr-Cyrl-RS" i="1" dirty="0"/>
              <a:t> </a:t>
            </a:r>
            <a:r>
              <a:rPr lang="sr-Cyrl-RS" dirty="0"/>
              <a:t>потребно је креирати уређај</a:t>
            </a:r>
            <a:r>
              <a:rPr lang="en-US" dirty="0"/>
              <a:t>, </a:t>
            </a:r>
            <a:r>
              <a:rPr lang="sr-Cyrl-RS" dirty="0"/>
              <a:t>као и </a:t>
            </a:r>
            <a:r>
              <a:rPr lang="sr-Latn-RS" i="1" dirty="0"/>
              <a:t>Dashboard </a:t>
            </a:r>
            <a:r>
              <a:rPr lang="sr-Cyrl-RS" dirty="0"/>
              <a:t>табелу на којој ће се ажурирати примљени подаци. Табела може по потреби да има различите начине приказа, као што су графикони. У овом случају коришћен је обичан </a:t>
            </a:r>
            <a:r>
              <a:rPr lang="sr-Latn-RS" i="1" dirty="0"/>
              <a:t>status bar </a:t>
            </a:r>
            <a:r>
              <a:rPr lang="sr-Cyrl-RS" dirty="0"/>
              <a:t>јер су подаци тривијални - 3</a:t>
            </a:r>
            <a:r>
              <a:rPr lang="en-US" i="1" dirty="0"/>
              <a:t> bool</a:t>
            </a:r>
            <a:r>
              <a:rPr lang="en-US" dirty="0"/>
              <a:t> </a:t>
            </a:r>
            <a:r>
              <a:rPr lang="sr-Cyrl-RS" dirty="0"/>
              <a:t>и 1 </a:t>
            </a:r>
            <a:r>
              <a:rPr lang="en-US" i="1" dirty="0"/>
              <a:t>string</a:t>
            </a:r>
            <a:r>
              <a:rPr lang="sr-Cyrl-RS" i="1" dirty="0"/>
              <a:t>.</a:t>
            </a:r>
            <a:r>
              <a:rPr lang="en-US" i="1" dirty="0"/>
              <a:t> </a:t>
            </a:r>
            <a:r>
              <a:rPr lang="sr-Cyrl-RS" dirty="0"/>
              <a:t>Креирањем уређаја генерише се кључ (</a:t>
            </a:r>
            <a:r>
              <a:rPr lang="en-US" i="1" dirty="0"/>
              <a:t>ID</a:t>
            </a:r>
            <a:r>
              <a:rPr lang="en-US" dirty="0"/>
              <a:t> </a:t>
            </a:r>
            <a:r>
              <a:rPr lang="sr-Cyrl-RS" dirty="0"/>
              <a:t>и лозинка) који се прослеђују програму приликом иницијализације.</a:t>
            </a:r>
          </a:p>
          <a:p>
            <a:r>
              <a:rPr lang="sr-Cyrl-RS" dirty="0"/>
              <a:t>Апликација на сваких 5 секунди врши пресек стања, те шаље резултујуће податке на сервер. Пре самог публиковања чекају се подаци са </a:t>
            </a:r>
            <a:r>
              <a:rPr lang="en-US" i="1" dirty="0" err="1"/>
              <a:t>rPi</a:t>
            </a:r>
            <a:r>
              <a:rPr lang="en-US" i="1" dirty="0"/>
              <a:t> </a:t>
            </a:r>
            <a:r>
              <a:rPr lang="sr-Cyrl-RS" dirty="0"/>
              <a:t>стране.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71F1E-BDB1-415E-B1D0-B77CC4E6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6" y="0"/>
            <a:ext cx="1804860" cy="18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</TotalTime>
  <Words>794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Препознавање и алкотестирање човека, уз публиковање података на Cloud сервер </vt:lpstr>
      <vt:lpstr>УВОД</vt:lpstr>
      <vt:lpstr>БЛОК ШЕМА целокупног система</vt:lpstr>
      <vt:lpstr>БЛОК ШЕМА целокупног система</vt:lpstr>
      <vt:lpstr>Платформа за детекцију људског лика – OpenCV</vt:lpstr>
      <vt:lpstr>Платформа за рекогницију људи од интереса – Tensorflow</vt:lpstr>
      <vt:lpstr>Комуникација између уређаја</vt:lpstr>
      <vt:lpstr>Имплементација алгоритма за детекцију и препознавање</vt:lpstr>
      <vt:lpstr>Публиковање података на Cloud сервер</vt:lpstr>
      <vt:lpstr>Имплементација алгоритма за алкотестирање</vt:lpstr>
      <vt:lpstr>Имплементација алгоритма за алкотестирање</vt:lpstr>
      <vt:lpstr>ЗАКЉУЧАК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Препознавање и алкотестирање човека, уз публиковање података на Cloud сервер</dc:title>
  <dc:creator>Jovan Slavujevic</dc:creator>
  <cp:lastModifiedBy>Milan</cp:lastModifiedBy>
  <cp:revision>10</cp:revision>
  <dcterms:created xsi:type="dcterms:W3CDTF">2020-05-01T07:38:44Z</dcterms:created>
  <dcterms:modified xsi:type="dcterms:W3CDTF">2020-05-01T10:37:38Z</dcterms:modified>
</cp:coreProperties>
</file>