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96" r:id="rId7"/>
    <p:sldId id="261" r:id="rId8"/>
    <p:sldId id="263" r:id="rId9"/>
    <p:sldId id="262" r:id="rId10"/>
    <p:sldId id="264" r:id="rId11"/>
    <p:sldId id="265" r:id="rId12"/>
    <p:sldId id="266" r:id="rId13"/>
    <p:sldId id="280" r:id="rId14"/>
    <p:sldId id="267" r:id="rId15"/>
    <p:sldId id="288" r:id="rId16"/>
    <p:sldId id="270" r:id="rId17"/>
    <p:sldId id="289" r:id="rId18"/>
    <p:sldId id="272" r:id="rId19"/>
    <p:sldId id="290" r:id="rId20"/>
    <p:sldId id="274" r:id="rId21"/>
    <p:sldId id="291" r:id="rId22"/>
    <p:sldId id="276" r:id="rId23"/>
    <p:sldId id="292" r:id="rId24"/>
    <p:sldId id="293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1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2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7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7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4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3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7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1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5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69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80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90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75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8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8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2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8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7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69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6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92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49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29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6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0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8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7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26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3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2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77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02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08" y="319596"/>
            <a:ext cx="10022890" cy="235989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РЕАЛИЗАЦИЈА ТРОСЛОЈНОГ СИСТЕМА ЗА ВИДЕО ПРЕНОС ПО </a:t>
            </a:r>
            <a:r>
              <a:rPr lang="en-US" sz="5200" i="1" dirty="0"/>
              <a:t>RTSP</a:t>
            </a:r>
            <a:r>
              <a:rPr lang="sr-Cyrl-RS" sz="5200" dirty="0"/>
              <a:t> ПРОТОКОЛУ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6EC66-83F2-4D35-B15F-2B51D0F5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2539" y="2780149"/>
            <a:ext cx="5270900" cy="1297702"/>
          </a:xfrm>
        </p:spPr>
        <p:txBody>
          <a:bodyPr>
            <a:normAutofit fontScale="92500"/>
          </a:bodyPr>
          <a:lstStyle/>
          <a:p>
            <a:r>
              <a:rPr lang="sr-Cyrl-RS" sz="3200" dirty="0"/>
              <a:t>Јован Славујевић, Е1-12/2020</a:t>
            </a:r>
          </a:p>
          <a:p>
            <a:r>
              <a:rPr lang="sr-Cyrl-RS" sz="3200" dirty="0"/>
              <a:t>Нови Сад, Новембар 2021</a:t>
            </a:r>
            <a:r>
              <a:rPr lang="en-US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DF65-5C2A-4DD6-8748-F855AC07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630" y="4413464"/>
            <a:ext cx="1951809" cy="212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DC4C9-A10F-42D5-B5B9-84C85D27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73" y="4417438"/>
            <a:ext cx="2120966" cy="21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3" y="2769833"/>
            <a:ext cx="9634517" cy="738042"/>
          </a:xfrm>
        </p:spPr>
        <p:txBody>
          <a:bodyPr/>
          <a:lstStyle/>
          <a:p>
            <a:pPr algn="l"/>
            <a:r>
              <a:rPr lang="sr-Cyrl-RS" dirty="0"/>
              <a:t>Програмско решење серверске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958788"/>
          </a:xfrm>
        </p:spPr>
        <p:txBody>
          <a:bodyPr/>
          <a:lstStyle/>
          <a:p>
            <a:pPr algn="l"/>
            <a:r>
              <a:rPr lang="sr-Cyrl-RS" dirty="0"/>
              <a:t>Сервер за видео пренос</a:t>
            </a:r>
          </a:p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44716"/>
            <a:ext cx="10402889" cy="4616388"/>
          </a:xfrm>
        </p:spPr>
        <p:txBody>
          <a:bodyPr>
            <a:normAutofit/>
          </a:bodyPr>
          <a:lstStyle/>
          <a:p>
            <a:r>
              <a:rPr lang="sr-Cyrl-RS" dirty="0"/>
              <a:t>Читање са камере се извршава уз помоћ </a:t>
            </a:r>
            <a:r>
              <a:rPr lang="en-US" i="1" dirty="0"/>
              <a:t>OpenCV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</a:p>
          <a:p>
            <a:r>
              <a:rPr lang="sr-Cyrl-RS" dirty="0"/>
              <a:t>Преузета слика је у сировом формату : 640 х 480</a:t>
            </a:r>
            <a:r>
              <a:rPr lang="en-US" dirty="0"/>
              <a:t>    </a:t>
            </a:r>
            <a:r>
              <a:rPr lang="sr-Cyrl-RS" dirty="0"/>
              <a:t>               900 </a:t>
            </a:r>
            <a:r>
              <a:rPr lang="en-US" i="1" dirty="0"/>
              <a:t>kB</a:t>
            </a:r>
          </a:p>
          <a:p>
            <a:r>
              <a:rPr lang="sr-Cyrl-RS" dirty="0"/>
              <a:t>Слика се компресује по </a:t>
            </a:r>
            <a:r>
              <a:rPr lang="en-US" i="1" dirty="0"/>
              <a:t>H.264 </a:t>
            </a:r>
            <a:r>
              <a:rPr lang="sr-Cyrl-RS" dirty="0"/>
              <a:t>кодеку уз помоћ </a:t>
            </a:r>
            <a:r>
              <a:rPr lang="en-US" i="1" dirty="0"/>
              <a:t>FFmpeg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  <a:endParaRPr lang="en-US" dirty="0"/>
          </a:p>
          <a:p>
            <a:r>
              <a:rPr lang="sr-Cyrl-RS" dirty="0"/>
              <a:t>Компресовани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досеже максималну величину од 70 </a:t>
            </a:r>
            <a:r>
              <a:rPr lang="en-US" i="1" dirty="0"/>
              <a:t>kB </a:t>
            </a:r>
            <a:r>
              <a:rPr lang="sr-Cyrl-RS" dirty="0"/>
              <a:t>и прослеђује се на видео записивање </a:t>
            </a:r>
            <a:endParaRPr lang="sr-Cyrl-RS" i="1" dirty="0"/>
          </a:p>
          <a:p>
            <a:r>
              <a:rPr lang="sr-Cyrl-RS" dirty="0"/>
              <a:t>Видео записивање функционише по принципу цикличног померања на следећи видео запис у интервалу од 15 минута где за сваки видео пренос по захтеву постоји пар видео записа који се наизменично преснимава</a:t>
            </a:r>
          </a:p>
          <a:p>
            <a:r>
              <a:rPr lang="sr-Cyrl-RS" dirty="0"/>
              <a:t>Записани </a:t>
            </a:r>
            <a:r>
              <a:rPr lang="en-US" i="1" dirty="0"/>
              <a:t>frame</a:t>
            </a:r>
            <a:r>
              <a:rPr lang="sr-Cyrl-RS" dirty="0"/>
              <a:t> се прослеђује даље на живи пренос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5F0250-CF80-4569-8A88-11F915F3CA23}"/>
              </a:ext>
            </a:extLst>
          </p:cNvPr>
          <p:cNvSpPr/>
          <p:nvPr/>
        </p:nvSpPr>
        <p:spPr>
          <a:xfrm>
            <a:off x="8451541" y="2370337"/>
            <a:ext cx="887767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FCC89-5555-4D1A-A14E-5B7887C9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1" y="1402672"/>
            <a:ext cx="4690369" cy="526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42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778275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sr-Cyrl-RS" dirty="0"/>
              <a:t> интеракција са 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интеракција се обавља на посебном </a:t>
            </a:r>
            <a:r>
              <a:rPr lang="en-US" i="1" dirty="0"/>
              <a:t>TCP</a:t>
            </a:r>
            <a:r>
              <a:rPr lang="en-US" dirty="0"/>
              <a:t> </a:t>
            </a:r>
            <a:r>
              <a:rPr lang="sr-Cyrl-RS" dirty="0"/>
              <a:t>каналу и креира се посебна нит за сваког клијента</a:t>
            </a:r>
          </a:p>
          <a:p>
            <a:r>
              <a:rPr lang="sr-Cyrl-RS" dirty="0"/>
              <a:t>На овом каналу сервер процесира захтеве клијента и усмерава га на жељени пренос на основу послатог </a:t>
            </a:r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линка</a:t>
            </a:r>
          </a:p>
          <a:p>
            <a:r>
              <a:rPr lang="sr-Cyrl-RS" dirty="0"/>
              <a:t>Када клијент изрази жељу за прекид везе – нит се затвара, а алоцирани ресурси се ослобађају за новог клијента</a:t>
            </a:r>
          </a:p>
        </p:txBody>
      </p:sp>
    </p:spTree>
    <p:extLst>
      <p:ext uri="{BB962C8B-B14F-4D97-AF65-F5344CB8AC3E}">
        <p14:creationId xmlns:p14="http://schemas.microsoft.com/office/powerpoint/2010/main" val="330405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7"/>
            <a:ext cx="3513817" cy="247465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br>
              <a:rPr lang="en-US" dirty="0"/>
            </a:br>
            <a:r>
              <a:rPr lang="sr-Cyrl-RS" dirty="0"/>
              <a:t>интеракција са </a:t>
            </a:r>
            <a:br>
              <a:rPr lang="sr-Cyrl-RS" dirty="0"/>
            </a:br>
            <a:r>
              <a:rPr lang="sr-Cyrl-RS" dirty="0"/>
              <a:t>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AD669-051B-45EE-A270-D9BB2FB7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62145"/>
            <a:ext cx="5708342" cy="6711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3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pPr algn="just"/>
            <a:r>
              <a:rPr lang="sr-Cyrl-RS" dirty="0"/>
              <a:t>Живи видео пренос извршава се на јединственом </a:t>
            </a:r>
            <a:r>
              <a:rPr lang="en-US" i="1" dirty="0"/>
              <a:t>Multicast UDP </a:t>
            </a:r>
            <a:r>
              <a:rPr lang="sr-Cyrl-RS" dirty="0"/>
              <a:t>серверу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поседује јединствени порт и </a:t>
            </a:r>
            <a:r>
              <a:rPr lang="en-US" i="1" dirty="0"/>
              <a:t>IP </a:t>
            </a:r>
            <a:r>
              <a:rPr lang="sr-Cyrl-RS" dirty="0"/>
              <a:t>адресу за све клијенте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добија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од подмодула за видео обраду и шаље га у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формату</a:t>
            </a:r>
            <a:endParaRPr lang="en-US" dirty="0"/>
          </a:p>
          <a:p>
            <a:pPr algn="just"/>
            <a:r>
              <a:rPr lang="en-US" i="1" dirty="0"/>
              <a:t>RTP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sr-Cyrl-RS" i="1" dirty="0"/>
              <a:t> </a:t>
            </a:r>
            <a:r>
              <a:rPr lang="sr-Cyrl-RS" dirty="0"/>
              <a:t>је ограничен на максималну величину од 1460 бајта за </a:t>
            </a:r>
            <a:r>
              <a:rPr lang="en-US" i="1" dirty="0"/>
              <a:t>payload</a:t>
            </a:r>
            <a:endParaRPr lang="sr-Cyrl-RS" i="1" dirty="0"/>
          </a:p>
          <a:p>
            <a:pPr algn="just"/>
            <a:r>
              <a:rPr lang="sr-Cyrl-RS" dirty="0"/>
              <a:t>Велики (</a:t>
            </a:r>
            <a:r>
              <a:rPr lang="en-US" i="1" dirty="0"/>
              <a:t>Jumbo</a:t>
            </a:r>
            <a:r>
              <a:rPr lang="en-US" dirty="0"/>
              <a:t>) </a:t>
            </a:r>
            <a:r>
              <a:rPr lang="en-US" i="1" dirty="0"/>
              <a:t>frame</a:t>
            </a:r>
            <a:r>
              <a:rPr lang="sr-Cyrl-RS" dirty="0"/>
              <a:t> се шаље у сегментима, а композиција је могућа захваљујући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заглављу</a:t>
            </a:r>
          </a:p>
        </p:txBody>
      </p:sp>
    </p:spTree>
    <p:extLst>
      <p:ext uri="{BB962C8B-B14F-4D97-AF65-F5344CB8AC3E}">
        <p14:creationId xmlns:p14="http://schemas.microsoft.com/office/powerpoint/2010/main" val="97109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3F2F2-39A6-427E-BD15-3A221476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34" y="1344968"/>
            <a:ext cx="4040932" cy="530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58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„1 на 1“ однос сервера и клијента</a:t>
            </a:r>
          </a:p>
          <a:p>
            <a:r>
              <a:rPr lang="sr-Cyrl-RS" dirty="0"/>
              <a:t>Обавља се на посебном </a:t>
            </a:r>
            <a:r>
              <a:rPr lang="en-US" i="1" dirty="0"/>
              <a:t>Unicast UDP </a:t>
            </a:r>
            <a:r>
              <a:rPr lang="sr-Cyrl-RS" dirty="0"/>
              <a:t>каналу и креира се нова нит за сваког клијента</a:t>
            </a:r>
          </a:p>
          <a:p>
            <a:r>
              <a:rPr lang="sr-Cyrl-RS" dirty="0"/>
              <a:t>За сваког пристиглог клијента репродукује се раније снимљени видео садржај од почетка</a:t>
            </a:r>
          </a:p>
          <a:p>
            <a:r>
              <a:rPr lang="en-US" i="1" dirty="0"/>
              <a:t>UDP</a:t>
            </a:r>
            <a:r>
              <a:rPr lang="sr-Cyrl-RS" i="1" dirty="0"/>
              <a:t> </a:t>
            </a:r>
            <a:r>
              <a:rPr lang="sr-Cyrl-RS" dirty="0"/>
              <a:t>сервер се креира приликом </a:t>
            </a:r>
            <a:r>
              <a:rPr lang="en-US" i="1" dirty="0"/>
              <a:t>RTSP </a:t>
            </a:r>
            <a:r>
              <a:rPr lang="sr-Cyrl-RS" dirty="0"/>
              <a:t>интеракције, а клијенту се прослеђују његови порт и </a:t>
            </a:r>
            <a:r>
              <a:rPr lang="en-US" i="1" dirty="0"/>
              <a:t>IP </a:t>
            </a:r>
            <a:r>
              <a:rPr lang="sr-Cyrl-RS" dirty="0"/>
              <a:t>адреса</a:t>
            </a:r>
          </a:p>
          <a:p>
            <a:r>
              <a:rPr lang="sr-Cyrl-RS" dirty="0"/>
              <a:t>Слање пакета функционише као код живог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9324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1C9D6-EA07-4FE5-B127-552B86972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70" y="1344968"/>
            <a:ext cx="4342660" cy="532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27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5" y="312938"/>
            <a:ext cx="948848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Комуникација са мрежним корисницима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Слична </a:t>
            </a:r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комуникацији</a:t>
            </a:r>
            <a:endParaRPr lang="sr-Cyrl-RS" i="1" dirty="0"/>
          </a:p>
          <a:p>
            <a:r>
              <a:rPr lang="sr-Cyrl-RS" dirty="0"/>
              <a:t>Дели се у два режима: иницијални и устаљени</a:t>
            </a:r>
          </a:p>
          <a:p>
            <a:r>
              <a:rPr lang="sr-Cyrl-RS" dirty="0"/>
              <a:t>Иницијални режим: регистрација и пријављивање</a:t>
            </a:r>
          </a:p>
          <a:p>
            <a:r>
              <a:rPr lang="sr-Cyrl-RS" dirty="0"/>
              <a:t>Устаљени режим: провера доступности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преноса и благовремено ажурирање листе активних видео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607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1702773" cy="850037"/>
          </a:xfrm>
        </p:spPr>
        <p:txBody>
          <a:bodyPr/>
          <a:lstStyle/>
          <a:p>
            <a:pPr algn="l"/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563122"/>
          </a:xfrm>
        </p:spPr>
        <p:txBody>
          <a:bodyPr>
            <a:normAutofit/>
          </a:bodyPr>
          <a:lstStyle/>
          <a:p>
            <a:r>
              <a:rPr lang="en-US" i="1" dirty="0"/>
              <a:t>Streaming</a:t>
            </a:r>
            <a:r>
              <a:rPr lang="sr-Cyrl-RS" i="1" dirty="0"/>
              <a:t> </a:t>
            </a:r>
            <a:r>
              <a:rPr lang="sr-Cyrl-RS" dirty="0"/>
              <a:t>сервис базиран на </a:t>
            </a:r>
            <a:r>
              <a:rPr lang="en-US" i="1" dirty="0"/>
              <a:t>RTSP</a:t>
            </a:r>
            <a:r>
              <a:rPr lang="sr-Cyrl-RS" dirty="0"/>
              <a:t> протоколу</a:t>
            </a:r>
          </a:p>
          <a:p>
            <a:r>
              <a:rPr lang="sr-Cyrl-RS" dirty="0"/>
              <a:t>Садржај који се преноси је компресовани снимак камере</a:t>
            </a:r>
          </a:p>
          <a:p>
            <a:r>
              <a:rPr lang="sr-Cyrl-RS" dirty="0"/>
              <a:t>Два типа видео преноса: </a:t>
            </a:r>
            <a:r>
              <a:rPr lang="en-US" i="1" dirty="0"/>
              <a:t>Live</a:t>
            </a:r>
            <a:r>
              <a:rPr lang="sr-Cyrl-RS" i="1" dirty="0"/>
              <a:t> </a:t>
            </a:r>
            <a:r>
              <a:rPr lang="sr-Cyrl-RS" dirty="0"/>
              <a:t>и</a:t>
            </a:r>
            <a:r>
              <a:rPr lang="en-US" i="1" dirty="0"/>
              <a:t> On-Demand Streaming</a:t>
            </a:r>
            <a:endParaRPr lang="sr-Cyrl-RS" i="1" dirty="0"/>
          </a:p>
          <a:p>
            <a:r>
              <a:rPr lang="sr-Cyrl-RS" dirty="0"/>
              <a:t>Приступ преносима је ограничен евидентирањем корисника у бази података</a:t>
            </a:r>
          </a:p>
          <a:p>
            <a:r>
              <a:rPr lang="sr-Cyrl-RS" dirty="0"/>
              <a:t>Приватни кориснички подаци су </a:t>
            </a:r>
            <a:br>
              <a:rPr lang="sr-Cyrl-RS" dirty="0"/>
            </a:br>
            <a:r>
              <a:rPr lang="sr-Cyrl-RS" dirty="0"/>
              <a:t>заштићени криптовањем порука</a:t>
            </a:r>
          </a:p>
          <a:p>
            <a:r>
              <a:rPr lang="sr-Cyrl-RS" dirty="0"/>
              <a:t>Клијентска страна је развијена у </a:t>
            </a:r>
            <a:br>
              <a:rPr lang="sr-Cyrl-RS" dirty="0"/>
            </a:br>
            <a:r>
              <a:rPr lang="sr-Cyrl-RS" dirty="0"/>
              <a:t>форми </a:t>
            </a:r>
            <a:r>
              <a:rPr lang="en-US" i="1" dirty="0"/>
              <a:t>GUI</a:t>
            </a:r>
            <a:r>
              <a:rPr lang="sr-Cyrl-RS" dirty="0"/>
              <a:t> апликације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0000F-C4B9-4A7B-B931-7449DE3A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0" y="3737610"/>
            <a:ext cx="5572125" cy="312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53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Управљање базом података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en-US" i="1" dirty="0"/>
              <a:t>MySQL</a:t>
            </a:r>
          </a:p>
          <a:p>
            <a:r>
              <a:rPr lang="sr-Cyrl-RS" dirty="0"/>
              <a:t>Мрежни менаџер користи </a:t>
            </a:r>
            <a:r>
              <a:rPr lang="en-US" i="1" dirty="0"/>
              <a:t>MySQL</a:t>
            </a:r>
            <a:r>
              <a:rPr lang="sr-Cyrl-RS" i="1" dirty="0"/>
              <a:t> </a:t>
            </a:r>
            <a:r>
              <a:rPr lang="en-US" i="1" dirty="0"/>
              <a:t>C API</a:t>
            </a:r>
            <a:r>
              <a:rPr lang="sr-Cyrl-RS" dirty="0"/>
              <a:t> за управљање</a:t>
            </a:r>
          </a:p>
          <a:p>
            <a:r>
              <a:rPr lang="sr-Cyrl-RS" dirty="0"/>
              <a:t>Администраторски креденцијали</a:t>
            </a:r>
          </a:p>
          <a:p>
            <a:r>
              <a:rPr lang="sr-Cyrl-RS" dirty="0"/>
              <a:t>Захтев који се шаље је у форми команде коју администратор може унети преко терминала</a:t>
            </a:r>
          </a:p>
          <a:p>
            <a:r>
              <a:rPr lang="sr-Cyrl-RS" dirty="0"/>
              <a:t>Пријава – читање са базе на основу упита</a:t>
            </a:r>
          </a:p>
          <a:p>
            <a:r>
              <a:rPr lang="sr-Cyrl-RS" dirty="0"/>
              <a:t>Регистрација – читање са базе на основу упита + унос нових података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Криптовање порука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Извршава се уз помоћ </a:t>
            </a:r>
            <a:r>
              <a:rPr lang="en-US" i="1" dirty="0"/>
              <a:t>Crypto++ </a:t>
            </a:r>
            <a:r>
              <a:rPr lang="sr-Cyrl-RS" dirty="0"/>
              <a:t>библиотеке</a:t>
            </a:r>
          </a:p>
          <a:p>
            <a:r>
              <a:rPr lang="sr-Cyrl-RS" dirty="0"/>
              <a:t>Користи се симетрична енкрипција – </a:t>
            </a:r>
            <a:r>
              <a:rPr lang="en-US" i="1" dirty="0"/>
              <a:t>AES</a:t>
            </a:r>
            <a:r>
              <a:rPr lang="sr-Cyrl-RS" i="1" dirty="0"/>
              <a:t> </a:t>
            </a:r>
            <a:r>
              <a:rPr lang="sr-Cyrl-RS" dirty="0"/>
              <a:t>– </a:t>
            </a:r>
            <a:r>
              <a:rPr lang="en-US" i="1" dirty="0"/>
              <a:t>Advanced Encryption Standard</a:t>
            </a:r>
            <a:endParaRPr lang="en-US" dirty="0"/>
          </a:p>
          <a:p>
            <a:r>
              <a:rPr lang="sr-Cyrl-RS" dirty="0"/>
              <a:t>Двосмерна енкрипција – криптују се и клијентске и серверске поруке</a:t>
            </a:r>
          </a:p>
          <a:p>
            <a:r>
              <a:rPr lang="sr-Cyrl-RS" dirty="0"/>
              <a:t>Обе стране унапред знају јавни кључ и вектор иницијализације, који су неопходни за декрипцију порука</a:t>
            </a:r>
          </a:p>
        </p:txBody>
      </p:sp>
    </p:spTree>
    <p:extLst>
      <p:ext uri="{BB962C8B-B14F-4D97-AF65-F5344CB8AC3E}">
        <p14:creationId xmlns:p14="http://schemas.microsoft.com/office/powerpoint/2010/main" val="227913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5F4B5-20E3-4D2F-873A-31F1E146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56" y="1162975"/>
            <a:ext cx="4934505" cy="5601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45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2" y="2769833"/>
            <a:ext cx="10335853" cy="738042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Програмско решење клијентске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1447060"/>
          </a:xfrm>
        </p:spPr>
        <p:txBody>
          <a:bodyPr/>
          <a:lstStyle/>
          <a:p>
            <a:pPr algn="l"/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  <a:endParaRPr lang="sr-Cyrl-RS" i="1" dirty="0"/>
          </a:p>
          <a:p>
            <a:pPr algn="l"/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</a:p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0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Задужен за комуникацију са сервером и одабир преноса</a:t>
            </a:r>
          </a:p>
          <a:p>
            <a:r>
              <a:rPr lang="sr-Cyrl-RS" dirty="0"/>
              <a:t>Припрема терен за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клијента</a:t>
            </a:r>
          </a:p>
          <a:p>
            <a:r>
              <a:rPr lang="sr-Cyrl-RS" dirty="0"/>
              <a:t>Започиње рад двоструким кликом на један од понуђених преноса</a:t>
            </a:r>
          </a:p>
          <a:p>
            <a:r>
              <a:rPr lang="sr-Cyrl-RS" dirty="0"/>
              <a:t>Захтеви које шаље: </a:t>
            </a:r>
          </a:p>
          <a:p>
            <a:pPr lvl="1"/>
            <a:r>
              <a:rPr lang="en-US" sz="2400" i="1" dirty="0"/>
              <a:t>Options</a:t>
            </a:r>
            <a:r>
              <a:rPr lang="en-US" sz="2400" dirty="0"/>
              <a:t>, </a:t>
            </a:r>
            <a:r>
              <a:rPr lang="en-US" sz="2400" i="1" dirty="0"/>
              <a:t>Describe, Setup </a:t>
            </a:r>
            <a:r>
              <a:rPr lang="sr-Cyrl-RS" sz="2400" dirty="0"/>
              <a:t>и</a:t>
            </a:r>
            <a:r>
              <a:rPr lang="en-US" sz="2400" dirty="0"/>
              <a:t> </a:t>
            </a:r>
            <a:r>
              <a:rPr lang="en-US" sz="2400" i="1" dirty="0"/>
              <a:t>Play</a:t>
            </a:r>
            <a:r>
              <a:rPr lang="sr-Cyrl-RS" sz="2400" i="1" dirty="0"/>
              <a:t> </a:t>
            </a:r>
            <a:r>
              <a:rPr lang="sr-Cyrl-RS" sz="2400" dirty="0"/>
              <a:t>за успоставу видео преноса</a:t>
            </a:r>
          </a:p>
          <a:p>
            <a:pPr lvl="1"/>
            <a:r>
              <a:rPr lang="en-US" sz="2400" i="1" dirty="0"/>
              <a:t>Teardown</a:t>
            </a:r>
            <a:r>
              <a:rPr lang="en-US" sz="2400" dirty="0"/>
              <a:t> </a:t>
            </a:r>
            <a:r>
              <a:rPr lang="sr-Cyrl-RS" sz="2400" dirty="0"/>
              <a:t>за прекид видео преноса</a:t>
            </a:r>
            <a:endParaRPr lang="sr-Cyrl-RS" sz="2400" i="1" dirty="0"/>
          </a:p>
          <a:p>
            <a:r>
              <a:rPr lang="sr-Cyrl-RS" dirty="0"/>
              <a:t>Након потврдног одговора за послате захтеве поседује све информације неопходне за приказ видео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252366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Рад у позадинској нити</a:t>
            </a:r>
          </a:p>
          <a:p>
            <a:r>
              <a:rPr lang="sr-Cyrl-RS" dirty="0"/>
              <a:t>Пријем, колекцију и композицију послатих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пакета</a:t>
            </a:r>
          </a:p>
          <a:p>
            <a:r>
              <a:rPr lang="en-US" i="1" dirty="0"/>
              <a:t>H.264 </a:t>
            </a:r>
            <a:r>
              <a:rPr lang="sr-Cyrl-RS" dirty="0"/>
              <a:t>декомпресија</a:t>
            </a:r>
            <a:endParaRPr lang="en-US" dirty="0"/>
          </a:p>
          <a:p>
            <a:r>
              <a:rPr lang="sr-Cyrl-RS" dirty="0"/>
              <a:t>Приказивање фрејмова на главном прозору</a:t>
            </a:r>
            <a:endParaRPr lang="sr-Cyrl-RS" i="1" dirty="0"/>
          </a:p>
          <a:p>
            <a:r>
              <a:rPr lang="sr-Cyrl-RS" dirty="0"/>
              <a:t>Исти принцип рада и за </a:t>
            </a:r>
            <a:r>
              <a:rPr lang="en-US" i="1" dirty="0"/>
              <a:t>On-Demand </a:t>
            </a:r>
            <a:r>
              <a:rPr lang="sr-Cyrl-RS" dirty="0"/>
              <a:t>и за </a:t>
            </a:r>
            <a:r>
              <a:rPr lang="en-US" i="1" dirty="0"/>
              <a:t>Live Streaming</a:t>
            </a:r>
            <a:r>
              <a:rPr lang="sr-Cyrl-RS" i="1" dirty="0"/>
              <a:t> </a:t>
            </a:r>
            <a:r>
              <a:rPr lang="sr-Cyrl-RS" dirty="0"/>
              <a:t>– другачије конфигурисање клијента</a:t>
            </a:r>
          </a:p>
        </p:txBody>
      </p:sp>
    </p:spTree>
    <p:extLst>
      <p:ext uri="{BB962C8B-B14F-4D97-AF65-F5344CB8AC3E}">
        <p14:creationId xmlns:p14="http://schemas.microsoft.com/office/powerpoint/2010/main" val="58573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10A8E-3532-4713-8B6C-323C0FE81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01" y="1171852"/>
            <a:ext cx="4731798" cy="5521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4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Модул који први започиње са радом у оквиру клијентске апликације</a:t>
            </a:r>
          </a:p>
          <a:p>
            <a:r>
              <a:rPr lang="sr-Cyrl-RS" dirty="0"/>
              <a:t>Комуникација са мрежним менаџером</a:t>
            </a:r>
          </a:p>
          <a:p>
            <a:r>
              <a:rPr lang="sr-Cyrl-RS" dirty="0"/>
              <a:t>Акције регистрације и/или пријаве корисника – </a:t>
            </a:r>
            <a:r>
              <a:rPr lang="en-US" i="1" dirty="0"/>
              <a:t>Dialog</a:t>
            </a:r>
            <a:r>
              <a:rPr lang="sr-Cyrl-RS" i="1" dirty="0"/>
              <a:t> </a:t>
            </a:r>
            <a:r>
              <a:rPr lang="sr-Cyrl-RS" dirty="0"/>
              <a:t>прозор</a:t>
            </a:r>
          </a:p>
          <a:p>
            <a:r>
              <a:rPr lang="sr-Cyrl-RS" dirty="0"/>
              <a:t>Добављање активних видео преноса и провера заузетости</a:t>
            </a:r>
            <a:r>
              <a:rPr lang="en-US" dirty="0"/>
              <a:t> </a:t>
            </a:r>
            <a:r>
              <a:rPr lang="en-US" i="1" dirty="0"/>
              <a:t>On-Demand</a:t>
            </a:r>
            <a:r>
              <a:rPr lang="sr-Cyrl-RS" dirty="0"/>
              <a:t> преноса</a:t>
            </a:r>
          </a:p>
          <a:p>
            <a:r>
              <a:rPr lang="sr-Cyrl-RS" dirty="0"/>
              <a:t>Енкрипција послатих и декрипција примљених порука</a:t>
            </a:r>
          </a:p>
        </p:txBody>
      </p:sp>
    </p:spTree>
    <p:extLst>
      <p:ext uri="{BB962C8B-B14F-4D97-AF65-F5344CB8AC3E}">
        <p14:creationId xmlns:p14="http://schemas.microsoft.com/office/powerpoint/2010/main" val="2269041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Клијентска апликација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7BF76-9B13-4C23-81C4-DDC8625F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55" y="1344968"/>
            <a:ext cx="8931908" cy="521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313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167415"/>
            <a:ext cx="10839635" cy="4691847"/>
          </a:xfrm>
        </p:spPr>
        <p:txBody>
          <a:bodyPr>
            <a:normAutofit/>
          </a:bodyPr>
          <a:lstStyle/>
          <a:p>
            <a:r>
              <a:rPr lang="sr-Cyrl-RS" dirty="0"/>
              <a:t>Коначно тестирање показало је да су сви модули система успешно интегрисани и успешно обављају захтеване функционалности</a:t>
            </a:r>
          </a:p>
          <a:p>
            <a:r>
              <a:rPr lang="sr-Cyrl-RS" dirty="0"/>
              <a:t>Предлози за побољшање система:</a:t>
            </a:r>
          </a:p>
          <a:p>
            <a:pPr lvl="1"/>
            <a:r>
              <a:rPr lang="sr-Cyrl-RS" dirty="0"/>
              <a:t>Подржати паузирање </a:t>
            </a:r>
            <a:r>
              <a:rPr lang="en-US" i="1" dirty="0"/>
              <a:t>On-Demand</a:t>
            </a:r>
            <a:r>
              <a:rPr lang="sr-Cyrl-RS" i="1" dirty="0"/>
              <a:t> </a:t>
            </a:r>
            <a:r>
              <a:rPr lang="sr-Cyrl-RS" dirty="0"/>
              <a:t>преноса и пуштање насумичних делова снимка</a:t>
            </a:r>
          </a:p>
          <a:p>
            <a:pPr lvl="1"/>
            <a:r>
              <a:rPr lang="sr-Cyrl-RS" dirty="0"/>
              <a:t>Раздвојити модуле серверске апликације у више нодова: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пласира живи пренос и врши видео записивање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је задужена за </a:t>
            </a:r>
            <a:r>
              <a:rPr lang="en-US" i="1" dirty="0"/>
              <a:t>On-Demand</a:t>
            </a:r>
            <a:r>
              <a:rPr lang="sr-Cyrl-RS" i="1" dirty="0"/>
              <a:t> </a:t>
            </a:r>
            <a:r>
              <a:rPr lang="sr-Cyrl-RS" dirty="0"/>
              <a:t>пренос 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је задужена за евиденцију корисника, управљање базом и преусмеравање на видео пренос</a:t>
            </a:r>
          </a:p>
          <a:p>
            <a:pPr lvl="1"/>
            <a:r>
              <a:rPr lang="sr-Cyrl-RS" dirty="0"/>
              <a:t>Имплементирати </a:t>
            </a:r>
            <a:r>
              <a:rPr lang="en-US" i="1" dirty="0"/>
              <a:t>Watchdog</a:t>
            </a:r>
            <a:r>
              <a:rPr lang="sr-Cyrl-RS" dirty="0"/>
              <a:t> сервис, који би поновно покретао неактивне делове систем</a:t>
            </a:r>
          </a:p>
          <a:p>
            <a:pPr lvl="1"/>
            <a:r>
              <a:rPr lang="en-US" i="1" dirty="0"/>
              <a:t>Web</a:t>
            </a:r>
            <a:r>
              <a:rPr lang="sr-Cyrl-RS" i="1" dirty="0"/>
              <a:t> </a:t>
            </a:r>
            <a:r>
              <a:rPr lang="sr-Cyrl-RS" dirty="0"/>
              <a:t>подршка</a:t>
            </a:r>
            <a:endParaRPr lang="sr-Cyrl-RS" i="1" dirty="0"/>
          </a:p>
        </p:txBody>
      </p:sp>
    </p:spTree>
    <p:extLst>
      <p:ext uri="{BB962C8B-B14F-4D97-AF65-F5344CB8AC3E}">
        <p14:creationId xmlns:p14="http://schemas.microsoft.com/office/powerpoint/2010/main" val="256539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3" y="2769833"/>
            <a:ext cx="9634517" cy="738042"/>
          </a:xfrm>
        </p:spPr>
        <p:txBody>
          <a:bodyPr/>
          <a:lstStyle/>
          <a:p>
            <a:pPr algn="l"/>
            <a:r>
              <a:rPr lang="sr-Cyrl-RS" dirty="0"/>
              <a:t>Концепт решења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958788"/>
          </a:xfrm>
        </p:spPr>
        <p:txBody>
          <a:bodyPr/>
          <a:lstStyle/>
          <a:p>
            <a:pPr algn="l"/>
            <a:r>
              <a:rPr lang="en-US" i="1" dirty="0"/>
              <a:t>Socket wrapper</a:t>
            </a:r>
          </a:p>
          <a:p>
            <a:pPr algn="l"/>
            <a:r>
              <a:rPr lang="sr-Cyrl-RS" dirty="0"/>
              <a:t>Архитектура и функционалност апликација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8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010" y="2972581"/>
            <a:ext cx="6169980" cy="91283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ХВАЛА НА ПАЖЊИ!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2466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350057"/>
          </a:xfrm>
        </p:spPr>
        <p:txBody>
          <a:bodyPr>
            <a:normAutofit/>
          </a:bodyPr>
          <a:lstStyle/>
          <a:p>
            <a:r>
              <a:rPr lang="en-US" dirty="0"/>
              <a:t>Windows                   Winsock</a:t>
            </a:r>
          </a:p>
          <a:p>
            <a:r>
              <a:rPr lang="en-US" dirty="0"/>
              <a:t>Linux                           Sys/Socket</a:t>
            </a:r>
          </a:p>
          <a:p>
            <a:r>
              <a:rPr lang="sr-Cyrl-RS" dirty="0"/>
              <a:t>Коришћење оваквог интерфејса у већим пројектима није комфорно</a:t>
            </a:r>
          </a:p>
          <a:p>
            <a:r>
              <a:rPr lang="sr-Cyrl-RS" dirty="0"/>
              <a:t>Структуре и функције које се користе из </a:t>
            </a:r>
            <a:r>
              <a:rPr lang="en-US" i="1" dirty="0"/>
              <a:t>Socket API</a:t>
            </a:r>
            <a:r>
              <a:rPr lang="sr-Cyrl-RS" i="1" dirty="0"/>
              <a:t> </a:t>
            </a:r>
            <a:r>
              <a:rPr lang="sr-Cyrl-RS" dirty="0"/>
              <a:t>запаковане су у класе чије коришћење је доста комфорније, а код робуснији</a:t>
            </a:r>
          </a:p>
          <a:p>
            <a:r>
              <a:rPr lang="sr-Cyrl-RS" dirty="0"/>
              <a:t>3 пара класа</a:t>
            </a:r>
            <a:r>
              <a:rPr lang="en-US" dirty="0"/>
              <a:t>: </a:t>
            </a:r>
            <a:r>
              <a:rPr lang="en-US" i="1" dirty="0"/>
              <a:t>TCP</a:t>
            </a:r>
            <a:r>
              <a:rPr lang="sr-Cyrl-RS" dirty="0"/>
              <a:t>, </a:t>
            </a:r>
            <a:r>
              <a:rPr lang="en-US" i="1" dirty="0"/>
              <a:t>Unicast </a:t>
            </a:r>
            <a:r>
              <a:rPr lang="sr-Cyrl-RS" dirty="0"/>
              <a:t>и</a:t>
            </a:r>
            <a:r>
              <a:rPr lang="sr-Cyrl-RS" i="1" dirty="0"/>
              <a:t> </a:t>
            </a:r>
            <a:r>
              <a:rPr lang="en-US" i="1" dirty="0"/>
              <a:t>Multicast UDP</a:t>
            </a:r>
            <a:endParaRPr lang="sr-Cyrl-RS" i="1" dirty="0"/>
          </a:p>
          <a:p>
            <a:r>
              <a:rPr lang="sr-Cyrl-RS" dirty="0"/>
              <a:t>Постоје и апстрактне класе које се могу извести за специфичне потребе модула у оквиру пројекта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7881D75-5988-4A6E-B23C-5AF2007419F3}"/>
              </a:ext>
            </a:extLst>
          </p:cNvPr>
          <p:cNvSpPr/>
          <p:nvPr/>
        </p:nvSpPr>
        <p:spPr>
          <a:xfrm>
            <a:off x="3383261" y="1500326"/>
            <a:ext cx="727099" cy="35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830FB2-E835-4795-8CAD-045536B74A85}"/>
              </a:ext>
            </a:extLst>
          </p:cNvPr>
          <p:cNvSpPr/>
          <p:nvPr/>
        </p:nvSpPr>
        <p:spPr>
          <a:xfrm>
            <a:off x="3383261" y="2057401"/>
            <a:ext cx="727099" cy="35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26B20-7A7F-41EF-8CC0-FCA482A2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2" y="1163638"/>
            <a:ext cx="8478174" cy="554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1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71348"/>
            <a:ext cx="10402889" cy="4527610"/>
          </a:xfrm>
        </p:spPr>
        <p:txBody>
          <a:bodyPr>
            <a:normAutofit/>
          </a:bodyPr>
          <a:lstStyle/>
          <a:p>
            <a:r>
              <a:rPr lang="sr-Cyrl-RS" dirty="0"/>
              <a:t>Серверска апликација се може поделити у 2 велика модула:</a:t>
            </a:r>
          </a:p>
          <a:p>
            <a:pPr lvl="1"/>
            <a:r>
              <a:rPr lang="sr-Cyrl-RS" sz="2400" dirty="0"/>
              <a:t>Сервер  за видео пренос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Видео обраду и записивање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Интеракцију са клијентима по </a:t>
            </a:r>
            <a:r>
              <a:rPr lang="en-US" sz="2200" i="1" dirty="0"/>
              <a:t>RTSP</a:t>
            </a:r>
            <a:r>
              <a:rPr lang="sr-Cyrl-RS" sz="2200" dirty="0"/>
              <a:t> протоколу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Услуживање </a:t>
            </a:r>
            <a:r>
              <a:rPr lang="en-US" sz="2200" i="1" dirty="0"/>
              <a:t>Live</a:t>
            </a:r>
            <a:r>
              <a:rPr lang="sr-Cyrl-RS" sz="2200" i="1" dirty="0"/>
              <a:t> </a:t>
            </a:r>
            <a:r>
              <a:rPr lang="sr-Cyrl-RS" sz="2200" dirty="0"/>
              <a:t>и </a:t>
            </a:r>
            <a:r>
              <a:rPr lang="sr-Cyrl-RS" sz="2200" i="1" dirty="0"/>
              <a:t> </a:t>
            </a:r>
            <a:r>
              <a:rPr lang="en-US" sz="2200" i="1" dirty="0"/>
              <a:t>On-Demand</a:t>
            </a:r>
            <a:r>
              <a:rPr lang="en-US" sz="2200" dirty="0"/>
              <a:t> </a:t>
            </a:r>
            <a:r>
              <a:rPr lang="sr-Cyrl-RS" sz="2200" dirty="0"/>
              <a:t>видео преноса</a:t>
            </a:r>
          </a:p>
          <a:p>
            <a:pPr lvl="1"/>
            <a:r>
              <a:rPr lang="sr-Cyrl-RS" sz="2400" dirty="0"/>
              <a:t>Мрежни менаџер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Комуникацију са мрежним корисницима – пријава, регистрација, …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Одржавање и приступање бази података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Заштиту приватних података криптовањем порука</a:t>
            </a:r>
          </a:p>
        </p:txBody>
      </p:sp>
    </p:spTree>
    <p:extLst>
      <p:ext uri="{BB962C8B-B14F-4D97-AF65-F5344CB8AC3E}">
        <p14:creationId xmlns:p14="http://schemas.microsoft.com/office/powerpoint/2010/main" val="7427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E7545-D1AB-4829-B62E-A3BEADBE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76" y="1571624"/>
            <a:ext cx="7217545" cy="514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4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67927"/>
            <a:ext cx="10402889" cy="798141"/>
          </a:xfrm>
        </p:spPr>
        <p:txBody>
          <a:bodyPr>
            <a:normAutofit/>
          </a:bodyPr>
          <a:lstStyle/>
          <a:p>
            <a:r>
              <a:rPr lang="sr-Cyrl-RS" dirty="0"/>
              <a:t>Клијентска апликација се може поделити у 3 модула: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6DF8E-2971-4CC6-9C96-1A5415243B50}"/>
              </a:ext>
            </a:extLst>
          </p:cNvPr>
          <p:cNvSpPr txBox="1">
            <a:spLocks/>
          </p:cNvSpPr>
          <p:nvPr/>
        </p:nvSpPr>
        <p:spPr>
          <a:xfrm>
            <a:off x="1121544" y="2268413"/>
            <a:ext cx="3630967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</a:t>
            </a:r>
            <a:r>
              <a:rPr lang="en-US" dirty="0"/>
              <a:t> </a:t>
            </a:r>
            <a:r>
              <a:rPr lang="sr-Cyrl-RS" dirty="0"/>
              <a:t>по </a:t>
            </a:r>
            <a:r>
              <a:rPr lang="en-US" i="1" dirty="0"/>
              <a:t>RTSP</a:t>
            </a:r>
            <a:endParaRPr lang="sr-Cyrl-RS" i="1" dirty="0"/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Потраживање преноса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Прекид везе или мењање преноса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9ED0B-0826-4487-A11E-A1E255FFED06}"/>
              </a:ext>
            </a:extLst>
          </p:cNvPr>
          <p:cNvSpPr txBox="1">
            <a:spLocks/>
          </p:cNvSpPr>
          <p:nvPr/>
        </p:nvSpPr>
        <p:spPr>
          <a:xfrm>
            <a:off x="4802818" y="2268413"/>
            <a:ext cx="3778929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Повезивање на пренос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Пријем и колекцију пристиглих пакета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Декодовање и приказивање преноса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BCB4F-C421-4101-B7F0-EA024A6B1CCF}"/>
              </a:ext>
            </a:extLst>
          </p:cNvPr>
          <p:cNvSpPr txBox="1">
            <a:spLocks/>
          </p:cNvSpPr>
          <p:nvPr/>
        </p:nvSpPr>
        <p:spPr>
          <a:xfrm>
            <a:off x="8632056" y="2264143"/>
            <a:ext cx="3559946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Мрежни корисник: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 са менаџером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Криптовање порука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Ажурирање листе активних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133363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9B77-6A5B-4FD2-856F-19DE1C6A8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21" y="1571348"/>
            <a:ext cx="5912758" cy="518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88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928</TotalTime>
  <Words>993</Words>
  <Application>Microsoft Office PowerPoint</Application>
  <PresentationFormat>Widescreen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Corbel</vt:lpstr>
      <vt:lpstr>Parallax</vt:lpstr>
      <vt:lpstr>1_Parallax</vt:lpstr>
      <vt:lpstr>2_Parallax</vt:lpstr>
      <vt:lpstr>3_Parallax</vt:lpstr>
      <vt:lpstr>РЕАЛИЗАЦИЈА ТРОСЛОЈНОГ СИСТЕМА ЗА ВИДЕО ПРЕНОС ПО RTSP ПРОТОКОЛУ</vt:lpstr>
      <vt:lpstr>Увод</vt:lpstr>
      <vt:lpstr>Концепт решења </vt:lpstr>
      <vt:lpstr>Socket wrapper</vt:lpstr>
      <vt:lpstr>Socket wrapper</vt:lpstr>
      <vt:lpstr>Архитектура и функционалност серверске апликације</vt:lpstr>
      <vt:lpstr>Архитектура и функционалност серверске апликације</vt:lpstr>
      <vt:lpstr>Архитектура и функционалност клијентске апликације</vt:lpstr>
      <vt:lpstr>Архитектура и функционалност клијентске апликације</vt:lpstr>
      <vt:lpstr>Програмско решење серверске апликације</vt:lpstr>
      <vt:lpstr>Видео обрада и записивање Сервер за видео пренос</vt:lpstr>
      <vt:lpstr>Видео обрада и записивање Сервер за видео пренос</vt:lpstr>
      <vt:lpstr>RTSP интеракција са клијентима Сервер за видео пренос</vt:lpstr>
      <vt:lpstr>RTSP интеракција са  клијентима Сервер за видео пренос</vt:lpstr>
      <vt:lpstr>Услуживање Live видео преноса Сервер за видео пренос</vt:lpstr>
      <vt:lpstr>Услуживање Live видео преноса Сервер за видео пренос</vt:lpstr>
      <vt:lpstr>Услуживање On-Demand видео преноса Сервер за видео пренос</vt:lpstr>
      <vt:lpstr>Услуживање On-Demand видео преноса Сервер за видео пренос</vt:lpstr>
      <vt:lpstr>Комуникација са мрежним корисницима Мрежни менаџер</vt:lpstr>
      <vt:lpstr>Управљање базом података Мрежни менаџер</vt:lpstr>
      <vt:lpstr>Криптовање порука Мрежни менаџер</vt:lpstr>
      <vt:lpstr>Мрежни менаџер</vt:lpstr>
      <vt:lpstr>Програмско решење клијентске апликације</vt:lpstr>
      <vt:lpstr>RTSP клијент</vt:lpstr>
      <vt:lpstr>RTP клијент</vt:lpstr>
      <vt:lpstr>RTP клијент</vt:lpstr>
      <vt:lpstr>Мрежни корисник</vt:lpstr>
      <vt:lpstr>Клијентска апликација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Реализација трослојног система за видео пренос по RTSP протоколу</dc:title>
  <dc:creator>Jovan Slavujevic</dc:creator>
  <cp:lastModifiedBy>Jovan Slavujevic</cp:lastModifiedBy>
  <cp:revision>201</cp:revision>
  <dcterms:created xsi:type="dcterms:W3CDTF">2021-10-31T17:09:03Z</dcterms:created>
  <dcterms:modified xsi:type="dcterms:W3CDTF">2021-11-02T23:59:50Z</dcterms:modified>
</cp:coreProperties>
</file>