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80" r:id="rId15"/>
    <p:sldId id="267" r:id="rId16"/>
    <p:sldId id="288" r:id="rId17"/>
    <p:sldId id="270" r:id="rId18"/>
    <p:sldId id="289" r:id="rId19"/>
    <p:sldId id="272" r:id="rId20"/>
    <p:sldId id="290" r:id="rId21"/>
    <p:sldId id="274" r:id="rId22"/>
    <p:sldId id="291" r:id="rId23"/>
    <p:sldId id="276" r:id="rId24"/>
    <p:sldId id="292" r:id="rId25"/>
    <p:sldId id="293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14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1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2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7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2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7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5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4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1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3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6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7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1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51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69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80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90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2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75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8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80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22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81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2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7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69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6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92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49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34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29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6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3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0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2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5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8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8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76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26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38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72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4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77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0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02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31BE-EBE2-4049-88FC-0FCF18A5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008" y="319596"/>
            <a:ext cx="10022890" cy="2359898"/>
          </a:xfrm>
        </p:spPr>
        <p:txBody>
          <a:bodyPr>
            <a:noAutofit/>
          </a:bodyPr>
          <a:lstStyle/>
          <a:p>
            <a:pPr algn="l"/>
            <a:r>
              <a:rPr lang="sr-Cyrl-RS" sz="5200" dirty="0"/>
              <a:t>РЕАЛИЗАЦИЈА ТРОСЛОЈНОГ СИСТЕМА ЗА ВИДЕО ПРЕНОС ПО </a:t>
            </a:r>
            <a:r>
              <a:rPr lang="en-US" sz="5200" i="1" dirty="0"/>
              <a:t>RTSP</a:t>
            </a:r>
            <a:r>
              <a:rPr lang="sr-Cyrl-RS" sz="5200" dirty="0"/>
              <a:t> ПРОТОКОЛУ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6EC66-83F2-4D35-B15F-2B51D0F5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2539" y="2780149"/>
            <a:ext cx="5270900" cy="1297702"/>
          </a:xfrm>
        </p:spPr>
        <p:txBody>
          <a:bodyPr>
            <a:normAutofit fontScale="92500"/>
          </a:bodyPr>
          <a:lstStyle/>
          <a:p>
            <a:r>
              <a:rPr lang="sr-Cyrl-RS" sz="3200" dirty="0"/>
              <a:t>Јован Славујевић, Е1-12/2020</a:t>
            </a:r>
          </a:p>
          <a:p>
            <a:r>
              <a:rPr lang="sr-Cyrl-RS" sz="3200" dirty="0"/>
              <a:t>Нови Сад, Новембар 2021</a:t>
            </a:r>
            <a:r>
              <a:rPr lang="en-US" sz="3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1DF65-5C2A-4DD6-8748-F855AC07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630" y="4413464"/>
            <a:ext cx="1951809" cy="212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DC4C9-A10F-42D5-B5B9-84C85D275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73" y="4417438"/>
            <a:ext cx="2120966" cy="21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9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клијентске апликације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D9B77-6A5B-4FD2-856F-19DE1C6A8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21" y="1571348"/>
            <a:ext cx="5912758" cy="518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88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7030-59F4-4AC2-A837-3D6B5C1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03" y="2769833"/>
            <a:ext cx="9634517" cy="738042"/>
          </a:xfrm>
        </p:spPr>
        <p:txBody>
          <a:bodyPr/>
          <a:lstStyle/>
          <a:p>
            <a:pPr algn="l"/>
            <a:r>
              <a:rPr lang="sr-Cyrl-RS" dirty="0"/>
              <a:t>Програмско решење серверске апликације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2528-4326-47FD-8257-4AED300E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202" y="3604334"/>
            <a:ext cx="9634517" cy="958788"/>
          </a:xfrm>
        </p:spPr>
        <p:txBody>
          <a:bodyPr/>
          <a:lstStyle/>
          <a:p>
            <a:pPr algn="l"/>
            <a:r>
              <a:rPr lang="sr-Cyrl-RS" dirty="0"/>
              <a:t>Сервер за видео пренос</a:t>
            </a:r>
          </a:p>
          <a:p>
            <a:pPr algn="l"/>
            <a:r>
              <a:rPr lang="sr-Cyrl-RS" dirty="0"/>
              <a:t>Мрежни менаџер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04060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Видео обрада и записивање</a:t>
            </a:r>
            <a:br>
              <a:rPr lang="sr-Cyrl-RS" dirty="0"/>
            </a:br>
            <a:r>
              <a:rPr lang="sr-Cyrl-RS" sz="2000" i="1" dirty="0"/>
              <a:t>Сервер за видео пренос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44716"/>
            <a:ext cx="10402889" cy="4616388"/>
          </a:xfrm>
        </p:spPr>
        <p:txBody>
          <a:bodyPr>
            <a:normAutofit/>
          </a:bodyPr>
          <a:lstStyle/>
          <a:p>
            <a:r>
              <a:rPr lang="sr-Cyrl-RS" dirty="0"/>
              <a:t>Читање са камере се извршава уз помоћ </a:t>
            </a:r>
            <a:r>
              <a:rPr lang="en-US" i="1" dirty="0"/>
              <a:t>OpenCV</a:t>
            </a:r>
            <a:r>
              <a:rPr lang="en-US" dirty="0"/>
              <a:t> </a:t>
            </a:r>
            <a:r>
              <a:rPr lang="sr-Cyrl-RS" dirty="0"/>
              <a:t>библиотеке</a:t>
            </a:r>
          </a:p>
          <a:p>
            <a:r>
              <a:rPr lang="sr-Cyrl-RS" dirty="0"/>
              <a:t>Преузета слика је у сировом формату : 640 х 480</a:t>
            </a:r>
            <a:r>
              <a:rPr lang="en-US" dirty="0"/>
              <a:t>    </a:t>
            </a:r>
            <a:r>
              <a:rPr lang="sr-Cyrl-RS" dirty="0"/>
              <a:t>               900 </a:t>
            </a:r>
            <a:r>
              <a:rPr lang="en-US" i="1" dirty="0"/>
              <a:t>kB</a:t>
            </a:r>
          </a:p>
          <a:p>
            <a:r>
              <a:rPr lang="sr-Cyrl-RS" dirty="0"/>
              <a:t>Слика се компресује по </a:t>
            </a:r>
            <a:r>
              <a:rPr lang="en-US" i="1" dirty="0"/>
              <a:t>H.264 </a:t>
            </a:r>
            <a:r>
              <a:rPr lang="sr-Cyrl-RS" dirty="0"/>
              <a:t>кодеку уз помоћ </a:t>
            </a:r>
            <a:r>
              <a:rPr lang="en-US" i="1" dirty="0"/>
              <a:t>FFmpeg</a:t>
            </a:r>
            <a:r>
              <a:rPr lang="en-US" dirty="0"/>
              <a:t> </a:t>
            </a:r>
            <a:r>
              <a:rPr lang="sr-Cyrl-RS" dirty="0"/>
              <a:t>библиотеке</a:t>
            </a:r>
            <a:endParaRPr lang="en-US" dirty="0"/>
          </a:p>
          <a:p>
            <a:r>
              <a:rPr lang="sr-Cyrl-RS" dirty="0"/>
              <a:t>Компресовани </a:t>
            </a:r>
            <a:r>
              <a:rPr lang="en-US" i="1" dirty="0"/>
              <a:t>frame</a:t>
            </a:r>
            <a:r>
              <a:rPr lang="en-US" dirty="0"/>
              <a:t> </a:t>
            </a:r>
            <a:r>
              <a:rPr lang="sr-Cyrl-RS" dirty="0"/>
              <a:t>досеже максималну величину од 70 </a:t>
            </a:r>
            <a:r>
              <a:rPr lang="en-US" i="1" dirty="0"/>
              <a:t>kB </a:t>
            </a:r>
            <a:r>
              <a:rPr lang="sr-Cyrl-RS" dirty="0"/>
              <a:t>и прослеђује се на видео записивање </a:t>
            </a:r>
            <a:endParaRPr lang="sr-Cyrl-RS" i="1" dirty="0"/>
          </a:p>
          <a:p>
            <a:r>
              <a:rPr lang="sr-Cyrl-RS" dirty="0"/>
              <a:t>Видео записивање функционише по принципу цикличног померања на следећи видео запис у интервалу од 15 минута где за сваки видео пренос по захтеву постоји пар видео записа који се наизменично преснимава</a:t>
            </a:r>
          </a:p>
          <a:p>
            <a:r>
              <a:rPr lang="sr-Cyrl-RS" dirty="0"/>
              <a:t>Записани </a:t>
            </a:r>
            <a:r>
              <a:rPr lang="en-US" i="1" dirty="0"/>
              <a:t>frame</a:t>
            </a:r>
            <a:r>
              <a:rPr lang="sr-Cyrl-RS" dirty="0"/>
              <a:t> се прослеђује даље на живи пренос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05F0250-CF80-4569-8A88-11F915F3CA23}"/>
              </a:ext>
            </a:extLst>
          </p:cNvPr>
          <p:cNvSpPr/>
          <p:nvPr/>
        </p:nvSpPr>
        <p:spPr>
          <a:xfrm>
            <a:off x="8451541" y="2370337"/>
            <a:ext cx="887767" cy="39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04060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Видео обрада и записивање</a:t>
            </a:r>
            <a:br>
              <a:rPr lang="sr-Cyrl-RS" dirty="0"/>
            </a:br>
            <a:r>
              <a:rPr lang="sr-Cyrl-RS" sz="2000" i="1" dirty="0"/>
              <a:t>Сервер за видео пренос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FCC89-5555-4D1A-A14E-5B7887C9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71" y="1402672"/>
            <a:ext cx="4690369" cy="5264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42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778275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r>
              <a:rPr lang="sr-Cyrl-RS" dirty="0"/>
              <a:t> интеракција са клијентима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интеракција се обавља на посебном </a:t>
            </a:r>
            <a:r>
              <a:rPr lang="en-US" i="1" dirty="0"/>
              <a:t>TCP</a:t>
            </a:r>
            <a:r>
              <a:rPr lang="en-US" dirty="0"/>
              <a:t> </a:t>
            </a:r>
            <a:r>
              <a:rPr lang="sr-Cyrl-RS" dirty="0"/>
              <a:t>каналу и креира се посебна нит за сваког клијента</a:t>
            </a:r>
          </a:p>
          <a:p>
            <a:r>
              <a:rPr lang="sr-Cyrl-RS" dirty="0"/>
              <a:t>На овом каналу сервер процесира захтеве клијента и усмерава га на жељени пренос на основу послатог </a:t>
            </a:r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линка</a:t>
            </a:r>
          </a:p>
          <a:p>
            <a:r>
              <a:rPr lang="sr-Cyrl-RS" dirty="0"/>
              <a:t>Када клијент изрази жељу за прекид везе – нит се затвара, а алоцирани ресурси се ослобађају за новог клијента</a:t>
            </a:r>
          </a:p>
        </p:txBody>
      </p:sp>
    </p:spTree>
    <p:extLst>
      <p:ext uri="{BB962C8B-B14F-4D97-AF65-F5344CB8AC3E}">
        <p14:creationId xmlns:p14="http://schemas.microsoft.com/office/powerpoint/2010/main" val="330405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7"/>
            <a:ext cx="3513817" cy="2474651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br>
              <a:rPr lang="en-US" dirty="0"/>
            </a:br>
            <a:r>
              <a:rPr lang="sr-Cyrl-RS" dirty="0"/>
              <a:t>интеракција са </a:t>
            </a:r>
            <a:br>
              <a:rPr lang="sr-Cyrl-RS" dirty="0"/>
            </a:br>
            <a:r>
              <a:rPr lang="sr-Cyrl-RS" dirty="0"/>
              <a:t>клијентима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AD669-051B-45EE-A270-D9BB2FB7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62145"/>
            <a:ext cx="5708342" cy="6711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3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Live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pPr algn="just"/>
            <a:r>
              <a:rPr lang="sr-Cyrl-RS" dirty="0"/>
              <a:t>Живи видео пренос извршава се на јединственом </a:t>
            </a:r>
            <a:r>
              <a:rPr lang="en-US" i="1" dirty="0"/>
              <a:t>Multicast UDP </a:t>
            </a:r>
            <a:r>
              <a:rPr lang="sr-Cyrl-RS" dirty="0"/>
              <a:t>серверу</a:t>
            </a:r>
          </a:p>
          <a:p>
            <a:pPr algn="just"/>
            <a:r>
              <a:rPr lang="sr-Cyrl-RS" dirty="0"/>
              <a:t>Сервер</a:t>
            </a:r>
            <a:r>
              <a:rPr lang="en-US" dirty="0"/>
              <a:t> </a:t>
            </a:r>
            <a:r>
              <a:rPr lang="sr-Cyrl-RS" dirty="0"/>
              <a:t>поседује јединствени порт и </a:t>
            </a:r>
            <a:r>
              <a:rPr lang="en-US" i="1" dirty="0"/>
              <a:t>IP </a:t>
            </a:r>
            <a:r>
              <a:rPr lang="sr-Cyrl-RS" dirty="0"/>
              <a:t>адресу за све клијенте</a:t>
            </a:r>
          </a:p>
          <a:p>
            <a:pPr algn="just"/>
            <a:r>
              <a:rPr lang="sr-Cyrl-RS" dirty="0"/>
              <a:t>Сервер</a:t>
            </a:r>
            <a:r>
              <a:rPr lang="en-US" dirty="0"/>
              <a:t> </a:t>
            </a:r>
            <a:r>
              <a:rPr lang="sr-Cyrl-RS" dirty="0"/>
              <a:t>добија </a:t>
            </a:r>
            <a:r>
              <a:rPr lang="en-US" i="1" dirty="0"/>
              <a:t>frame</a:t>
            </a:r>
            <a:r>
              <a:rPr lang="en-US" dirty="0"/>
              <a:t> </a:t>
            </a:r>
            <a:r>
              <a:rPr lang="sr-Cyrl-RS" dirty="0"/>
              <a:t>од подмодула за видео обраду и шаље га у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формату</a:t>
            </a:r>
            <a:endParaRPr lang="en-US" dirty="0"/>
          </a:p>
          <a:p>
            <a:pPr algn="just"/>
            <a:r>
              <a:rPr lang="en-US" i="1" dirty="0"/>
              <a:t>RTP</a:t>
            </a:r>
            <a:r>
              <a:rPr lang="en-US" dirty="0"/>
              <a:t> </a:t>
            </a:r>
            <a:r>
              <a:rPr lang="en-US" i="1" dirty="0"/>
              <a:t>frame</a:t>
            </a:r>
            <a:r>
              <a:rPr lang="sr-Cyrl-RS" i="1" dirty="0"/>
              <a:t> </a:t>
            </a:r>
            <a:r>
              <a:rPr lang="sr-Cyrl-RS" dirty="0"/>
              <a:t>је ограничен на максималну величину од 1460 бајта за </a:t>
            </a:r>
            <a:r>
              <a:rPr lang="en-US" i="1" dirty="0"/>
              <a:t>payload</a:t>
            </a:r>
            <a:endParaRPr lang="sr-Cyrl-RS" i="1" dirty="0"/>
          </a:p>
          <a:p>
            <a:pPr algn="just"/>
            <a:r>
              <a:rPr lang="sr-Cyrl-RS" dirty="0"/>
              <a:t>Велики (</a:t>
            </a:r>
            <a:r>
              <a:rPr lang="en-US" i="1" dirty="0"/>
              <a:t>Jumbo</a:t>
            </a:r>
            <a:r>
              <a:rPr lang="en-US" dirty="0"/>
              <a:t>) </a:t>
            </a:r>
            <a:r>
              <a:rPr lang="en-US" i="1" dirty="0"/>
              <a:t>frame</a:t>
            </a:r>
            <a:r>
              <a:rPr lang="sr-Cyrl-RS" dirty="0"/>
              <a:t> се шаље у сегментима, а композиција је могућа захваљујући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заглављу</a:t>
            </a:r>
          </a:p>
        </p:txBody>
      </p:sp>
    </p:spTree>
    <p:extLst>
      <p:ext uri="{BB962C8B-B14F-4D97-AF65-F5344CB8AC3E}">
        <p14:creationId xmlns:p14="http://schemas.microsoft.com/office/powerpoint/2010/main" val="97109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Live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3F2F2-39A6-427E-BD15-3A221476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34" y="1344968"/>
            <a:ext cx="4040932" cy="5308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58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On-Demand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„1 на 1“ однос сервера и клијента</a:t>
            </a:r>
          </a:p>
          <a:p>
            <a:r>
              <a:rPr lang="sr-Cyrl-RS" dirty="0"/>
              <a:t>Обавља се на посебном </a:t>
            </a:r>
            <a:r>
              <a:rPr lang="en-US" i="1" dirty="0"/>
              <a:t>Unicast UDP </a:t>
            </a:r>
            <a:r>
              <a:rPr lang="sr-Cyrl-RS" dirty="0"/>
              <a:t>каналу и креира се нова нит за сваког клијента</a:t>
            </a:r>
          </a:p>
          <a:p>
            <a:r>
              <a:rPr lang="sr-Cyrl-RS" dirty="0"/>
              <a:t>За сваког пристиглог клијента репродукује се раније снимљени видео садржај од почетка</a:t>
            </a:r>
          </a:p>
          <a:p>
            <a:r>
              <a:rPr lang="en-US" i="1" dirty="0"/>
              <a:t>UDP</a:t>
            </a:r>
            <a:r>
              <a:rPr lang="sr-Cyrl-RS" i="1" dirty="0"/>
              <a:t> </a:t>
            </a:r>
            <a:r>
              <a:rPr lang="sr-Cyrl-RS" dirty="0"/>
              <a:t>сервер се креира приликом </a:t>
            </a:r>
            <a:r>
              <a:rPr lang="en-US" i="1" dirty="0"/>
              <a:t>RTSP </a:t>
            </a:r>
            <a:r>
              <a:rPr lang="sr-Cyrl-RS" dirty="0"/>
              <a:t>интеракције, а клијенту се прослеђују његови порт и </a:t>
            </a:r>
            <a:r>
              <a:rPr lang="en-US" i="1" dirty="0"/>
              <a:t>IP </a:t>
            </a:r>
            <a:r>
              <a:rPr lang="sr-Cyrl-RS" dirty="0"/>
              <a:t>адреса</a:t>
            </a:r>
          </a:p>
          <a:p>
            <a:r>
              <a:rPr lang="sr-Cyrl-RS" dirty="0"/>
              <a:t>Слање пакета функционише као код живог преноса – паковање у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формату</a:t>
            </a:r>
          </a:p>
        </p:txBody>
      </p:sp>
    </p:spTree>
    <p:extLst>
      <p:ext uri="{BB962C8B-B14F-4D97-AF65-F5344CB8AC3E}">
        <p14:creationId xmlns:p14="http://schemas.microsoft.com/office/powerpoint/2010/main" val="932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On-Demand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1C9D6-EA07-4FE5-B127-552B86972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70" y="1344968"/>
            <a:ext cx="4342660" cy="532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2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1702773" cy="850037"/>
          </a:xfrm>
        </p:spPr>
        <p:txBody>
          <a:bodyPr/>
          <a:lstStyle/>
          <a:p>
            <a:pPr algn="l"/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4563122"/>
          </a:xfrm>
        </p:spPr>
        <p:txBody>
          <a:bodyPr>
            <a:normAutofit/>
          </a:bodyPr>
          <a:lstStyle/>
          <a:p>
            <a:r>
              <a:rPr lang="sr-Cyrl-RS" dirty="0"/>
              <a:t>Задатак рада јесте реализација </a:t>
            </a:r>
            <a:r>
              <a:rPr lang="en-US" i="1" dirty="0"/>
              <a:t>Streaming</a:t>
            </a:r>
            <a:r>
              <a:rPr lang="sr-Cyrl-RS" dirty="0"/>
              <a:t> платформе – серверске и клијентске стране </a:t>
            </a:r>
            <a:r>
              <a:rPr lang="en-US" i="1" dirty="0"/>
              <a:t>Streaming</a:t>
            </a:r>
            <a:r>
              <a:rPr lang="sr-Cyrl-RS" i="1" dirty="0"/>
              <a:t> </a:t>
            </a:r>
            <a:r>
              <a:rPr lang="sr-Cyrl-RS" dirty="0"/>
              <a:t>сервиса базираног на </a:t>
            </a:r>
            <a:r>
              <a:rPr lang="en-US" i="1" dirty="0"/>
              <a:t>RTSP</a:t>
            </a:r>
            <a:r>
              <a:rPr lang="sr-Cyrl-RS" dirty="0"/>
              <a:t> протоколу</a:t>
            </a:r>
          </a:p>
          <a:p>
            <a:r>
              <a:rPr lang="sr-Cyrl-RS" dirty="0"/>
              <a:t>Садржај који се преноси је компресовани снимак камере</a:t>
            </a:r>
          </a:p>
          <a:p>
            <a:r>
              <a:rPr lang="sr-Cyrl-RS" dirty="0"/>
              <a:t>Постоје два типа видео преноса: </a:t>
            </a:r>
            <a:r>
              <a:rPr lang="en-US" i="1" dirty="0"/>
              <a:t>Live</a:t>
            </a:r>
            <a:r>
              <a:rPr lang="sr-Cyrl-RS" i="1" dirty="0"/>
              <a:t> </a:t>
            </a:r>
            <a:r>
              <a:rPr lang="sr-Cyrl-RS" dirty="0"/>
              <a:t>и</a:t>
            </a:r>
            <a:r>
              <a:rPr lang="en-US" i="1" dirty="0"/>
              <a:t> On-Demand Streaming</a:t>
            </a:r>
            <a:endParaRPr lang="sr-Cyrl-RS" i="1" dirty="0"/>
          </a:p>
          <a:p>
            <a:r>
              <a:rPr lang="sr-Cyrl-RS" dirty="0"/>
              <a:t>Приступ преносима је ограничен евидентирањем корисника у бази података</a:t>
            </a:r>
          </a:p>
          <a:p>
            <a:r>
              <a:rPr lang="sr-Cyrl-RS" dirty="0"/>
              <a:t>Приватни кориснички подаци су </a:t>
            </a:r>
            <a:br>
              <a:rPr lang="sr-Cyrl-RS" dirty="0"/>
            </a:br>
            <a:r>
              <a:rPr lang="sr-Cyrl-RS" dirty="0"/>
              <a:t>заштићени криптовањем порука</a:t>
            </a:r>
          </a:p>
          <a:p>
            <a:r>
              <a:rPr lang="sr-Cyrl-RS" dirty="0"/>
              <a:t>Клијентска страна је развијена у </a:t>
            </a:r>
            <a:br>
              <a:rPr lang="sr-Cyrl-RS" dirty="0"/>
            </a:br>
            <a:r>
              <a:rPr lang="sr-Cyrl-RS" dirty="0"/>
              <a:t>форми </a:t>
            </a:r>
            <a:r>
              <a:rPr lang="en-US" i="1" dirty="0"/>
              <a:t>GUI</a:t>
            </a:r>
            <a:r>
              <a:rPr lang="sr-Cyrl-RS" dirty="0"/>
              <a:t> апликације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0000F-C4B9-4A7B-B931-7449DE3A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0" y="3737610"/>
            <a:ext cx="5572125" cy="312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53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5" y="312938"/>
            <a:ext cx="948848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Комуникација са мрежним корисницима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Слична </a:t>
            </a:r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комуникацији</a:t>
            </a:r>
            <a:endParaRPr lang="sr-Cyrl-RS" i="1" dirty="0"/>
          </a:p>
          <a:p>
            <a:r>
              <a:rPr lang="sr-Cyrl-RS" dirty="0"/>
              <a:t>Комуникација се дели у два режима: иницијални и устаљени</a:t>
            </a:r>
          </a:p>
          <a:p>
            <a:r>
              <a:rPr lang="sr-Cyrl-RS" dirty="0"/>
              <a:t>Иницијални режим: регистрација и пријављивање</a:t>
            </a:r>
          </a:p>
          <a:p>
            <a:r>
              <a:rPr lang="sr-Cyrl-RS" dirty="0"/>
              <a:t>Устаљени режим: провера доступности видео преноса по захтеву и благовремено ажурирање листе активних видео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60771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Управљање базом података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61712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Криптовање порука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27913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Мрежни менаџер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5F4B5-20E3-4D2F-873A-31F1E146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56" y="1162975"/>
            <a:ext cx="4934505" cy="5601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45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7030-59F4-4AC2-A837-3D6B5C1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02" y="2769833"/>
            <a:ext cx="10335853" cy="738042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Програмско решење клијентске апликације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2528-4326-47FD-8257-4AED300E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202" y="3604334"/>
            <a:ext cx="9634517" cy="1447060"/>
          </a:xfrm>
        </p:spPr>
        <p:txBody>
          <a:bodyPr/>
          <a:lstStyle/>
          <a:p>
            <a:pPr algn="l"/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клијент</a:t>
            </a:r>
            <a:endParaRPr lang="sr-Cyrl-RS" i="1" dirty="0"/>
          </a:p>
          <a:p>
            <a:pPr algn="l"/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клијент</a:t>
            </a:r>
          </a:p>
          <a:p>
            <a:pPr algn="l"/>
            <a:r>
              <a:rPr lang="sr-Cyrl-RS" dirty="0"/>
              <a:t>Мрежни корисник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0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52366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58573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D10A8E-3532-4713-8B6C-323C0FE81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01" y="1171852"/>
            <a:ext cx="4731798" cy="5521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147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Мрежни корисник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26904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Клијентска апликација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A7BF76-9B13-4C23-81C4-DDC8625F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55" y="1344968"/>
            <a:ext cx="8931908" cy="521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3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протокол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2106227"/>
          </a:xfrm>
        </p:spPr>
        <p:txBody>
          <a:bodyPr>
            <a:normAutofit/>
          </a:bodyPr>
          <a:lstStyle/>
          <a:p>
            <a:r>
              <a:rPr lang="en-US" i="1" dirty="0"/>
              <a:t>Real-Time Streaming Protocol</a:t>
            </a:r>
          </a:p>
          <a:p>
            <a:r>
              <a:rPr lang="sr-Cyrl-RS" dirty="0"/>
              <a:t>Намењен је за контролу преноса аудио и/или видео садржаја</a:t>
            </a:r>
          </a:p>
          <a:p>
            <a:r>
              <a:rPr lang="sr-Cyrl-RS" dirty="0"/>
              <a:t>Остварује и контролише један или више преноса</a:t>
            </a:r>
          </a:p>
          <a:p>
            <a:r>
              <a:rPr lang="sr-Cyrl-RS" dirty="0"/>
              <a:t>Усмерава кориснике ка жељеном преносу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7D49D-C5AC-4D07-B19E-E6897DBA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40" y="3269202"/>
            <a:ext cx="3119120" cy="324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32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7504AE-6953-4E4E-BD58-4A47027627DD}"/>
              </a:ext>
            </a:extLst>
          </p:cNvPr>
          <p:cNvSpPr txBox="1">
            <a:spLocks/>
          </p:cNvSpPr>
          <p:nvPr/>
        </p:nvSpPr>
        <p:spPr>
          <a:xfrm>
            <a:off x="1769877" y="1683799"/>
            <a:ext cx="9877626" cy="4350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727385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31BE-EBE2-4049-88FC-0FCF18A5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010" y="2972581"/>
            <a:ext cx="6169980" cy="912838"/>
          </a:xfrm>
        </p:spPr>
        <p:txBody>
          <a:bodyPr>
            <a:noAutofit/>
          </a:bodyPr>
          <a:lstStyle/>
          <a:p>
            <a:pPr algn="l"/>
            <a:r>
              <a:rPr lang="sr-Cyrl-RS" sz="5200" dirty="0"/>
              <a:t>ХВАЛА НА ПАЖЊИ!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424664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протокол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1651246"/>
          </a:xfrm>
        </p:spPr>
        <p:txBody>
          <a:bodyPr>
            <a:normAutofit/>
          </a:bodyPr>
          <a:lstStyle/>
          <a:p>
            <a:r>
              <a:rPr lang="en-US" i="1" dirty="0"/>
              <a:t>Real-time Transport Protocol</a:t>
            </a:r>
          </a:p>
          <a:p>
            <a:r>
              <a:rPr lang="sr-Cyrl-RS" dirty="0"/>
              <a:t>Намењен је за  реализацију преноса аудио и/или видео садржаја</a:t>
            </a:r>
            <a:endParaRPr lang="en-US" dirty="0"/>
          </a:p>
          <a:p>
            <a:r>
              <a:rPr lang="sr-Cyrl-RS" dirty="0"/>
              <a:t>Подржава </a:t>
            </a:r>
            <a:r>
              <a:rPr lang="en-US" i="1" dirty="0"/>
              <a:t>multicast </a:t>
            </a:r>
            <a:r>
              <a:rPr lang="sr-Cyrl-RS" dirty="0"/>
              <a:t>и </a:t>
            </a:r>
            <a:r>
              <a:rPr lang="en-US" i="1" dirty="0"/>
              <a:t>unicast</a:t>
            </a:r>
            <a:r>
              <a:rPr lang="en-US" dirty="0"/>
              <a:t> </a:t>
            </a:r>
            <a:r>
              <a:rPr lang="sr-Cyrl-RS" dirty="0"/>
              <a:t>пренос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58324-5FE0-4D94-B0FC-2FA94F73A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11" y="2996690"/>
            <a:ext cx="2969778" cy="338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55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Socket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За реализацију комуникације између серверске и клијентске стране коришћен је </a:t>
            </a:r>
            <a:r>
              <a:rPr lang="en-US" i="1" dirty="0"/>
              <a:t>Socket API</a:t>
            </a:r>
            <a:r>
              <a:rPr lang="en-US" dirty="0"/>
              <a:t> (</a:t>
            </a:r>
            <a:r>
              <a:rPr lang="en-US" i="1" dirty="0"/>
              <a:t>Winsock</a:t>
            </a:r>
            <a:r>
              <a:rPr lang="en-US" dirty="0"/>
              <a:t> -</a:t>
            </a:r>
            <a:r>
              <a:rPr lang="sr-Cyrl-RS" dirty="0"/>
              <a:t> </a:t>
            </a:r>
            <a:r>
              <a:rPr lang="en-US" i="1" dirty="0"/>
              <a:t>Windows</a:t>
            </a:r>
            <a:r>
              <a:rPr lang="en-US" dirty="0"/>
              <a:t> </a:t>
            </a:r>
            <a:r>
              <a:rPr lang="sr-Cyrl-RS" dirty="0"/>
              <a:t>, </a:t>
            </a:r>
            <a:r>
              <a:rPr lang="en-US" i="1" dirty="0"/>
              <a:t>Sys/Socket</a:t>
            </a:r>
            <a:r>
              <a:rPr lang="sr-Cyrl-RS" dirty="0"/>
              <a:t> </a:t>
            </a:r>
            <a:r>
              <a:rPr lang="en-US" dirty="0"/>
              <a:t>-</a:t>
            </a:r>
            <a:r>
              <a:rPr lang="sr-Cyrl-RS" dirty="0"/>
              <a:t> </a:t>
            </a:r>
            <a:r>
              <a:rPr lang="en-US" i="1" dirty="0"/>
              <a:t>Linux</a:t>
            </a:r>
            <a:r>
              <a:rPr lang="en-US" dirty="0"/>
              <a:t>)</a:t>
            </a:r>
          </a:p>
          <a:p>
            <a:r>
              <a:rPr lang="sr-Cyrl-RS" dirty="0"/>
              <a:t>Коришћење оваквог интерфејса у већим пројектима није комфорно</a:t>
            </a:r>
          </a:p>
          <a:p>
            <a:r>
              <a:rPr lang="sr-Cyrl-RS" dirty="0"/>
              <a:t>Структуре и функције које се користе из </a:t>
            </a:r>
            <a:r>
              <a:rPr lang="en-US" i="1" dirty="0"/>
              <a:t>Socket API</a:t>
            </a:r>
            <a:r>
              <a:rPr lang="sr-Cyrl-RS" i="1" dirty="0"/>
              <a:t> </a:t>
            </a:r>
            <a:r>
              <a:rPr lang="sr-Cyrl-RS" dirty="0"/>
              <a:t>запаковане су у класе чије коришћење је доста комфорније, а код робуснији</a:t>
            </a:r>
          </a:p>
          <a:p>
            <a:r>
              <a:rPr lang="sr-Cyrl-RS" dirty="0"/>
              <a:t>Интерфејс се састоји од 3 пара класа које је могуће инстанцирати - пар представљају клијент и сервер - покривају </a:t>
            </a:r>
            <a:r>
              <a:rPr lang="en-US" i="1" dirty="0"/>
              <a:t>TCP</a:t>
            </a:r>
            <a:r>
              <a:rPr lang="sr-Cyrl-RS" dirty="0"/>
              <a:t>, </a:t>
            </a:r>
            <a:r>
              <a:rPr lang="en-US" i="1" dirty="0"/>
              <a:t>Unicast </a:t>
            </a:r>
            <a:r>
              <a:rPr lang="sr-Cyrl-RS" dirty="0"/>
              <a:t>и</a:t>
            </a:r>
            <a:r>
              <a:rPr lang="sr-Cyrl-RS" i="1" dirty="0"/>
              <a:t> </a:t>
            </a:r>
            <a:r>
              <a:rPr lang="en-US" i="1" dirty="0"/>
              <a:t>Multicast UDP</a:t>
            </a:r>
            <a:endParaRPr lang="sr-Cyrl-RS" i="1" dirty="0"/>
          </a:p>
          <a:p>
            <a:r>
              <a:rPr lang="sr-Cyrl-RS" dirty="0"/>
              <a:t>Постоје и апстрактне класе које се могу извести за специфичне потребе модула у оквиру пројекта</a:t>
            </a:r>
          </a:p>
        </p:txBody>
      </p:sp>
    </p:spTree>
    <p:extLst>
      <p:ext uri="{BB962C8B-B14F-4D97-AF65-F5344CB8AC3E}">
        <p14:creationId xmlns:p14="http://schemas.microsoft.com/office/powerpoint/2010/main" val="136476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Socket wrapper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A26B20-7A7F-41EF-8CC0-FCA482A26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82" y="1163638"/>
            <a:ext cx="8478174" cy="554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51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серверске апликације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71348"/>
            <a:ext cx="10402889" cy="4527610"/>
          </a:xfrm>
        </p:spPr>
        <p:txBody>
          <a:bodyPr>
            <a:normAutofit/>
          </a:bodyPr>
          <a:lstStyle/>
          <a:p>
            <a:r>
              <a:rPr lang="sr-Cyrl-RS" dirty="0"/>
              <a:t>Серверска апликација се може поделити у 2 велика модула:</a:t>
            </a:r>
          </a:p>
          <a:p>
            <a:pPr lvl="1"/>
            <a:r>
              <a:rPr lang="sr-Cyrl-RS" sz="2400" dirty="0"/>
              <a:t>Сервер  за видео пренос – обавља: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Видео обраду и записивање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Интеракцију са клијентима по </a:t>
            </a:r>
            <a:r>
              <a:rPr lang="en-US" sz="2200" i="1" dirty="0"/>
              <a:t>RTSP</a:t>
            </a:r>
            <a:r>
              <a:rPr lang="sr-Cyrl-RS" sz="2200" dirty="0"/>
              <a:t> протоколу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Услуживање </a:t>
            </a:r>
            <a:r>
              <a:rPr lang="en-US" sz="2200" i="1" dirty="0"/>
              <a:t>Live</a:t>
            </a:r>
            <a:r>
              <a:rPr lang="sr-Cyrl-RS" sz="2200" i="1" dirty="0"/>
              <a:t> </a:t>
            </a:r>
            <a:r>
              <a:rPr lang="sr-Cyrl-RS" sz="2200" dirty="0"/>
              <a:t>и </a:t>
            </a:r>
            <a:r>
              <a:rPr lang="sr-Cyrl-RS" sz="2200" i="1" dirty="0"/>
              <a:t> </a:t>
            </a:r>
            <a:r>
              <a:rPr lang="en-US" sz="2200" i="1" dirty="0"/>
              <a:t>On-Demand</a:t>
            </a:r>
            <a:r>
              <a:rPr lang="en-US" sz="2200" dirty="0"/>
              <a:t> </a:t>
            </a:r>
            <a:r>
              <a:rPr lang="sr-Cyrl-RS" sz="2200" dirty="0"/>
              <a:t>видео преноса</a:t>
            </a:r>
          </a:p>
          <a:p>
            <a:pPr lvl="1"/>
            <a:r>
              <a:rPr lang="sr-Cyrl-RS" sz="2400" dirty="0"/>
              <a:t>Мрежни менаџер – обавља: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Комуникацију са мрежним корисницима – пријава, регистрација, …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Одржавање и приступање бази података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Заштиту приватних података криптовањем порука</a:t>
            </a:r>
          </a:p>
        </p:txBody>
      </p:sp>
    </p:spTree>
    <p:extLst>
      <p:ext uri="{BB962C8B-B14F-4D97-AF65-F5344CB8AC3E}">
        <p14:creationId xmlns:p14="http://schemas.microsoft.com/office/powerpoint/2010/main" val="74273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серверске апликације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4E7545-D1AB-4829-B62E-A3BEADBE4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76" y="1571624"/>
            <a:ext cx="7217545" cy="5148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4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клијентске апликације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67927"/>
            <a:ext cx="10402889" cy="798141"/>
          </a:xfrm>
        </p:spPr>
        <p:txBody>
          <a:bodyPr>
            <a:normAutofit/>
          </a:bodyPr>
          <a:lstStyle/>
          <a:p>
            <a:r>
              <a:rPr lang="sr-Cyrl-RS" dirty="0"/>
              <a:t>Клијентска апликација се може поделити у 3 модула: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16DF8E-2971-4CC6-9C96-1A5415243B50}"/>
              </a:ext>
            </a:extLst>
          </p:cNvPr>
          <p:cNvSpPr txBox="1">
            <a:spLocks/>
          </p:cNvSpPr>
          <p:nvPr/>
        </p:nvSpPr>
        <p:spPr>
          <a:xfrm>
            <a:off x="1121544" y="2268413"/>
            <a:ext cx="3630967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клијент: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Комуникација</a:t>
            </a:r>
            <a:r>
              <a:rPr lang="en-US" dirty="0"/>
              <a:t> </a:t>
            </a:r>
            <a:r>
              <a:rPr lang="sr-Cyrl-RS" dirty="0"/>
              <a:t>по </a:t>
            </a:r>
            <a:r>
              <a:rPr lang="en-US" i="1" dirty="0"/>
              <a:t>RTSP</a:t>
            </a:r>
            <a:endParaRPr lang="sr-Cyrl-RS" i="1" dirty="0"/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Потраживање преноса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Прекид везе или мењање преноса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B9ED0B-0826-4487-A11E-A1E255FFED06}"/>
              </a:ext>
            </a:extLst>
          </p:cNvPr>
          <p:cNvSpPr txBox="1">
            <a:spLocks/>
          </p:cNvSpPr>
          <p:nvPr/>
        </p:nvSpPr>
        <p:spPr>
          <a:xfrm>
            <a:off x="4802818" y="2268413"/>
            <a:ext cx="3778929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Повезивање на пренос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Пријем и колекцију пристиглих пакета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Декодовање и приказивање преноса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BCB4F-C421-4101-B7F0-EA024A6B1CCF}"/>
              </a:ext>
            </a:extLst>
          </p:cNvPr>
          <p:cNvSpPr txBox="1">
            <a:spLocks/>
          </p:cNvSpPr>
          <p:nvPr/>
        </p:nvSpPr>
        <p:spPr>
          <a:xfrm>
            <a:off x="8632056" y="2264143"/>
            <a:ext cx="3559946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Мрежни корисник: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Комуникација са менаџером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Криптовање порука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Ажурирање листе активних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133363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3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357</TotalTime>
  <Words>786</Words>
  <Application>Microsoft Office PowerPoint</Application>
  <PresentationFormat>Widescreen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Corbel</vt:lpstr>
      <vt:lpstr>Parallax</vt:lpstr>
      <vt:lpstr>1_Parallax</vt:lpstr>
      <vt:lpstr>2_Parallax</vt:lpstr>
      <vt:lpstr>3_Parallax</vt:lpstr>
      <vt:lpstr>РЕАЛИЗАЦИЈА ТРОСЛОЈНОГ СИСТЕМА ЗА ВИДЕО ПРЕНОС ПО RTSP ПРОТОКОЛУ</vt:lpstr>
      <vt:lpstr>Увод</vt:lpstr>
      <vt:lpstr>RTSP протокол</vt:lpstr>
      <vt:lpstr>RTP протокол</vt:lpstr>
      <vt:lpstr>Socket wrapper</vt:lpstr>
      <vt:lpstr>Socket wrapper</vt:lpstr>
      <vt:lpstr>Архитектура и функционалност серверске апликације</vt:lpstr>
      <vt:lpstr>Архитектура и функционалност серверске апликације</vt:lpstr>
      <vt:lpstr>Архитектура и функционалност клијентске апликације</vt:lpstr>
      <vt:lpstr>Архитектура и функционалност клијентске апликације</vt:lpstr>
      <vt:lpstr>Програмско решење серверске апликације</vt:lpstr>
      <vt:lpstr>Видео обрада и записивање Сервер за видео пренос</vt:lpstr>
      <vt:lpstr>Видео обрада и записивање Сервер за видео пренос</vt:lpstr>
      <vt:lpstr>RTSP интеракција са клијентима Сервер за видео пренос</vt:lpstr>
      <vt:lpstr>RTSP интеракција са  клијентима Сервер за видео пренос</vt:lpstr>
      <vt:lpstr>Услуживање Live видео преноса Сервер за видео пренос</vt:lpstr>
      <vt:lpstr>Услуживање Live видео преноса Сервер за видео пренос</vt:lpstr>
      <vt:lpstr>Услуживање On-Demand видео преноса Сервер за видео пренос</vt:lpstr>
      <vt:lpstr>Услуживање On-Demand видео преноса Сервер за видео пренос</vt:lpstr>
      <vt:lpstr>Комуникација са мрежним корисницима Мрежни менаџер</vt:lpstr>
      <vt:lpstr>Управљање базом података Мрежни менаџер</vt:lpstr>
      <vt:lpstr>Криптовање порука Мрежни менаџер</vt:lpstr>
      <vt:lpstr>Мрежни менаџер</vt:lpstr>
      <vt:lpstr>Програмско решење клијентске апликације</vt:lpstr>
      <vt:lpstr>RTSP клијент</vt:lpstr>
      <vt:lpstr>RTP клијент</vt:lpstr>
      <vt:lpstr>RTP клијент</vt:lpstr>
      <vt:lpstr>Мрежни корисник</vt:lpstr>
      <vt:lpstr>Клијентска апликација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Реализација трослојног система за видео пренос по RTSP протоколу</dc:title>
  <dc:creator>Jovan Slavujevic</dc:creator>
  <cp:lastModifiedBy>Jovan Slavujevic</cp:lastModifiedBy>
  <cp:revision>156</cp:revision>
  <dcterms:created xsi:type="dcterms:W3CDTF">2021-10-31T17:09:03Z</dcterms:created>
  <dcterms:modified xsi:type="dcterms:W3CDTF">2021-10-31T23:06:27Z</dcterms:modified>
</cp:coreProperties>
</file>