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  <p:sldMasterId id="2147483696" r:id="rId3"/>
    <p:sldMasterId id="2147483714" r:id="rId4"/>
  </p:sldMasterIdLst>
  <p:sldIdLst>
    <p:sldId id="256" r:id="rId5"/>
    <p:sldId id="257" r:id="rId6"/>
    <p:sldId id="259" r:id="rId7"/>
    <p:sldId id="260" r:id="rId8"/>
    <p:sldId id="261" r:id="rId9"/>
    <p:sldId id="263" r:id="rId10"/>
    <p:sldId id="262" r:id="rId11"/>
    <p:sldId id="264" r:id="rId12"/>
    <p:sldId id="265" r:id="rId13"/>
    <p:sldId id="266" r:id="rId14"/>
    <p:sldId id="280" r:id="rId15"/>
    <p:sldId id="267" r:id="rId16"/>
    <p:sldId id="288" r:id="rId17"/>
    <p:sldId id="270" r:id="rId18"/>
    <p:sldId id="289" r:id="rId19"/>
    <p:sldId id="272" r:id="rId20"/>
    <p:sldId id="290" r:id="rId21"/>
    <p:sldId id="274" r:id="rId22"/>
    <p:sldId id="291" r:id="rId23"/>
    <p:sldId id="276" r:id="rId24"/>
    <p:sldId id="292" r:id="rId25"/>
    <p:sldId id="293" r:id="rId26"/>
    <p:sldId id="279" r:id="rId27"/>
    <p:sldId id="281" r:id="rId28"/>
    <p:sldId id="282" r:id="rId29"/>
    <p:sldId id="283" r:id="rId30"/>
    <p:sldId id="284" r:id="rId31"/>
    <p:sldId id="285" r:id="rId32"/>
    <p:sldId id="286" r:id="rId33"/>
    <p:sldId id="295" r:id="rId34"/>
    <p:sldId id="294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1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1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87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55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05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59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10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14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69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14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073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818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34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227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476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423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175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259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788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446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72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913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631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57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211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267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575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022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918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9513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692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580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517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6902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32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725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8754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0871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5803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6227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0814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2219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3710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88690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5614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45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0927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9491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3443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6298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46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37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8023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7240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4524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588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50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982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8768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5263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5382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9721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0449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7775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5203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7024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81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35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3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E2C-74AD-4522-9FD7-378DE79797F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2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15B5E2C-74AD-4522-9FD7-378DE79797F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65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15B5E2C-74AD-4522-9FD7-378DE79797F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29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15B5E2C-74AD-4522-9FD7-378DE79797F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53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15B5E2C-74AD-4522-9FD7-378DE79797F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95A178A-5BB9-4838-9067-07007C4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83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531BE-EBE2-4049-88FC-0FCF18A54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4008" y="319596"/>
            <a:ext cx="10022890" cy="2359898"/>
          </a:xfrm>
        </p:spPr>
        <p:txBody>
          <a:bodyPr>
            <a:noAutofit/>
          </a:bodyPr>
          <a:lstStyle/>
          <a:p>
            <a:pPr algn="l"/>
            <a:r>
              <a:rPr lang="sr-Cyrl-RS" sz="5200" dirty="0"/>
              <a:t>РЕАЛИЗАЦИЈА ТРОСЛОЈНОГ СИСТЕМА ЗА ВИДЕО ПРЕНОС ПО </a:t>
            </a:r>
            <a:r>
              <a:rPr lang="en-US" sz="5200" i="1" dirty="0"/>
              <a:t>RTSP</a:t>
            </a:r>
            <a:r>
              <a:rPr lang="sr-Cyrl-RS" sz="5200" dirty="0"/>
              <a:t> ПРОТОКОЛУ</a:t>
            </a:r>
            <a:endParaRPr lang="en-US" sz="5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26EC66-83F2-4D35-B15F-2B51D0F54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2539" y="2780149"/>
            <a:ext cx="5270900" cy="1297702"/>
          </a:xfrm>
        </p:spPr>
        <p:txBody>
          <a:bodyPr>
            <a:normAutofit fontScale="92500"/>
          </a:bodyPr>
          <a:lstStyle/>
          <a:p>
            <a:r>
              <a:rPr lang="sr-Cyrl-RS" sz="3200" dirty="0"/>
              <a:t>Јован Славујевић, Е1-12/2020</a:t>
            </a:r>
          </a:p>
          <a:p>
            <a:r>
              <a:rPr lang="sr-Cyrl-RS" sz="3200" dirty="0"/>
              <a:t>Нови Сад, Новембар 2021</a:t>
            </a:r>
            <a:r>
              <a:rPr lang="en-US" sz="32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11DF65-5C2A-4DD6-8748-F855AC072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630" y="4413464"/>
            <a:ext cx="1951809" cy="21209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4DC4C9-A10F-42D5-B5B9-84C85D2751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6473" y="4417438"/>
            <a:ext cx="2120966" cy="212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191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6979-D1B6-479E-A38E-A2566E69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76" y="312938"/>
            <a:ext cx="6842943" cy="1258410"/>
          </a:xfrm>
        </p:spPr>
        <p:txBody>
          <a:bodyPr>
            <a:normAutofit fontScale="90000"/>
          </a:bodyPr>
          <a:lstStyle/>
          <a:p>
            <a:pPr algn="l"/>
            <a:r>
              <a:rPr lang="sr-Cyrl-RS" dirty="0"/>
              <a:t>Архитектура и функционалност клијентске апликације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4D9B77-6A5B-4FD2-856F-19DE1C6A8A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621" y="1571348"/>
            <a:ext cx="5912758" cy="51842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7887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57030-59F4-4AC2-A837-3D6B5C17D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203" y="2769833"/>
            <a:ext cx="9634517" cy="738042"/>
          </a:xfrm>
        </p:spPr>
        <p:txBody>
          <a:bodyPr/>
          <a:lstStyle/>
          <a:p>
            <a:pPr algn="l"/>
            <a:r>
              <a:rPr lang="sr-Cyrl-RS" dirty="0"/>
              <a:t>Програмско решење серверске апликације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82528-4326-47FD-8257-4AED300ED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9202" y="3604334"/>
            <a:ext cx="9634517" cy="958788"/>
          </a:xfrm>
        </p:spPr>
        <p:txBody>
          <a:bodyPr/>
          <a:lstStyle/>
          <a:p>
            <a:pPr algn="l"/>
            <a:r>
              <a:rPr lang="sr-Cyrl-RS" dirty="0"/>
              <a:t>Сервер за видео пренос</a:t>
            </a:r>
          </a:p>
          <a:p>
            <a:pPr algn="l"/>
            <a:r>
              <a:rPr lang="sr-Cyrl-RS" dirty="0"/>
              <a:t>Мрежни менаџер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535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6979-D1B6-479E-A38E-A2566E69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76" y="304060"/>
            <a:ext cx="8156839" cy="1032030"/>
          </a:xfrm>
        </p:spPr>
        <p:txBody>
          <a:bodyPr>
            <a:normAutofit/>
          </a:bodyPr>
          <a:lstStyle/>
          <a:p>
            <a:pPr algn="l"/>
            <a:r>
              <a:rPr lang="sr-Cyrl-RS" dirty="0"/>
              <a:t>Видео обрада и записивање</a:t>
            </a:r>
            <a:br>
              <a:rPr lang="sr-Cyrl-RS" dirty="0"/>
            </a:br>
            <a:r>
              <a:rPr lang="sr-Cyrl-RS" sz="2000" i="1" dirty="0"/>
              <a:t>Сервер за видео пренос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6073A-16BE-4E3A-B0E0-F005707F5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476" y="1544716"/>
            <a:ext cx="10402889" cy="4616388"/>
          </a:xfrm>
        </p:spPr>
        <p:txBody>
          <a:bodyPr>
            <a:normAutofit/>
          </a:bodyPr>
          <a:lstStyle/>
          <a:p>
            <a:r>
              <a:rPr lang="sr-Cyrl-RS" dirty="0"/>
              <a:t>Читање са камере се извршава уз помоћ </a:t>
            </a:r>
            <a:r>
              <a:rPr lang="en-US" i="1" dirty="0"/>
              <a:t>OpenCV</a:t>
            </a:r>
            <a:r>
              <a:rPr lang="en-US" dirty="0"/>
              <a:t> </a:t>
            </a:r>
            <a:r>
              <a:rPr lang="sr-Cyrl-RS" dirty="0"/>
              <a:t>библиотеке</a:t>
            </a:r>
          </a:p>
          <a:p>
            <a:r>
              <a:rPr lang="sr-Cyrl-RS" dirty="0"/>
              <a:t>Преузета слика је у сировом формату : 640 х 480</a:t>
            </a:r>
            <a:r>
              <a:rPr lang="en-US" dirty="0"/>
              <a:t>    </a:t>
            </a:r>
            <a:r>
              <a:rPr lang="sr-Cyrl-RS" dirty="0"/>
              <a:t>               900 </a:t>
            </a:r>
            <a:r>
              <a:rPr lang="en-US" i="1" dirty="0"/>
              <a:t>kB</a:t>
            </a:r>
          </a:p>
          <a:p>
            <a:r>
              <a:rPr lang="sr-Cyrl-RS" dirty="0"/>
              <a:t>Слика се компресује по </a:t>
            </a:r>
            <a:r>
              <a:rPr lang="en-US" i="1" dirty="0"/>
              <a:t>H.264 </a:t>
            </a:r>
            <a:r>
              <a:rPr lang="sr-Cyrl-RS" dirty="0"/>
              <a:t>кодеку уз помоћ </a:t>
            </a:r>
            <a:r>
              <a:rPr lang="en-US" i="1" dirty="0"/>
              <a:t>FFmpeg</a:t>
            </a:r>
            <a:r>
              <a:rPr lang="en-US" dirty="0"/>
              <a:t> </a:t>
            </a:r>
            <a:r>
              <a:rPr lang="sr-Cyrl-RS" dirty="0"/>
              <a:t>библиотеке</a:t>
            </a:r>
            <a:endParaRPr lang="en-US" dirty="0"/>
          </a:p>
          <a:p>
            <a:r>
              <a:rPr lang="sr-Cyrl-RS" dirty="0"/>
              <a:t>Компресовани </a:t>
            </a:r>
            <a:r>
              <a:rPr lang="en-US" i="1" dirty="0"/>
              <a:t>frame</a:t>
            </a:r>
            <a:r>
              <a:rPr lang="en-US" dirty="0"/>
              <a:t> </a:t>
            </a:r>
            <a:r>
              <a:rPr lang="sr-Cyrl-RS" dirty="0"/>
              <a:t>досеже максималну величину од 70 </a:t>
            </a:r>
            <a:r>
              <a:rPr lang="en-US" i="1" dirty="0"/>
              <a:t>kB </a:t>
            </a:r>
            <a:r>
              <a:rPr lang="sr-Cyrl-RS" dirty="0"/>
              <a:t>и прослеђује се на видео записивање </a:t>
            </a:r>
            <a:endParaRPr lang="sr-Cyrl-RS" i="1" dirty="0"/>
          </a:p>
          <a:p>
            <a:r>
              <a:rPr lang="sr-Cyrl-RS" dirty="0"/>
              <a:t>Видео записивање функционише по принципу цикличног померања на следећи видео запис у интервалу од 15 минута где за сваки видео пренос по захтеву постоји пар видео записа који се наизменично преснимава</a:t>
            </a:r>
          </a:p>
          <a:p>
            <a:r>
              <a:rPr lang="sr-Cyrl-RS" dirty="0"/>
              <a:t>Записани </a:t>
            </a:r>
            <a:r>
              <a:rPr lang="en-US" i="1" dirty="0"/>
              <a:t>frame</a:t>
            </a:r>
            <a:r>
              <a:rPr lang="sr-Cyrl-RS" dirty="0"/>
              <a:t> се прослеђује даље на живи пренос</a:t>
            </a:r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05F0250-CF80-4569-8A88-11F915F3CA23}"/>
              </a:ext>
            </a:extLst>
          </p:cNvPr>
          <p:cNvSpPr/>
          <p:nvPr/>
        </p:nvSpPr>
        <p:spPr>
          <a:xfrm>
            <a:off x="8451541" y="2370337"/>
            <a:ext cx="887767" cy="3906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39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6979-D1B6-479E-A38E-A2566E69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76" y="304060"/>
            <a:ext cx="8156839" cy="1032030"/>
          </a:xfrm>
        </p:spPr>
        <p:txBody>
          <a:bodyPr>
            <a:normAutofit/>
          </a:bodyPr>
          <a:lstStyle/>
          <a:p>
            <a:pPr algn="l"/>
            <a:r>
              <a:rPr lang="sr-Cyrl-RS" dirty="0"/>
              <a:t>Видео обрада и записивање</a:t>
            </a:r>
            <a:br>
              <a:rPr lang="sr-Cyrl-RS" dirty="0"/>
            </a:br>
            <a:r>
              <a:rPr lang="sr-Cyrl-RS" sz="2000" i="1" dirty="0"/>
              <a:t>Сервер за видео пренос</a:t>
            </a:r>
            <a:endParaRPr lang="en-US" i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CFCC89-5555-4D1A-A14E-5B7887C98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071" y="1402672"/>
            <a:ext cx="4690369" cy="52644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4422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6979-D1B6-479E-A38E-A2566E69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76" y="312938"/>
            <a:ext cx="8778275" cy="1032030"/>
          </a:xfrm>
        </p:spPr>
        <p:txBody>
          <a:bodyPr>
            <a:normAutofit/>
          </a:bodyPr>
          <a:lstStyle/>
          <a:p>
            <a:pPr algn="l"/>
            <a:r>
              <a:rPr lang="en-US" i="1" dirty="0"/>
              <a:t>RTSP</a:t>
            </a:r>
            <a:r>
              <a:rPr lang="sr-Cyrl-RS" dirty="0"/>
              <a:t> интеракција са клијентима</a:t>
            </a:r>
            <a:br>
              <a:rPr lang="sr-Cyrl-RS" dirty="0"/>
            </a:br>
            <a:r>
              <a:rPr kumimoji="0" lang="sr-Cyrl-RS" sz="2000" b="0" i="1" u="none" strike="noStrike" kern="1200" cap="none" spc="0" normalizeH="0" baseline="0" noProof="0" dirty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Сервер за видео пренос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6073A-16BE-4E3A-B0E0-F005707F5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476" y="1531399"/>
            <a:ext cx="10402889" cy="4350057"/>
          </a:xfrm>
        </p:spPr>
        <p:txBody>
          <a:bodyPr>
            <a:normAutofit/>
          </a:bodyPr>
          <a:lstStyle/>
          <a:p>
            <a:r>
              <a:rPr lang="en-US" i="1" dirty="0"/>
              <a:t>RTSP</a:t>
            </a:r>
            <a:r>
              <a:rPr lang="sr-Cyrl-RS" i="1" dirty="0"/>
              <a:t> </a:t>
            </a:r>
            <a:r>
              <a:rPr lang="sr-Cyrl-RS" dirty="0"/>
              <a:t>интеракција се обавља на посебном </a:t>
            </a:r>
            <a:r>
              <a:rPr lang="en-US" i="1" dirty="0"/>
              <a:t>TCP</a:t>
            </a:r>
            <a:r>
              <a:rPr lang="en-US" dirty="0"/>
              <a:t> </a:t>
            </a:r>
            <a:r>
              <a:rPr lang="sr-Cyrl-RS" dirty="0"/>
              <a:t>каналу и креира се посебна нит за сваког клијента</a:t>
            </a:r>
          </a:p>
          <a:p>
            <a:r>
              <a:rPr lang="sr-Cyrl-RS" dirty="0"/>
              <a:t>На овом каналу сервер процесира захтеве клијента и усмерава га на жељени пренос на основу послатог </a:t>
            </a:r>
            <a:r>
              <a:rPr lang="en-US" i="1" dirty="0"/>
              <a:t>RTSP</a:t>
            </a:r>
            <a:r>
              <a:rPr lang="sr-Cyrl-RS" i="1" dirty="0"/>
              <a:t> </a:t>
            </a:r>
            <a:r>
              <a:rPr lang="sr-Cyrl-RS" dirty="0"/>
              <a:t>линка</a:t>
            </a:r>
          </a:p>
          <a:p>
            <a:r>
              <a:rPr lang="sr-Cyrl-RS" dirty="0"/>
              <a:t>Када клијент изрази жељу за прекид везе – нит се затвара, а алоцирани ресурси се ослобађају за новог клијента</a:t>
            </a:r>
          </a:p>
        </p:txBody>
      </p:sp>
    </p:spTree>
    <p:extLst>
      <p:ext uri="{BB962C8B-B14F-4D97-AF65-F5344CB8AC3E}">
        <p14:creationId xmlns:p14="http://schemas.microsoft.com/office/powerpoint/2010/main" val="3304052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6979-D1B6-479E-A38E-A2566E69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76" y="312937"/>
            <a:ext cx="3513817" cy="2474651"/>
          </a:xfrm>
        </p:spPr>
        <p:txBody>
          <a:bodyPr>
            <a:normAutofit/>
          </a:bodyPr>
          <a:lstStyle/>
          <a:p>
            <a:pPr algn="l"/>
            <a:r>
              <a:rPr lang="en-US" i="1" dirty="0"/>
              <a:t>RTSP</a:t>
            </a:r>
            <a:br>
              <a:rPr lang="en-US" dirty="0"/>
            </a:br>
            <a:r>
              <a:rPr lang="sr-Cyrl-RS" dirty="0"/>
              <a:t>интеракција са </a:t>
            </a:r>
            <a:br>
              <a:rPr lang="sr-Cyrl-RS" dirty="0"/>
            </a:br>
            <a:r>
              <a:rPr lang="sr-Cyrl-RS" dirty="0"/>
              <a:t>клијентима</a:t>
            </a:r>
            <a:br>
              <a:rPr lang="sr-Cyrl-RS" dirty="0"/>
            </a:br>
            <a:r>
              <a:rPr kumimoji="0" lang="sr-Cyrl-RS" sz="2000" b="0" i="1" u="none" strike="noStrike" kern="1200" cap="none" spc="0" normalizeH="0" baseline="0" noProof="0" dirty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Сервер за видео пренос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4AD669-051B-45EE-A270-D9BB2FB77F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293" y="62145"/>
            <a:ext cx="5708342" cy="67115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035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6979-D1B6-479E-A38E-A2566E69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76" y="312938"/>
            <a:ext cx="8156839" cy="1032030"/>
          </a:xfrm>
        </p:spPr>
        <p:txBody>
          <a:bodyPr>
            <a:normAutofit/>
          </a:bodyPr>
          <a:lstStyle/>
          <a:p>
            <a:pPr algn="l"/>
            <a:r>
              <a:rPr lang="sr-Cyrl-RS" dirty="0"/>
              <a:t>Услуживање </a:t>
            </a:r>
            <a:r>
              <a:rPr lang="en-US" i="1" dirty="0"/>
              <a:t>Live</a:t>
            </a:r>
            <a:r>
              <a:rPr lang="en-US" dirty="0"/>
              <a:t> </a:t>
            </a:r>
            <a:r>
              <a:rPr lang="sr-Cyrl-RS" dirty="0"/>
              <a:t>видео преноса</a:t>
            </a:r>
            <a:br>
              <a:rPr lang="sr-Cyrl-RS" dirty="0"/>
            </a:br>
            <a:r>
              <a:rPr kumimoji="0" lang="sr-Cyrl-RS" sz="2000" b="0" i="1" u="none" strike="noStrike" kern="1200" cap="none" spc="0" normalizeH="0" baseline="0" noProof="0" dirty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Сервер за видео пренос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6073A-16BE-4E3A-B0E0-F005707F5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476" y="1531399"/>
            <a:ext cx="10402889" cy="4350057"/>
          </a:xfrm>
        </p:spPr>
        <p:txBody>
          <a:bodyPr>
            <a:normAutofit/>
          </a:bodyPr>
          <a:lstStyle/>
          <a:p>
            <a:pPr algn="just"/>
            <a:r>
              <a:rPr lang="sr-Cyrl-RS" dirty="0"/>
              <a:t>Живи видео пренос извршава се на јединственом </a:t>
            </a:r>
            <a:r>
              <a:rPr lang="en-US" i="1" dirty="0"/>
              <a:t>Multicast UDP </a:t>
            </a:r>
            <a:r>
              <a:rPr lang="sr-Cyrl-RS" dirty="0"/>
              <a:t>серверу</a:t>
            </a:r>
          </a:p>
          <a:p>
            <a:pPr algn="just"/>
            <a:r>
              <a:rPr lang="sr-Cyrl-RS" dirty="0"/>
              <a:t>Сервер</a:t>
            </a:r>
            <a:r>
              <a:rPr lang="en-US" dirty="0"/>
              <a:t> </a:t>
            </a:r>
            <a:r>
              <a:rPr lang="sr-Cyrl-RS" dirty="0"/>
              <a:t>поседује јединствени порт и </a:t>
            </a:r>
            <a:r>
              <a:rPr lang="en-US" i="1" dirty="0"/>
              <a:t>IP </a:t>
            </a:r>
            <a:r>
              <a:rPr lang="sr-Cyrl-RS" dirty="0"/>
              <a:t>адресу за све клијенте</a:t>
            </a:r>
          </a:p>
          <a:p>
            <a:pPr algn="just"/>
            <a:r>
              <a:rPr lang="sr-Cyrl-RS" dirty="0"/>
              <a:t>Сервер</a:t>
            </a:r>
            <a:r>
              <a:rPr lang="en-US" dirty="0"/>
              <a:t> </a:t>
            </a:r>
            <a:r>
              <a:rPr lang="sr-Cyrl-RS" dirty="0"/>
              <a:t>добија </a:t>
            </a:r>
            <a:r>
              <a:rPr lang="en-US" i="1" dirty="0"/>
              <a:t>frame</a:t>
            </a:r>
            <a:r>
              <a:rPr lang="en-US" dirty="0"/>
              <a:t> </a:t>
            </a:r>
            <a:r>
              <a:rPr lang="sr-Cyrl-RS" dirty="0"/>
              <a:t>од подмодула за видео обраду и шаље га у </a:t>
            </a:r>
            <a:r>
              <a:rPr lang="en-US" i="1" dirty="0"/>
              <a:t>RTP</a:t>
            </a:r>
            <a:r>
              <a:rPr lang="sr-Cyrl-RS" i="1" dirty="0"/>
              <a:t> </a:t>
            </a:r>
            <a:r>
              <a:rPr lang="sr-Cyrl-RS" dirty="0"/>
              <a:t>формату</a:t>
            </a:r>
            <a:endParaRPr lang="en-US" dirty="0"/>
          </a:p>
          <a:p>
            <a:pPr algn="just"/>
            <a:r>
              <a:rPr lang="en-US" i="1" dirty="0"/>
              <a:t>RTP</a:t>
            </a:r>
            <a:r>
              <a:rPr lang="en-US" dirty="0"/>
              <a:t> </a:t>
            </a:r>
            <a:r>
              <a:rPr lang="en-US" i="1" dirty="0"/>
              <a:t>frame</a:t>
            </a:r>
            <a:r>
              <a:rPr lang="sr-Cyrl-RS" i="1" dirty="0"/>
              <a:t> </a:t>
            </a:r>
            <a:r>
              <a:rPr lang="sr-Cyrl-RS" dirty="0"/>
              <a:t>је ограничен на максималну величину од 1460 бајта за </a:t>
            </a:r>
            <a:r>
              <a:rPr lang="en-US" i="1" dirty="0"/>
              <a:t>payload</a:t>
            </a:r>
            <a:endParaRPr lang="sr-Cyrl-RS" i="1" dirty="0"/>
          </a:p>
          <a:p>
            <a:pPr algn="just"/>
            <a:r>
              <a:rPr lang="sr-Cyrl-RS" dirty="0"/>
              <a:t>Велики (</a:t>
            </a:r>
            <a:r>
              <a:rPr lang="en-US" i="1" dirty="0"/>
              <a:t>Jumbo</a:t>
            </a:r>
            <a:r>
              <a:rPr lang="en-US" dirty="0"/>
              <a:t>) </a:t>
            </a:r>
            <a:r>
              <a:rPr lang="en-US" i="1" dirty="0"/>
              <a:t>frame</a:t>
            </a:r>
            <a:r>
              <a:rPr lang="sr-Cyrl-RS" dirty="0"/>
              <a:t> се шаље у сегментима, а композиција је могућа захваљујући </a:t>
            </a:r>
            <a:r>
              <a:rPr lang="en-US" i="1" dirty="0"/>
              <a:t>RTP</a:t>
            </a:r>
            <a:r>
              <a:rPr lang="sr-Cyrl-RS" i="1" dirty="0"/>
              <a:t> </a:t>
            </a:r>
            <a:r>
              <a:rPr lang="sr-Cyrl-RS" dirty="0"/>
              <a:t>заглављу</a:t>
            </a:r>
          </a:p>
        </p:txBody>
      </p:sp>
    </p:spTree>
    <p:extLst>
      <p:ext uri="{BB962C8B-B14F-4D97-AF65-F5344CB8AC3E}">
        <p14:creationId xmlns:p14="http://schemas.microsoft.com/office/powerpoint/2010/main" val="971098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6979-D1B6-479E-A38E-A2566E69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76" y="312938"/>
            <a:ext cx="8156839" cy="1032030"/>
          </a:xfrm>
        </p:spPr>
        <p:txBody>
          <a:bodyPr>
            <a:normAutofit/>
          </a:bodyPr>
          <a:lstStyle/>
          <a:p>
            <a:pPr algn="l"/>
            <a:r>
              <a:rPr lang="sr-Cyrl-RS" dirty="0"/>
              <a:t>Услуживање </a:t>
            </a:r>
            <a:r>
              <a:rPr lang="en-US" i="1" dirty="0"/>
              <a:t>Live</a:t>
            </a:r>
            <a:r>
              <a:rPr lang="en-US" dirty="0"/>
              <a:t> </a:t>
            </a:r>
            <a:r>
              <a:rPr lang="sr-Cyrl-RS" dirty="0"/>
              <a:t>видео преноса</a:t>
            </a:r>
            <a:br>
              <a:rPr lang="sr-Cyrl-RS" dirty="0"/>
            </a:br>
            <a:r>
              <a:rPr kumimoji="0" lang="sr-Cyrl-RS" sz="2000" b="0" i="1" u="none" strike="noStrike" kern="1200" cap="none" spc="0" normalizeH="0" baseline="0" noProof="0" dirty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Сервер за видео пренос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23F2F2-39A6-427E-BD15-3A2214761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534" y="1344968"/>
            <a:ext cx="4040932" cy="53088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2581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6979-D1B6-479E-A38E-A2566E69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76" y="312938"/>
            <a:ext cx="8156839" cy="1032030"/>
          </a:xfrm>
        </p:spPr>
        <p:txBody>
          <a:bodyPr>
            <a:normAutofit fontScale="90000"/>
          </a:bodyPr>
          <a:lstStyle/>
          <a:p>
            <a:pPr algn="l"/>
            <a:r>
              <a:rPr lang="sr-Cyrl-RS" dirty="0"/>
              <a:t>Услуживање </a:t>
            </a:r>
            <a:r>
              <a:rPr lang="en-US" i="1" dirty="0"/>
              <a:t>On-Demand</a:t>
            </a:r>
            <a:r>
              <a:rPr lang="en-US" dirty="0"/>
              <a:t> </a:t>
            </a:r>
            <a:r>
              <a:rPr lang="sr-Cyrl-RS" dirty="0"/>
              <a:t>видео преноса</a:t>
            </a:r>
            <a:br>
              <a:rPr lang="sr-Cyrl-RS" dirty="0"/>
            </a:br>
            <a:r>
              <a:rPr kumimoji="0" lang="sr-Cyrl-RS" sz="2000" b="0" i="1" u="none" strike="noStrike" kern="1200" cap="none" spc="0" normalizeH="0" baseline="0" noProof="0" dirty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Сервер за видео пренос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6073A-16BE-4E3A-B0E0-F005707F5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476" y="1531399"/>
            <a:ext cx="10402889" cy="4350057"/>
          </a:xfrm>
        </p:spPr>
        <p:txBody>
          <a:bodyPr>
            <a:normAutofit/>
          </a:bodyPr>
          <a:lstStyle/>
          <a:p>
            <a:r>
              <a:rPr lang="sr-Cyrl-RS" dirty="0"/>
              <a:t>„1 на 1“ однос сервера и клијента</a:t>
            </a:r>
          </a:p>
          <a:p>
            <a:r>
              <a:rPr lang="sr-Cyrl-RS" dirty="0"/>
              <a:t>Обавља се на посебном </a:t>
            </a:r>
            <a:r>
              <a:rPr lang="en-US" i="1" dirty="0"/>
              <a:t>Unicast UDP </a:t>
            </a:r>
            <a:r>
              <a:rPr lang="sr-Cyrl-RS" dirty="0"/>
              <a:t>каналу и креира се нова нит за сваког клијента</a:t>
            </a:r>
          </a:p>
          <a:p>
            <a:r>
              <a:rPr lang="sr-Cyrl-RS" dirty="0"/>
              <a:t>За сваког пристиглог клијента репродукује се раније снимљени видео садржај од почетка</a:t>
            </a:r>
          </a:p>
          <a:p>
            <a:r>
              <a:rPr lang="en-US" i="1" dirty="0"/>
              <a:t>UDP</a:t>
            </a:r>
            <a:r>
              <a:rPr lang="sr-Cyrl-RS" i="1" dirty="0"/>
              <a:t> </a:t>
            </a:r>
            <a:r>
              <a:rPr lang="sr-Cyrl-RS" dirty="0"/>
              <a:t>сервер се креира приликом </a:t>
            </a:r>
            <a:r>
              <a:rPr lang="en-US" i="1" dirty="0"/>
              <a:t>RTSP </a:t>
            </a:r>
            <a:r>
              <a:rPr lang="sr-Cyrl-RS" dirty="0"/>
              <a:t>интеракције, а клијенту се прослеђују његови порт и </a:t>
            </a:r>
            <a:r>
              <a:rPr lang="en-US" i="1" dirty="0"/>
              <a:t>IP </a:t>
            </a:r>
            <a:r>
              <a:rPr lang="sr-Cyrl-RS" dirty="0"/>
              <a:t>адреса</a:t>
            </a:r>
          </a:p>
          <a:p>
            <a:r>
              <a:rPr lang="sr-Cyrl-RS" dirty="0"/>
              <a:t>Слање пакета функционише као код живог преноса – паковање у </a:t>
            </a:r>
            <a:r>
              <a:rPr lang="en-US" i="1" dirty="0"/>
              <a:t>RTP</a:t>
            </a:r>
            <a:r>
              <a:rPr lang="sr-Cyrl-RS" i="1" dirty="0"/>
              <a:t> </a:t>
            </a:r>
            <a:r>
              <a:rPr lang="sr-Cyrl-RS" dirty="0"/>
              <a:t>формату</a:t>
            </a:r>
          </a:p>
        </p:txBody>
      </p:sp>
    </p:spTree>
    <p:extLst>
      <p:ext uri="{BB962C8B-B14F-4D97-AF65-F5344CB8AC3E}">
        <p14:creationId xmlns:p14="http://schemas.microsoft.com/office/powerpoint/2010/main" val="93247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6979-D1B6-479E-A38E-A2566E69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76" y="312938"/>
            <a:ext cx="8156839" cy="1032030"/>
          </a:xfrm>
        </p:spPr>
        <p:txBody>
          <a:bodyPr>
            <a:normAutofit fontScale="90000"/>
          </a:bodyPr>
          <a:lstStyle/>
          <a:p>
            <a:pPr algn="l"/>
            <a:r>
              <a:rPr lang="sr-Cyrl-RS" dirty="0"/>
              <a:t>Услуживање </a:t>
            </a:r>
            <a:r>
              <a:rPr lang="en-US" i="1" dirty="0"/>
              <a:t>On-Demand</a:t>
            </a:r>
            <a:r>
              <a:rPr lang="en-US" dirty="0"/>
              <a:t> </a:t>
            </a:r>
            <a:r>
              <a:rPr lang="sr-Cyrl-RS" dirty="0"/>
              <a:t>видео преноса</a:t>
            </a:r>
            <a:br>
              <a:rPr lang="sr-Cyrl-RS" dirty="0"/>
            </a:br>
            <a:r>
              <a:rPr kumimoji="0" lang="sr-Cyrl-RS" sz="2000" b="0" i="1" u="none" strike="noStrike" kern="1200" cap="none" spc="0" normalizeH="0" baseline="0" noProof="0" dirty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Сервер за видео пренос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21C9D6-EA07-4FE5-B127-552B869727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670" y="1344968"/>
            <a:ext cx="4342660" cy="5321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9270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6979-D1B6-479E-A38E-A2566E69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76" y="312938"/>
            <a:ext cx="1702773" cy="850037"/>
          </a:xfrm>
        </p:spPr>
        <p:txBody>
          <a:bodyPr/>
          <a:lstStyle/>
          <a:p>
            <a:pPr algn="l"/>
            <a:r>
              <a:rPr lang="sr-Cyrl-RS" dirty="0"/>
              <a:t>Увод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6073A-16BE-4E3A-B0E0-F005707F5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476" y="1162975"/>
            <a:ext cx="10402889" cy="4563122"/>
          </a:xfrm>
        </p:spPr>
        <p:txBody>
          <a:bodyPr>
            <a:normAutofit/>
          </a:bodyPr>
          <a:lstStyle/>
          <a:p>
            <a:r>
              <a:rPr lang="sr-Cyrl-RS" dirty="0"/>
              <a:t>Задатак рада јесте реализација </a:t>
            </a:r>
            <a:r>
              <a:rPr lang="en-US" i="1" dirty="0"/>
              <a:t>Streaming</a:t>
            </a:r>
            <a:r>
              <a:rPr lang="sr-Cyrl-RS" dirty="0"/>
              <a:t> платформе – серверске и клијентске стране </a:t>
            </a:r>
            <a:r>
              <a:rPr lang="en-US" i="1" dirty="0"/>
              <a:t>Streaming</a:t>
            </a:r>
            <a:r>
              <a:rPr lang="sr-Cyrl-RS" i="1" dirty="0"/>
              <a:t> </a:t>
            </a:r>
            <a:r>
              <a:rPr lang="sr-Cyrl-RS" dirty="0"/>
              <a:t>сервиса базираног на </a:t>
            </a:r>
            <a:r>
              <a:rPr lang="en-US" i="1" dirty="0"/>
              <a:t>RTSP</a:t>
            </a:r>
            <a:r>
              <a:rPr lang="sr-Cyrl-RS" dirty="0"/>
              <a:t> протоколу</a:t>
            </a:r>
          </a:p>
          <a:p>
            <a:r>
              <a:rPr lang="sr-Cyrl-RS" dirty="0"/>
              <a:t>Садржај који се преноси је компресовани снимак камере</a:t>
            </a:r>
          </a:p>
          <a:p>
            <a:r>
              <a:rPr lang="sr-Cyrl-RS" dirty="0"/>
              <a:t>Постоје два типа видео преноса: </a:t>
            </a:r>
            <a:r>
              <a:rPr lang="en-US" i="1" dirty="0"/>
              <a:t>Live</a:t>
            </a:r>
            <a:r>
              <a:rPr lang="sr-Cyrl-RS" i="1" dirty="0"/>
              <a:t> </a:t>
            </a:r>
            <a:r>
              <a:rPr lang="sr-Cyrl-RS" dirty="0"/>
              <a:t>и</a:t>
            </a:r>
            <a:r>
              <a:rPr lang="en-US" i="1" dirty="0"/>
              <a:t> On-Demand Streaming</a:t>
            </a:r>
            <a:endParaRPr lang="sr-Cyrl-RS" i="1" dirty="0"/>
          </a:p>
          <a:p>
            <a:r>
              <a:rPr lang="sr-Cyrl-RS" dirty="0"/>
              <a:t>Приступ преносима је ограничен евидентирањем корисника у бази података</a:t>
            </a:r>
          </a:p>
          <a:p>
            <a:r>
              <a:rPr lang="sr-Cyrl-RS" dirty="0"/>
              <a:t>Приватни кориснички подаци су </a:t>
            </a:r>
            <a:br>
              <a:rPr lang="sr-Cyrl-RS" dirty="0"/>
            </a:br>
            <a:r>
              <a:rPr lang="sr-Cyrl-RS" dirty="0"/>
              <a:t>заштићени криптовањем порука</a:t>
            </a:r>
          </a:p>
          <a:p>
            <a:r>
              <a:rPr lang="sr-Cyrl-RS" dirty="0"/>
              <a:t>Клијентска страна је развијена у </a:t>
            </a:r>
            <a:br>
              <a:rPr lang="sr-Cyrl-RS" dirty="0"/>
            </a:br>
            <a:r>
              <a:rPr lang="sr-Cyrl-RS" dirty="0"/>
              <a:t>форми </a:t>
            </a:r>
            <a:r>
              <a:rPr lang="en-US" i="1" dirty="0"/>
              <a:t>GUI</a:t>
            </a:r>
            <a:r>
              <a:rPr lang="sr-Cyrl-RS" dirty="0"/>
              <a:t> апликације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E0000F-C4B9-4A7B-B931-7449DE3A2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00" y="3737610"/>
            <a:ext cx="5572125" cy="31203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5539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6979-D1B6-479E-A38E-A2566E69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75" y="312938"/>
            <a:ext cx="9488489" cy="1032030"/>
          </a:xfrm>
        </p:spPr>
        <p:txBody>
          <a:bodyPr>
            <a:normAutofit/>
          </a:bodyPr>
          <a:lstStyle/>
          <a:p>
            <a:pPr algn="l"/>
            <a:r>
              <a:rPr lang="sr-Cyrl-RS" dirty="0"/>
              <a:t>Комуникација са мрежним корисницима</a:t>
            </a:r>
            <a:br>
              <a:rPr lang="sr-Cyrl-RS" dirty="0"/>
            </a:br>
            <a:r>
              <a:rPr kumimoji="0" lang="sr-Cyrl-RS" sz="2000" b="0" i="1" u="none" strike="noStrike" kern="1200" cap="none" spc="0" normalizeH="0" baseline="0" noProof="0" dirty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Мрежни менаџер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6073A-16BE-4E3A-B0E0-F005707F5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476" y="1531399"/>
            <a:ext cx="10402889" cy="4350057"/>
          </a:xfrm>
        </p:spPr>
        <p:txBody>
          <a:bodyPr>
            <a:normAutofit/>
          </a:bodyPr>
          <a:lstStyle/>
          <a:p>
            <a:r>
              <a:rPr lang="sr-Cyrl-RS" dirty="0"/>
              <a:t>Слична </a:t>
            </a:r>
            <a:r>
              <a:rPr lang="en-US" i="1" dirty="0"/>
              <a:t>RTSP</a:t>
            </a:r>
            <a:r>
              <a:rPr lang="en-US" dirty="0"/>
              <a:t> </a:t>
            </a:r>
            <a:r>
              <a:rPr lang="sr-Cyrl-RS" dirty="0"/>
              <a:t>комуникацији</a:t>
            </a:r>
            <a:endParaRPr lang="sr-Cyrl-RS" i="1" dirty="0"/>
          </a:p>
          <a:p>
            <a:r>
              <a:rPr lang="sr-Cyrl-RS" dirty="0"/>
              <a:t>Дели се у два режима: иницијални и устаљени</a:t>
            </a:r>
          </a:p>
          <a:p>
            <a:r>
              <a:rPr lang="sr-Cyrl-RS" dirty="0"/>
              <a:t>Иницијални режим: регистрација и пријављивање</a:t>
            </a:r>
          </a:p>
          <a:p>
            <a:r>
              <a:rPr lang="sr-Cyrl-RS" dirty="0"/>
              <a:t>Устаљени режим: провера доступности </a:t>
            </a:r>
            <a:r>
              <a:rPr lang="en-US" i="1" dirty="0"/>
              <a:t>On-Demand</a:t>
            </a:r>
            <a:r>
              <a:rPr lang="en-US" dirty="0"/>
              <a:t> </a:t>
            </a:r>
            <a:r>
              <a:rPr lang="sr-Cyrl-RS" dirty="0"/>
              <a:t>преноса и благовремено ажурирање листе активних видео преноса</a:t>
            </a:r>
          </a:p>
        </p:txBody>
      </p:sp>
    </p:spTree>
    <p:extLst>
      <p:ext uri="{BB962C8B-B14F-4D97-AF65-F5344CB8AC3E}">
        <p14:creationId xmlns:p14="http://schemas.microsoft.com/office/powerpoint/2010/main" val="607711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6979-D1B6-479E-A38E-A2566E69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76" y="312938"/>
            <a:ext cx="8387658" cy="1032030"/>
          </a:xfrm>
        </p:spPr>
        <p:txBody>
          <a:bodyPr>
            <a:normAutofit/>
          </a:bodyPr>
          <a:lstStyle/>
          <a:p>
            <a:pPr algn="l"/>
            <a:r>
              <a:rPr lang="sr-Cyrl-RS" dirty="0"/>
              <a:t>Управљање базом података</a:t>
            </a:r>
            <a:br>
              <a:rPr lang="sr-Cyrl-RS" dirty="0"/>
            </a:br>
            <a:r>
              <a:rPr kumimoji="0" lang="sr-Cyrl-RS" sz="2000" b="0" i="1" u="none" strike="noStrike" kern="1200" cap="none" spc="0" normalizeH="0" baseline="0" noProof="0" dirty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Мрежни менаџер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6073A-16BE-4E3A-B0E0-F005707F5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476" y="1531399"/>
            <a:ext cx="10402889" cy="4350057"/>
          </a:xfrm>
        </p:spPr>
        <p:txBody>
          <a:bodyPr>
            <a:normAutofit/>
          </a:bodyPr>
          <a:lstStyle/>
          <a:p>
            <a:r>
              <a:rPr lang="en-US" i="1" dirty="0"/>
              <a:t>MySQL</a:t>
            </a:r>
          </a:p>
          <a:p>
            <a:r>
              <a:rPr lang="sr-Cyrl-RS" dirty="0"/>
              <a:t>Мрежни менаџер користи </a:t>
            </a:r>
            <a:r>
              <a:rPr lang="en-US" i="1" dirty="0"/>
              <a:t>MySQL</a:t>
            </a:r>
            <a:r>
              <a:rPr lang="sr-Cyrl-RS" i="1" dirty="0"/>
              <a:t> </a:t>
            </a:r>
            <a:r>
              <a:rPr lang="en-US" i="1" dirty="0"/>
              <a:t>C API</a:t>
            </a:r>
            <a:r>
              <a:rPr lang="sr-Cyrl-RS" dirty="0"/>
              <a:t> за управљање</a:t>
            </a:r>
          </a:p>
          <a:p>
            <a:r>
              <a:rPr lang="sr-Cyrl-RS" dirty="0"/>
              <a:t>Администраторски креденцијали</a:t>
            </a:r>
          </a:p>
          <a:p>
            <a:r>
              <a:rPr lang="sr-Cyrl-RS" dirty="0"/>
              <a:t>Захтев који се шаље је у форми команде коју администратор може унети преко терминала</a:t>
            </a:r>
          </a:p>
          <a:p>
            <a:r>
              <a:rPr lang="sr-Cyrl-RS" dirty="0"/>
              <a:t>Пријава – читање са базе на основу упита</a:t>
            </a:r>
          </a:p>
          <a:p>
            <a:r>
              <a:rPr lang="sr-Cyrl-RS" dirty="0"/>
              <a:t>Регистрација – читање са базе на основу упита + унос нових података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124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6979-D1B6-479E-A38E-A2566E69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76" y="312938"/>
            <a:ext cx="8387658" cy="1032030"/>
          </a:xfrm>
        </p:spPr>
        <p:txBody>
          <a:bodyPr>
            <a:normAutofit/>
          </a:bodyPr>
          <a:lstStyle/>
          <a:p>
            <a:pPr algn="l"/>
            <a:r>
              <a:rPr lang="sr-Cyrl-RS" dirty="0"/>
              <a:t>Криптовање порука</a:t>
            </a:r>
            <a:br>
              <a:rPr lang="sr-Cyrl-RS" dirty="0"/>
            </a:br>
            <a:r>
              <a:rPr kumimoji="0" lang="sr-Cyrl-RS" sz="2000" b="0" i="1" u="none" strike="noStrike" kern="1200" cap="none" spc="0" normalizeH="0" baseline="0" noProof="0" dirty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Мрежни менаџер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6073A-16BE-4E3A-B0E0-F005707F5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476" y="1531399"/>
            <a:ext cx="10402889" cy="4350057"/>
          </a:xfrm>
        </p:spPr>
        <p:txBody>
          <a:bodyPr>
            <a:normAutofit/>
          </a:bodyPr>
          <a:lstStyle/>
          <a:p>
            <a:r>
              <a:rPr lang="sr-Cyrl-RS" dirty="0"/>
              <a:t>Извршава се уз помоћ </a:t>
            </a:r>
            <a:r>
              <a:rPr lang="en-US" i="1" dirty="0"/>
              <a:t>Crypto++ </a:t>
            </a:r>
            <a:r>
              <a:rPr lang="sr-Cyrl-RS" dirty="0"/>
              <a:t>библиотеке</a:t>
            </a:r>
          </a:p>
          <a:p>
            <a:r>
              <a:rPr lang="sr-Cyrl-RS" dirty="0"/>
              <a:t>Користи се симетрична енкрипција – </a:t>
            </a:r>
            <a:r>
              <a:rPr lang="en-US" i="1" dirty="0"/>
              <a:t>AES</a:t>
            </a:r>
            <a:r>
              <a:rPr lang="sr-Cyrl-RS" i="1" dirty="0"/>
              <a:t> </a:t>
            </a:r>
            <a:r>
              <a:rPr lang="sr-Cyrl-RS" dirty="0"/>
              <a:t>– </a:t>
            </a:r>
            <a:r>
              <a:rPr lang="en-US" i="1" dirty="0"/>
              <a:t>Advanced Encryption System</a:t>
            </a:r>
            <a:endParaRPr lang="en-US" dirty="0"/>
          </a:p>
          <a:p>
            <a:r>
              <a:rPr lang="sr-Cyrl-RS" dirty="0"/>
              <a:t>Двосмерна енкрипција – криптују се и клијентске и серверске поруке</a:t>
            </a:r>
          </a:p>
          <a:p>
            <a:r>
              <a:rPr lang="sr-Cyrl-RS" dirty="0"/>
              <a:t>Обе стране унапред знају јавни кључ и вектор иницијализације, који су неопходни за декрипцију порука</a:t>
            </a:r>
          </a:p>
        </p:txBody>
      </p:sp>
    </p:spTree>
    <p:extLst>
      <p:ext uri="{BB962C8B-B14F-4D97-AF65-F5344CB8AC3E}">
        <p14:creationId xmlns:p14="http://schemas.microsoft.com/office/powerpoint/2010/main" val="2279131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6979-D1B6-479E-A38E-A2566E69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76" y="312938"/>
            <a:ext cx="8387658" cy="1032030"/>
          </a:xfrm>
        </p:spPr>
        <p:txBody>
          <a:bodyPr>
            <a:normAutofit/>
          </a:bodyPr>
          <a:lstStyle/>
          <a:p>
            <a:pPr algn="l"/>
            <a:r>
              <a:rPr lang="sr-Cyrl-RS" dirty="0"/>
              <a:t>Мрежни менаџер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95F4B5-20E3-4D2F-873A-31F1E146A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956" y="1162975"/>
            <a:ext cx="4934505" cy="56018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94581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57030-59F4-4AC2-A837-3D6B5C17D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202" y="2769833"/>
            <a:ext cx="10335853" cy="738042"/>
          </a:xfrm>
        </p:spPr>
        <p:txBody>
          <a:bodyPr>
            <a:normAutofit/>
          </a:bodyPr>
          <a:lstStyle/>
          <a:p>
            <a:pPr algn="l"/>
            <a:r>
              <a:rPr lang="sr-Cyrl-RS" dirty="0"/>
              <a:t>Програмско решење клијентске апликације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82528-4326-47FD-8257-4AED300ED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9202" y="3604334"/>
            <a:ext cx="9634517" cy="1447060"/>
          </a:xfrm>
        </p:spPr>
        <p:txBody>
          <a:bodyPr/>
          <a:lstStyle/>
          <a:p>
            <a:pPr algn="l"/>
            <a:r>
              <a:rPr lang="en-US" i="1" dirty="0"/>
              <a:t>RTSP</a:t>
            </a:r>
            <a:r>
              <a:rPr lang="sr-Cyrl-RS" i="1" dirty="0"/>
              <a:t> </a:t>
            </a:r>
            <a:r>
              <a:rPr lang="sr-Cyrl-RS" dirty="0"/>
              <a:t>клијент</a:t>
            </a:r>
            <a:endParaRPr lang="sr-Cyrl-RS" i="1" dirty="0"/>
          </a:p>
          <a:p>
            <a:pPr algn="l"/>
            <a:r>
              <a:rPr lang="en-US" i="1" dirty="0"/>
              <a:t>RTP</a:t>
            </a:r>
            <a:r>
              <a:rPr lang="sr-Cyrl-RS" i="1" dirty="0"/>
              <a:t> </a:t>
            </a:r>
            <a:r>
              <a:rPr lang="sr-Cyrl-RS" dirty="0"/>
              <a:t>клијент</a:t>
            </a:r>
          </a:p>
          <a:p>
            <a:pPr algn="l"/>
            <a:r>
              <a:rPr lang="sr-Cyrl-RS" dirty="0"/>
              <a:t>Мрежни корисник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2064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6979-D1B6-479E-A38E-A2566E69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76" y="312938"/>
            <a:ext cx="8387658" cy="1032030"/>
          </a:xfrm>
        </p:spPr>
        <p:txBody>
          <a:bodyPr>
            <a:normAutofit/>
          </a:bodyPr>
          <a:lstStyle/>
          <a:p>
            <a:pPr algn="l"/>
            <a:r>
              <a:rPr lang="en-US" i="1" dirty="0"/>
              <a:t>RTSP</a:t>
            </a:r>
            <a:r>
              <a:rPr lang="en-US" dirty="0"/>
              <a:t> </a:t>
            </a:r>
            <a:r>
              <a:rPr lang="sr-Cyrl-RS" dirty="0"/>
              <a:t>клијент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6073A-16BE-4E3A-B0E0-F005707F5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476" y="1531399"/>
            <a:ext cx="10402889" cy="4350057"/>
          </a:xfrm>
        </p:spPr>
        <p:txBody>
          <a:bodyPr>
            <a:normAutofit/>
          </a:bodyPr>
          <a:lstStyle/>
          <a:p>
            <a:r>
              <a:rPr lang="sr-Cyrl-RS" dirty="0"/>
              <a:t>Задужен за комуникацију са сервером и одабир преноса</a:t>
            </a:r>
          </a:p>
          <a:p>
            <a:r>
              <a:rPr lang="sr-Cyrl-RS" dirty="0"/>
              <a:t>Припрема терен за </a:t>
            </a:r>
            <a:r>
              <a:rPr lang="en-US" i="1" dirty="0"/>
              <a:t>RTP</a:t>
            </a:r>
            <a:r>
              <a:rPr lang="sr-Cyrl-RS" i="1" dirty="0"/>
              <a:t> </a:t>
            </a:r>
            <a:r>
              <a:rPr lang="sr-Cyrl-RS" dirty="0"/>
              <a:t>клијента</a:t>
            </a:r>
          </a:p>
          <a:p>
            <a:r>
              <a:rPr lang="sr-Cyrl-RS" dirty="0"/>
              <a:t>Започиње рад двоструким кликом на један од понуђених преноса</a:t>
            </a:r>
          </a:p>
          <a:p>
            <a:r>
              <a:rPr lang="sr-Cyrl-RS" dirty="0"/>
              <a:t>Захтеви које шаље: </a:t>
            </a:r>
          </a:p>
          <a:p>
            <a:pPr lvl="1"/>
            <a:r>
              <a:rPr lang="en-US" sz="2400" i="1" dirty="0"/>
              <a:t>Options</a:t>
            </a:r>
            <a:r>
              <a:rPr lang="en-US" sz="2400" dirty="0"/>
              <a:t>, </a:t>
            </a:r>
            <a:r>
              <a:rPr lang="en-US" sz="2400" i="1" dirty="0"/>
              <a:t>Describe, Setup </a:t>
            </a:r>
            <a:r>
              <a:rPr lang="sr-Cyrl-RS" sz="2400" dirty="0"/>
              <a:t>и</a:t>
            </a:r>
            <a:r>
              <a:rPr lang="en-US" sz="2400" dirty="0"/>
              <a:t> </a:t>
            </a:r>
            <a:r>
              <a:rPr lang="en-US" sz="2400" i="1" dirty="0"/>
              <a:t>Play</a:t>
            </a:r>
            <a:r>
              <a:rPr lang="sr-Cyrl-RS" sz="2400" i="1" dirty="0"/>
              <a:t> </a:t>
            </a:r>
            <a:r>
              <a:rPr lang="sr-Cyrl-RS" sz="2400" dirty="0"/>
              <a:t>за успоставу видео преноса</a:t>
            </a:r>
          </a:p>
          <a:p>
            <a:pPr lvl="1"/>
            <a:r>
              <a:rPr lang="en-US" sz="2400" i="1" dirty="0"/>
              <a:t>Teardown</a:t>
            </a:r>
            <a:r>
              <a:rPr lang="en-US" sz="2400" dirty="0"/>
              <a:t> </a:t>
            </a:r>
            <a:r>
              <a:rPr lang="sr-Cyrl-RS" sz="2400" dirty="0"/>
              <a:t>за прекид видео преноса</a:t>
            </a:r>
            <a:endParaRPr lang="sr-Cyrl-RS" sz="2400" i="1" dirty="0"/>
          </a:p>
          <a:p>
            <a:r>
              <a:rPr lang="sr-Cyrl-RS" dirty="0"/>
              <a:t>Након потврдног одговора за послате захтеве поседује све информације неопходне за приказ видео преноса</a:t>
            </a:r>
          </a:p>
        </p:txBody>
      </p:sp>
    </p:spTree>
    <p:extLst>
      <p:ext uri="{BB962C8B-B14F-4D97-AF65-F5344CB8AC3E}">
        <p14:creationId xmlns:p14="http://schemas.microsoft.com/office/powerpoint/2010/main" val="25236669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6979-D1B6-479E-A38E-A2566E69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76" y="312938"/>
            <a:ext cx="8387658" cy="1032030"/>
          </a:xfrm>
        </p:spPr>
        <p:txBody>
          <a:bodyPr>
            <a:normAutofit/>
          </a:bodyPr>
          <a:lstStyle/>
          <a:p>
            <a:pPr algn="l"/>
            <a:r>
              <a:rPr lang="en-US" i="1" dirty="0"/>
              <a:t>RTP</a:t>
            </a:r>
            <a:r>
              <a:rPr lang="en-US" dirty="0"/>
              <a:t> </a:t>
            </a:r>
            <a:r>
              <a:rPr lang="sr-Cyrl-RS" dirty="0"/>
              <a:t>клијент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6073A-16BE-4E3A-B0E0-F005707F5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476" y="1531399"/>
            <a:ext cx="10402889" cy="4350057"/>
          </a:xfrm>
        </p:spPr>
        <p:txBody>
          <a:bodyPr>
            <a:normAutofit/>
          </a:bodyPr>
          <a:lstStyle/>
          <a:p>
            <a:r>
              <a:rPr lang="sr-Cyrl-RS" dirty="0"/>
              <a:t>Рад у позадинској нити</a:t>
            </a:r>
          </a:p>
          <a:p>
            <a:r>
              <a:rPr lang="sr-Cyrl-RS" dirty="0"/>
              <a:t>Пријем, колекцију и композицију послатих </a:t>
            </a:r>
            <a:r>
              <a:rPr lang="en-US" i="1" dirty="0"/>
              <a:t>RTP</a:t>
            </a:r>
            <a:r>
              <a:rPr lang="sr-Cyrl-RS" i="1" dirty="0"/>
              <a:t> </a:t>
            </a:r>
            <a:r>
              <a:rPr lang="sr-Cyrl-RS" dirty="0"/>
              <a:t>пакета</a:t>
            </a:r>
          </a:p>
          <a:p>
            <a:r>
              <a:rPr lang="en-US" i="1" dirty="0"/>
              <a:t>H.264 </a:t>
            </a:r>
            <a:r>
              <a:rPr lang="sr-Cyrl-RS" dirty="0"/>
              <a:t>декомпресија</a:t>
            </a:r>
            <a:endParaRPr lang="en-US" dirty="0"/>
          </a:p>
          <a:p>
            <a:r>
              <a:rPr lang="sr-Cyrl-RS" dirty="0"/>
              <a:t>Приказивање фрејмова на главном прозору</a:t>
            </a:r>
            <a:endParaRPr lang="sr-Cyrl-RS" i="1" dirty="0"/>
          </a:p>
          <a:p>
            <a:r>
              <a:rPr lang="sr-Cyrl-RS" dirty="0"/>
              <a:t>Исти принцип рада и за </a:t>
            </a:r>
            <a:r>
              <a:rPr lang="en-US" i="1" dirty="0"/>
              <a:t>On-Demand </a:t>
            </a:r>
            <a:r>
              <a:rPr lang="sr-Cyrl-RS" dirty="0"/>
              <a:t>и за </a:t>
            </a:r>
            <a:r>
              <a:rPr lang="en-US" i="1" dirty="0"/>
              <a:t>Live Streaming</a:t>
            </a:r>
            <a:r>
              <a:rPr lang="sr-Cyrl-RS" i="1" dirty="0"/>
              <a:t> </a:t>
            </a:r>
            <a:r>
              <a:rPr lang="sr-Cyrl-RS" dirty="0"/>
              <a:t>– другачије конфигурисање клијента</a:t>
            </a:r>
          </a:p>
        </p:txBody>
      </p:sp>
    </p:spTree>
    <p:extLst>
      <p:ext uri="{BB962C8B-B14F-4D97-AF65-F5344CB8AC3E}">
        <p14:creationId xmlns:p14="http://schemas.microsoft.com/office/powerpoint/2010/main" val="5857327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6979-D1B6-479E-A38E-A2566E69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76" y="312938"/>
            <a:ext cx="8387658" cy="1032030"/>
          </a:xfrm>
        </p:spPr>
        <p:txBody>
          <a:bodyPr>
            <a:normAutofit/>
          </a:bodyPr>
          <a:lstStyle/>
          <a:p>
            <a:pPr algn="l"/>
            <a:r>
              <a:rPr lang="en-US" i="1" dirty="0"/>
              <a:t>RTP</a:t>
            </a:r>
            <a:r>
              <a:rPr lang="en-US" dirty="0"/>
              <a:t> </a:t>
            </a:r>
            <a:r>
              <a:rPr lang="sr-Cyrl-RS" dirty="0"/>
              <a:t>клијент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D10A8E-3532-4713-8B6C-323C0FE81C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101" y="1171852"/>
            <a:ext cx="4731798" cy="55219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01472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6979-D1B6-479E-A38E-A2566E69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76" y="312938"/>
            <a:ext cx="8387658" cy="1032030"/>
          </a:xfrm>
        </p:spPr>
        <p:txBody>
          <a:bodyPr>
            <a:normAutofit/>
          </a:bodyPr>
          <a:lstStyle/>
          <a:p>
            <a:pPr algn="l"/>
            <a:r>
              <a:rPr lang="sr-Cyrl-RS" dirty="0"/>
              <a:t>Мрежни корисник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6073A-16BE-4E3A-B0E0-F005707F5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476" y="1531399"/>
            <a:ext cx="10402889" cy="4350057"/>
          </a:xfrm>
        </p:spPr>
        <p:txBody>
          <a:bodyPr>
            <a:normAutofit/>
          </a:bodyPr>
          <a:lstStyle/>
          <a:p>
            <a:r>
              <a:rPr lang="sr-Cyrl-RS" dirty="0"/>
              <a:t>Модул који први започиње са радом у оквиру </a:t>
            </a:r>
          </a:p>
          <a:p>
            <a:r>
              <a:rPr lang="sr-Cyrl-RS" dirty="0"/>
              <a:t>Комуникација са мрежним менаџером</a:t>
            </a:r>
          </a:p>
          <a:p>
            <a:r>
              <a:rPr lang="sr-Cyrl-RS" dirty="0"/>
              <a:t>Акције регистрације и/или пријаве корисника – </a:t>
            </a:r>
            <a:r>
              <a:rPr lang="en-US" i="1" dirty="0"/>
              <a:t>Dialog</a:t>
            </a:r>
            <a:r>
              <a:rPr lang="sr-Cyrl-RS" i="1" dirty="0"/>
              <a:t> </a:t>
            </a:r>
            <a:r>
              <a:rPr lang="sr-Cyrl-RS" dirty="0"/>
              <a:t>прозор</a:t>
            </a:r>
          </a:p>
          <a:p>
            <a:r>
              <a:rPr lang="sr-Cyrl-RS" dirty="0"/>
              <a:t>Добављање активних видео преноса и провера заузетости</a:t>
            </a:r>
            <a:r>
              <a:rPr lang="en-US" dirty="0"/>
              <a:t> </a:t>
            </a:r>
            <a:r>
              <a:rPr lang="en-US" i="1" dirty="0"/>
              <a:t>On-Demand</a:t>
            </a:r>
            <a:r>
              <a:rPr lang="sr-Cyrl-RS" dirty="0"/>
              <a:t> преноса</a:t>
            </a:r>
          </a:p>
          <a:p>
            <a:r>
              <a:rPr lang="sr-Cyrl-RS" dirty="0"/>
              <a:t>Енкрипција послатих и декрипција примљених порука</a:t>
            </a:r>
          </a:p>
        </p:txBody>
      </p:sp>
    </p:spTree>
    <p:extLst>
      <p:ext uri="{BB962C8B-B14F-4D97-AF65-F5344CB8AC3E}">
        <p14:creationId xmlns:p14="http://schemas.microsoft.com/office/powerpoint/2010/main" val="2269041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6979-D1B6-479E-A38E-A2566E69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76" y="312938"/>
            <a:ext cx="8387658" cy="1032030"/>
          </a:xfrm>
        </p:spPr>
        <p:txBody>
          <a:bodyPr>
            <a:normAutofit/>
          </a:bodyPr>
          <a:lstStyle/>
          <a:p>
            <a:pPr algn="l"/>
            <a:r>
              <a:rPr lang="sr-Cyrl-RS" dirty="0"/>
              <a:t>Клијентска апликација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A7BF76-9B13-4C23-81C4-DDC8625F58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755" y="1344968"/>
            <a:ext cx="8931908" cy="5219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5313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6979-D1B6-479E-A38E-A2566E69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76" y="312938"/>
            <a:ext cx="3496062" cy="850037"/>
          </a:xfrm>
        </p:spPr>
        <p:txBody>
          <a:bodyPr>
            <a:normAutofit/>
          </a:bodyPr>
          <a:lstStyle/>
          <a:p>
            <a:pPr algn="l"/>
            <a:r>
              <a:rPr lang="en-US" i="1" dirty="0"/>
              <a:t>RTSP</a:t>
            </a:r>
            <a:r>
              <a:rPr lang="en-US" dirty="0"/>
              <a:t> </a:t>
            </a:r>
            <a:r>
              <a:rPr lang="sr-Cyrl-RS" dirty="0"/>
              <a:t>протокол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6073A-16BE-4E3A-B0E0-F005707F5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476" y="1162975"/>
            <a:ext cx="10402889" cy="2106227"/>
          </a:xfrm>
        </p:spPr>
        <p:txBody>
          <a:bodyPr>
            <a:normAutofit/>
          </a:bodyPr>
          <a:lstStyle/>
          <a:p>
            <a:r>
              <a:rPr lang="en-US" i="1" dirty="0"/>
              <a:t>Real-Time Streaming Protocol</a:t>
            </a:r>
          </a:p>
          <a:p>
            <a:r>
              <a:rPr lang="sr-Cyrl-RS" dirty="0"/>
              <a:t>Намењен је за контролу преноса аудио и/или видео садржаја</a:t>
            </a:r>
          </a:p>
          <a:p>
            <a:r>
              <a:rPr lang="sr-Cyrl-RS" dirty="0"/>
              <a:t>Остварује и контролише један или више преноса</a:t>
            </a:r>
          </a:p>
          <a:p>
            <a:r>
              <a:rPr lang="sr-Cyrl-RS" dirty="0"/>
              <a:t>Усмерава кориснике ка жељеном преносу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C7D49D-C5AC-4D07-B19E-E6897DBA1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440" y="3269202"/>
            <a:ext cx="3119120" cy="32467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23249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6979-D1B6-479E-A38E-A2566E69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76" y="312938"/>
            <a:ext cx="8387658" cy="1032030"/>
          </a:xfrm>
        </p:spPr>
        <p:txBody>
          <a:bodyPr>
            <a:normAutofit/>
          </a:bodyPr>
          <a:lstStyle/>
          <a:p>
            <a:pPr algn="l"/>
            <a:r>
              <a:rPr lang="sr-Cyrl-RS" dirty="0"/>
              <a:t>Закључак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6073A-16BE-4E3A-B0E0-F005707F5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240" y="1167415"/>
            <a:ext cx="10839635" cy="4691847"/>
          </a:xfrm>
        </p:spPr>
        <p:txBody>
          <a:bodyPr>
            <a:normAutofit/>
          </a:bodyPr>
          <a:lstStyle/>
          <a:p>
            <a:r>
              <a:rPr lang="sr-Cyrl-RS" dirty="0"/>
              <a:t>Коначно тестирање показало је да су сви модули система успешно интегрисани и успешно обављају захтеване функционалности</a:t>
            </a:r>
          </a:p>
          <a:p>
            <a:r>
              <a:rPr lang="sr-Cyrl-RS" dirty="0"/>
              <a:t>Предлози за побољшање система:</a:t>
            </a:r>
          </a:p>
          <a:p>
            <a:pPr lvl="1"/>
            <a:r>
              <a:rPr lang="sr-Cyrl-RS" dirty="0"/>
              <a:t>Подржати паузирање </a:t>
            </a:r>
            <a:r>
              <a:rPr lang="en-US" i="1" dirty="0"/>
              <a:t>On-Demand</a:t>
            </a:r>
            <a:r>
              <a:rPr lang="sr-Cyrl-RS" i="1" dirty="0"/>
              <a:t> </a:t>
            </a:r>
            <a:r>
              <a:rPr lang="sr-Cyrl-RS" dirty="0"/>
              <a:t>преноса и пуштање насумичних делова снимка</a:t>
            </a:r>
          </a:p>
          <a:p>
            <a:pPr lvl="1"/>
            <a:r>
              <a:rPr lang="sr-Cyrl-RS" dirty="0"/>
              <a:t>Раздвојити модуле серверске апликације у више нодова:</a:t>
            </a:r>
          </a:p>
          <a:p>
            <a:pPr marL="1371600" lvl="2" indent="-457200">
              <a:buFont typeface="+mj-lt"/>
              <a:buAutoNum type="arabicPeriod"/>
            </a:pPr>
            <a:r>
              <a:rPr lang="sr-Cyrl-RS" dirty="0"/>
              <a:t>Апликација која пласира живи пренос и врши видео записивање</a:t>
            </a:r>
          </a:p>
          <a:p>
            <a:pPr marL="1371600" lvl="2" indent="-457200">
              <a:buFont typeface="+mj-lt"/>
              <a:buAutoNum type="arabicPeriod"/>
            </a:pPr>
            <a:r>
              <a:rPr lang="sr-Cyrl-RS" dirty="0"/>
              <a:t>Апликација која је задужена за </a:t>
            </a:r>
            <a:r>
              <a:rPr lang="en-US" i="1" dirty="0"/>
              <a:t>On-Demand</a:t>
            </a:r>
            <a:r>
              <a:rPr lang="sr-Cyrl-RS" i="1" dirty="0"/>
              <a:t> </a:t>
            </a:r>
            <a:r>
              <a:rPr lang="sr-Cyrl-RS" dirty="0"/>
              <a:t>пренос </a:t>
            </a:r>
          </a:p>
          <a:p>
            <a:pPr marL="1371600" lvl="2" indent="-457200">
              <a:buFont typeface="+mj-lt"/>
              <a:buAutoNum type="arabicPeriod"/>
            </a:pPr>
            <a:r>
              <a:rPr lang="sr-Cyrl-RS" dirty="0"/>
              <a:t>Апликација која је задужена за евиденцију корисника, управљање базом и преусмеравање на видео пренос</a:t>
            </a:r>
          </a:p>
          <a:p>
            <a:pPr lvl="1"/>
            <a:r>
              <a:rPr lang="sr-Cyrl-RS" dirty="0"/>
              <a:t>Имплементирати </a:t>
            </a:r>
            <a:r>
              <a:rPr lang="en-US" i="1" dirty="0"/>
              <a:t>Watchdog</a:t>
            </a:r>
            <a:r>
              <a:rPr lang="sr-Cyrl-RS" dirty="0"/>
              <a:t> сервис, који би поновно покретао неактивне делове систем</a:t>
            </a:r>
          </a:p>
          <a:p>
            <a:pPr lvl="1"/>
            <a:r>
              <a:rPr lang="en-US" i="1" dirty="0"/>
              <a:t>Web</a:t>
            </a:r>
            <a:r>
              <a:rPr lang="sr-Cyrl-RS" i="1" dirty="0"/>
              <a:t> </a:t>
            </a:r>
            <a:r>
              <a:rPr lang="sr-Cyrl-RS" dirty="0"/>
              <a:t>подршка</a:t>
            </a:r>
            <a:endParaRPr lang="sr-Cyrl-RS" i="1" dirty="0"/>
          </a:p>
        </p:txBody>
      </p:sp>
    </p:spTree>
    <p:extLst>
      <p:ext uri="{BB962C8B-B14F-4D97-AF65-F5344CB8AC3E}">
        <p14:creationId xmlns:p14="http://schemas.microsoft.com/office/powerpoint/2010/main" val="25653908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531BE-EBE2-4049-88FC-0FCF18A54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1010" y="2972581"/>
            <a:ext cx="6169980" cy="912838"/>
          </a:xfrm>
        </p:spPr>
        <p:txBody>
          <a:bodyPr>
            <a:noAutofit/>
          </a:bodyPr>
          <a:lstStyle/>
          <a:p>
            <a:pPr algn="l"/>
            <a:r>
              <a:rPr lang="sr-Cyrl-RS" sz="5200" dirty="0"/>
              <a:t>ХВАЛА НА ПАЖЊИ!</a:t>
            </a:r>
            <a:endParaRPr lang="en-US" sz="5200" dirty="0"/>
          </a:p>
        </p:txBody>
      </p:sp>
    </p:spTree>
    <p:extLst>
      <p:ext uri="{BB962C8B-B14F-4D97-AF65-F5344CB8AC3E}">
        <p14:creationId xmlns:p14="http://schemas.microsoft.com/office/powerpoint/2010/main" val="4246643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6979-D1B6-479E-A38E-A2566E69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76" y="312938"/>
            <a:ext cx="3496062" cy="850037"/>
          </a:xfrm>
        </p:spPr>
        <p:txBody>
          <a:bodyPr>
            <a:normAutofit/>
          </a:bodyPr>
          <a:lstStyle/>
          <a:p>
            <a:pPr algn="l"/>
            <a:r>
              <a:rPr lang="en-US" i="1" dirty="0"/>
              <a:t>RTP</a:t>
            </a:r>
            <a:r>
              <a:rPr lang="en-US" dirty="0"/>
              <a:t> </a:t>
            </a:r>
            <a:r>
              <a:rPr lang="sr-Cyrl-RS" dirty="0"/>
              <a:t>протокол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6073A-16BE-4E3A-B0E0-F005707F5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476" y="1162975"/>
            <a:ext cx="10402889" cy="1651246"/>
          </a:xfrm>
        </p:spPr>
        <p:txBody>
          <a:bodyPr>
            <a:normAutofit/>
          </a:bodyPr>
          <a:lstStyle/>
          <a:p>
            <a:r>
              <a:rPr lang="en-US" i="1" dirty="0"/>
              <a:t>Real-time Transport Protocol</a:t>
            </a:r>
          </a:p>
          <a:p>
            <a:r>
              <a:rPr lang="sr-Cyrl-RS" dirty="0"/>
              <a:t>Намењен је за  реализацију преноса аудио и/или видео садржаја</a:t>
            </a:r>
            <a:endParaRPr lang="en-US" dirty="0"/>
          </a:p>
          <a:p>
            <a:r>
              <a:rPr lang="sr-Cyrl-RS" dirty="0"/>
              <a:t>Подржава </a:t>
            </a:r>
            <a:r>
              <a:rPr lang="en-US" i="1" dirty="0"/>
              <a:t>multicast </a:t>
            </a:r>
            <a:r>
              <a:rPr lang="sr-Cyrl-RS" dirty="0"/>
              <a:t>и </a:t>
            </a:r>
            <a:r>
              <a:rPr lang="en-US" i="1" dirty="0"/>
              <a:t>unicast</a:t>
            </a:r>
            <a:r>
              <a:rPr lang="en-US" dirty="0"/>
              <a:t> </a:t>
            </a:r>
            <a:r>
              <a:rPr lang="sr-Cyrl-RS" dirty="0"/>
              <a:t>пренос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858324-5FE0-4D94-B0FC-2FA94F73A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111" y="2996690"/>
            <a:ext cx="2969778" cy="33885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2551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6979-D1B6-479E-A38E-A2566E69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76" y="312938"/>
            <a:ext cx="3496062" cy="850037"/>
          </a:xfrm>
        </p:spPr>
        <p:txBody>
          <a:bodyPr>
            <a:normAutofit/>
          </a:bodyPr>
          <a:lstStyle/>
          <a:p>
            <a:pPr algn="l"/>
            <a:r>
              <a:rPr lang="en-US" i="1" dirty="0"/>
              <a:t>Socket wrapper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6073A-16BE-4E3A-B0E0-F005707F5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476" y="1162975"/>
            <a:ext cx="10402889" cy="4350057"/>
          </a:xfrm>
        </p:spPr>
        <p:txBody>
          <a:bodyPr>
            <a:normAutofit/>
          </a:bodyPr>
          <a:lstStyle/>
          <a:p>
            <a:r>
              <a:rPr lang="sr-Cyrl-RS" dirty="0"/>
              <a:t>За реализацију комуникације између серверске и клијентске стране коришћен је </a:t>
            </a:r>
            <a:r>
              <a:rPr lang="en-US" i="1" dirty="0"/>
              <a:t>Socket API</a:t>
            </a:r>
            <a:r>
              <a:rPr lang="en-US" dirty="0"/>
              <a:t> (</a:t>
            </a:r>
            <a:r>
              <a:rPr lang="en-US" i="1" dirty="0"/>
              <a:t>Winsock</a:t>
            </a:r>
            <a:r>
              <a:rPr lang="en-US" dirty="0"/>
              <a:t> -</a:t>
            </a:r>
            <a:r>
              <a:rPr lang="sr-Cyrl-RS" dirty="0"/>
              <a:t> </a:t>
            </a:r>
            <a:r>
              <a:rPr lang="en-US" i="1" dirty="0"/>
              <a:t>Windows</a:t>
            </a:r>
            <a:r>
              <a:rPr lang="en-US" dirty="0"/>
              <a:t> </a:t>
            </a:r>
            <a:r>
              <a:rPr lang="sr-Cyrl-RS" dirty="0"/>
              <a:t>, </a:t>
            </a:r>
            <a:r>
              <a:rPr lang="en-US" i="1" dirty="0"/>
              <a:t>Sys/Socket</a:t>
            </a:r>
            <a:r>
              <a:rPr lang="sr-Cyrl-RS" dirty="0"/>
              <a:t> </a:t>
            </a:r>
            <a:r>
              <a:rPr lang="en-US" dirty="0"/>
              <a:t>-</a:t>
            </a:r>
            <a:r>
              <a:rPr lang="sr-Cyrl-RS" dirty="0"/>
              <a:t> </a:t>
            </a:r>
            <a:r>
              <a:rPr lang="en-US" i="1" dirty="0"/>
              <a:t>Linux</a:t>
            </a:r>
            <a:r>
              <a:rPr lang="en-US" dirty="0"/>
              <a:t>)</a:t>
            </a:r>
          </a:p>
          <a:p>
            <a:r>
              <a:rPr lang="sr-Cyrl-RS" dirty="0"/>
              <a:t>Коришћење оваквог интерфејса у већим пројектима није комфорно</a:t>
            </a:r>
          </a:p>
          <a:p>
            <a:r>
              <a:rPr lang="sr-Cyrl-RS" dirty="0"/>
              <a:t>Структуре и функције које се користе из </a:t>
            </a:r>
            <a:r>
              <a:rPr lang="en-US" i="1" dirty="0"/>
              <a:t>Socket API</a:t>
            </a:r>
            <a:r>
              <a:rPr lang="sr-Cyrl-RS" i="1" dirty="0"/>
              <a:t> </a:t>
            </a:r>
            <a:r>
              <a:rPr lang="sr-Cyrl-RS" dirty="0"/>
              <a:t>запаковане су у класе чије коришћење је доста комфорније, а код робуснији</a:t>
            </a:r>
          </a:p>
          <a:p>
            <a:r>
              <a:rPr lang="sr-Cyrl-RS" dirty="0"/>
              <a:t>Интерфејс се састоји од 3 пара класа које је могуће инстанцирати - пар представљају клијент и сервер - покривају </a:t>
            </a:r>
            <a:r>
              <a:rPr lang="en-US" i="1" dirty="0"/>
              <a:t>TCP</a:t>
            </a:r>
            <a:r>
              <a:rPr lang="sr-Cyrl-RS" dirty="0"/>
              <a:t>, </a:t>
            </a:r>
            <a:r>
              <a:rPr lang="en-US" i="1" dirty="0"/>
              <a:t>Unicast </a:t>
            </a:r>
            <a:r>
              <a:rPr lang="sr-Cyrl-RS" dirty="0"/>
              <a:t>и</a:t>
            </a:r>
            <a:r>
              <a:rPr lang="sr-Cyrl-RS" i="1" dirty="0"/>
              <a:t> </a:t>
            </a:r>
            <a:r>
              <a:rPr lang="en-US" i="1" dirty="0"/>
              <a:t>Multicast UDP</a:t>
            </a:r>
            <a:endParaRPr lang="sr-Cyrl-RS" i="1" dirty="0"/>
          </a:p>
          <a:p>
            <a:r>
              <a:rPr lang="sr-Cyrl-RS" dirty="0"/>
              <a:t>Постоје и апстрактне класе које се могу извести за специфичне потребе модула у оквиру пројекта</a:t>
            </a:r>
          </a:p>
        </p:txBody>
      </p:sp>
    </p:spTree>
    <p:extLst>
      <p:ext uri="{BB962C8B-B14F-4D97-AF65-F5344CB8AC3E}">
        <p14:creationId xmlns:p14="http://schemas.microsoft.com/office/powerpoint/2010/main" val="1364769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6979-D1B6-479E-A38E-A2566E69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76" y="312938"/>
            <a:ext cx="3496062" cy="850037"/>
          </a:xfrm>
        </p:spPr>
        <p:txBody>
          <a:bodyPr>
            <a:normAutofit/>
          </a:bodyPr>
          <a:lstStyle/>
          <a:p>
            <a:pPr algn="l"/>
            <a:r>
              <a:rPr lang="en-US" i="1" dirty="0"/>
              <a:t>Socket wrapper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A26B20-7A7F-41EF-8CC0-FCA482A261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482" y="1163638"/>
            <a:ext cx="8478174" cy="55478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0514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6979-D1B6-479E-A38E-A2566E69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76" y="312938"/>
            <a:ext cx="6842943" cy="1258410"/>
          </a:xfrm>
        </p:spPr>
        <p:txBody>
          <a:bodyPr>
            <a:normAutofit fontScale="90000"/>
          </a:bodyPr>
          <a:lstStyle/>
          <a:p>
            <a:pPr algn="l"/>
            <a:r>
              <a:rPr lang="sr-Cyrl-RS" dirty="0"/>
              <a:t>Архитектура и функционалност серверске апликације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6073A-16BE-4E3A-B0E0-F005707F5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476" y="1571348"/>
            <a:ext cx="10402889" cy="4527610"/>
          </a:xfrm>
        </p:spPr>
        <p:txBody>
          <a:bodyPr>
            <a:normAutofit/>
          </a:bodyPr>
          <a:lstStyle/>
          <a:p>
            <a:r>
              <a:rPr lang="sr-Cyrl-RS" dirty="0"/>
              <a:t>Серверска апликација се може поделити у 2 велика модула:</a:t>
            </a:r>
          </a:p>
          <a:p>
            <a:pPr lvl="1"/>
            <a:r>
              <a:rPr lang="sr-Cyrl-RS" sz="2400" dirty="0"/>
              <a:t>Сервер  за видео пренос – обавља:</a:t>
            </a:r>
          </a:p>
          <a:p>
            <a:pPr marL="1371600" lvl="2" indent="-457200">
              <a:buFont typeface="+mj-lt"/>
              <a:buAutoNum type="arabicPeriod"/>
            </a:pPr>
            <a:r>
              <a:rPr lang="sr-Cyrl-RS" sz="2200" dirty="0"/>
              <a:t>Видео обраду и записивање</a:t>
            </a:r>
          </a:p>
          <a:p>
            <a:pPr marL="1371600" lvl="2" indent="-457200">
              <a:buFont typeface="+mj-lt"/>
              <a:buAutoNum type="arabicPeriod"/>
            </a:pPr>
            <a:r>
              <a:rPr lang="sr-Cyrl-RS" sz="2200" dirty="0"/>
              <a:t>Интеракцију са клијентима по </a:t>
            </a:r>
            <a:r>
              <a:rPr lang="en-US" sz="2200" i="1" dirty="0"/>
              <a:t>RTSP</a:t>
            </a:r>
            <a:r>
              <a:rPr lang="sr-Cyrl-RS" sz="2200" dirty="0"/>
              <a:t> протоколу</a:t>
            </a:r>
          </a:p>
          <a:p>
            <a:pPr marL="1371600" lvl="2" indent="-457200">
              <a:buFont typeface="+mj-lt"/>
              <a:buAutoNum type="arabicPeriod"/>
            </a:pPr>
            <a:r>
              <a:rPr lang="sr-Cyrl-RS" sz="2200" dirty="0"/>
              <a:t>Услуживање </a:t>
            </a:r>
            <a:r>
              <a:rPr lang="en-US" sz="2200" i="1" dirty="0"/>
              <a:t>Live</a:t>
            </a:r>
            <a:r>
              <a:rPr lang="sr-Cyrl-RS" sz="2200" i="1" dirty="0"/>
              <a:t> </a:t>
            </a:r>
            <a:r>
              <a:rPr lang="sr-Cyrl-RS" sz="2200" dirty="0"/>
              <a:t>и </a:t>
            </a:r>
            <a:r>
              <a:rPr lang="sr-Cyrl-RS" sz="2200" i="1" dirty="0"/>
              <a:t> </a:t>
            </a:r>
            <a:r>
              <a:rPr lang="en-US" sz="2200" i="1" dirty="0"/>
              <a:t>On-Demand</a:t>
            </a:r>
            <a:r>
              <a:rPr lang="en-US" sz="2200" dirty="0"/>
              <a:t> </a:t>
            </a:r>
            <a:r>
              <a:rPr lang="sr-Cyrl-RS" sz="2200" dirty="0"/>
              <a:t>видео преноса</a:t>
            </a:r>
          </a:p>
          <a:p>
            <a:pPr lvl="1"/>
            <a:r>
              <a:rPr lang="sr-Cyrl-RS" sz="2400" dirty="0"/>
              <a:t>Мрежни менаџер – обавља:</a:t>
            </a:r>
          </a:p>
          <a:p>
            <a:pPr marL="1371600" lvl="2" indent="-457200">
              <a:buFont typeface="+mj-lt"/>
              <a:buAutoNum type="arabicPeriod"/>
            </a:pPr>
            <a:r>
              <a:rPr lang="sr-Cyrl-RS" sz="2200" dirty="0"/>
              <a:t>Комуникацију са мрежним корисницима – пријава, регистрација, …</a:t>
            </a:r>
          </a:p>
          <a:p>
            <a:pPr marL="1371600" lvl="2" indent="-457200">
              <a:buFont typeface="+mj-lt"/>
              <a:buAutoNum type="arabicPeriod"/>
            </a:pPr>
            <a:r>
              <a:rPr lang="sr-Cyrl-RS" sz="2200" dirty="0"/>
              <a:t>Одржавање и приступање бази података</a:t>
            </a:r>
          </a:p>
          <a:p>
            <a:pPr marL="1371600" lvl="2" indent="-457200">
              <a:buFont typeface="+mj-lt"/>
              <a:buAutoNum type="arabicPeriod"/>
            </a:pPr>
            <a:r>
              <a:rPr lang="sr-Cyrl-RS" sz="2200" dirty="0"/>
              <a:t>Заштиту приватних података криптовањем порука</a:t>
            </a:r>
          </a:p>
        </p:txBody>
      </p:sp>
    </p:spTree>
    <p:extLst>
      <p:ext uri="{BB962C8B-B14F-4D97-AF65-F5344CB8AC3E}">
        <p14:creationId xmlns:p14="http://schemas.microsoft.com/office/powerpoint/2010/main" val="742732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6979-D1B6-479E-A38E-A2566E69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76" y="312938"/>
            <a:ext cx="6842943" cy="1258410"/>
          </a:xfrm>
        </p:spPr>
        <p:txBody>
          <a:bodyPr>
            <a:normAutofit fontScale="90000"/>
          </a:bodyPr>
          <a:lstStyle/>
          <a:p>
            <a:pPr algn="l"/>
            <a:r>
              <a:rPr lang="sr-Cyrl-RS" dirty="0"/>
              <a:t>Архитектура и функционалност серверске апликације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4E7545-D1AB-4829-B62E-A3BEADBE4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976" y="1571624"/>
            <a:ext cx="7217545" cy="51487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9494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6979-D1B6-479E-A38E-A2566E69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76" y="312938"/>
            <a:ext cx="6842943" cy="1258410"/>
          </a:xfrm>
        </p:spPr>
        <p:txBody>
          <a:bodyPr>
            <a:normAutofit fontScale="90000"/>
          </a:bodyPr>
          <a:lstStyle/>
          <a:p>
            <a:pPr algn="l"/>
            <a:r>
              <a:rPr lang="sr-Cyrl-RS" dirty="0"/>
              <a:t>Архитектура и функционалност клијентске апликације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6073A-16BE-4E3A-B0E0-F005707F5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476" y="1567927"/>
            <a:ext cx="10402889" cy="798141"/>
          </a:xfrm>
        </p:spPr>
        <p:txBody>
          <a:bodyPr>
            <a:normAutofit/>
          </a:bodyPr>
          <a:lstStyle/>
          <a:p>
            <a:r>
              <a:rPr lang="sr-Cyrl-RS" dirty="0"/>
              <a:t>Клијентска апликација се може поделити у 3 модула: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16DF8E-2971-4CC6-9C96-1A5415243B50}"/>
              </a:ext>
            </a:extLst>
          </p:cNvPr>
          <p:cNvSpPr txBox="1">
            <a:spLocks/>
          </p:cNvSpPr>
          <p:nvPr/>
        </p:nvSpPr>
        <p:spPr>
          <a:xfrm>
            <a:off x="1121544" y="2268413"/>
            <a:ext cx="3630967" cy="3434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RTSP</a:t>
            </a:r>
            <a:r>
              <a:rPr lang="en-US" dirty="0"/>
              <a:t> </a:t>
            </a:r>
            <a:r>
              <a:rPr lang="sr-Cyrl-RS" dirty="0"/>
              <a:t>клијент:</a:t>
            </a:r>
          </a:p>
          <a:p>
            <a:pPr marL="457200" indent="-457200">
              <a:buFont typeface="+mj-lt"/>
              <a:buAutoNum type="arabicPeriod"/>
            </a:pPr>
            <a:r>
              <a:rPr lang="sr-Cyrl-RS" dirty="0"/>
              <a:t>Комуникација</a:t>
            </a:r>
            <a:r>
              <a:rPr lang="en-US" dirty="0"/>
              <a:t> </a:t>
            </a:r>
            <a:r>
              <a:rPr lang="sr-Cyrl-RS" dirty="0"/>
              <a:t>по </a:t>
            </a:r>
            <a:r>
              <a:rPr lang="en-US" i="1" dirty="0"/>
              <a:t>RTSP</a:t>
            </a:r>
            <a:endParaRPr lang="sr-Cyrl-RS" i="1" dirty="0"/>
          </a:p>
          <a:p>
            <a:pPr marL="457200" indent="-457200">
              <a:buFont typeface="+mj-lt"/>
              <a:buAutoNum type="arabicPeriod"/>
            </a:pPr>
            <a:r>
              <a:rPr lang="sr-Cyrl-RS" dirty="0"/>
              <a:t>Потраживање преноса</a:t>
            </a:r>
          </a:p>
          <a:p>
            <a:pPr marL="457200" indent="-457200">
              <a:buFont typeface="+mj-lt"/>
              <a:buAutoNum type="arabicPeriod"/>
            </a:pPr>
            <a:r>
              <a:rPr lang="sr-Cyrl-RS" dirty="0"/>
              <a:t>Прекид везе или мењање преноса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B9ED0B-0826-4487-A11E-A1E255FFED06}"/>
              </a:ext>
            </a:extLst>
          </p:cNvPr>
          <p:cNvSpPr txBox="1">
            <a:spLocks/>
          </p:cNvSpPr>
          <p:nvPr/>
        </p:nvSpPr>
        <p:spPr>
          <a:xfrm>
            <a:off x="4802818" y="2268413"/>
            <a:ext cx="3778929" cy="3434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RTP</a:t>
            </a:r>
            <a:r>
              <a:rPr lang="en-US" dirty="0"/>
              <a:t> </a:t>
            </a:r>
            <a:r>
              <a:rPr lang="sr-Cyrl-RS" dirty="0"/>
              <a:t>клијент:</a:t>
            </a:r>
          </a:p>
          <a:p>
            <a:pPr marL="457200" indent="-457200">
              <a:buFont typeface="+mj-lt"/>
              <a:buAutoNum type="arabicPeriod"/>
            </a:pPr>
            <a:r>
              <a:rPr lang="sr-Cyrl-RS" dirty="0"/>
              <a:t>Повезивање на пренос</a:t>
            </a:r>
          </a:p>
          <a:p>
            <a:pPr marL="457200" indent="-457200">
              <a:buFont typeface="+mj-lt"/>
              <a:buAutoNum type="arabicPeriod"/>
            </a:pPr>
            <a:r>
              <a:rPr lang="sr-Cyrl-RS" dirty="0"/>
              <a:t>Пријем и колекцију пристиглих пакета</a:t>
            </a:r>
          </a:p>
          <a:p>
            <a:pPr marL="457200" indent="-457200">
              <a:buFont typeface="+mj-lt"/>
              <a:buAutoNum type="arabicPeriod"/>
            </a:pPr>
            <a:r>
              <a:rPr lang="sr-Cyrl-RS" dirty="0"/>
              <a:t>Декодовање и приказивање преноса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FBCB4F-C421-4101-B7F0-EA024A6B1CCF}"/>
              </a:ext>
            </a:extLst>
          </p:cNvPr>
          <p:cNvSpPr txBox="1">
            <a:spLocks/>
          </p:cNvSpPr>
          <p:nvPr/>
        </p:nvSpPr>
        <p:spPr>
          <a:xfrm>
            <a:off x="8632056" y="2264143"/>
            <a:ext cx="3559946" cy="3434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sr-Cyrl-RS" dirty="0"/>
              <a:t>Мрежни корисник:</a:t>
            </a:r>
          </a:p>
          <a:p>
            <a:pPr marL="457200" indent="-457200">
              <a:buFont typeface="+mj-lt"/>
              <a:buAutoNum type="arabicPeriod"/>
            </a:pPr>
            <a:r>
              <a:rPr lang="sr-Cyrl-RS" dirty="0"/>
              <a:t>Комуникација са менаџером</a:t>
            </a:r>
          </a:p>
          <a:p>
            <a:pPr marL="457200" indent="-457200">
              <a:buFont typeface="+mj-lt"/>
              <a:buAutoNum type="arabicPeriod"/>
            </a:pPr>
            <a:r>
              <a:rPr lang="sr-Cyrl-RS" dirty="0"/>
              <a:t>Криптовање порука</a:t>
            </a:r>
          </a:p>
          <a:p>
            <a:pPr marL="457200" indent="-457200">
              <a:buFont typeface="+mj-lt"/>
              <a:buAutoNum type="arabicPeriod"/>
            </a:pPr>
            <a:r>
              <a:rPr lang="sr-Cyrl-RS" dirty="0"/>
              <a:t>Ажурирање листе активних преноса</a:t>
            </a:r>
          </a:p>
        </p:txBody>
      </p:sp>
    </p:spTree>
    <p:extLst>
      <p:ext uri="{BB962C8B-B14F-4D97-AF65-F5344CB8AC3E}">
        <p14:creationId xmlns:p14="http://schemas.microsoft.com/office/powerpoint/2010/main" val="13336344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1_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3.xml><?xml version="1.0" encoding="utf-8"?>
<a:theme xmlns:a="http://schemas.openxmlformats.org/drawingml/2006/main" name="2_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ppt/theme/theme4.xml><?xml version="1.0" encoding="utf-8"?>
<a:theme xmlns:a="http://schemas.openxmlformats.org/drawingml/2006/main" name="3_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493</TotalTime>
  <Words>1081</Words>
  <Application>Microsoft Office PowerPoint</Application>
  <PresentationFormat>Widescreen</PresentationFormat>
  <Paragraphs>137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Corbel</vt:lpstr>
      <vt:lpstr>Parallax</vt:lpstr>
      <vt:lpstr>1_Parallax</vt:lpstr>
      <vt:lpstr>2_Parallax</vt:lpstr>
      <vt:lpstr>3_Parallax</vt:lpstr>
      <vt:lpstr>РЕАЛИЗАЦИЈА ТРОСЛОЈНОГ СИСТЕМА ЗА ВИДЕО ПРЕНОС ПО RTSP ПРОТОКОЛУ</vt:lpstr>
      <vt:lpstr>Увод</vt:lpstr>
      <vt:lpstr>RTSP протокол</vt:lpstr>
      <vt:lpstr>RTP протокол</vt:lpstr>
      <vt:lpstr>Socket wrapper</vt:lpstr>
      <vt:lpstr>Socket wrapper</vt:lpstr>
      <vt:lpstr>Архитектура и функционалност серверске апликације</vt:lpstr>
      <vt:lpstr>Архитектура и функционалност серверске апликације</vt:lpstr>
      <vt:lpstr>Архитектура и функционалност клијентске апликације</vt:lpstr>
      <vt:lpstr>Архитектура и функционалност клијентске апликације</vt:lpstr>
      <vt:lpstr>Програмско решење серверске апликације</vt:lpstr>
      <vt:lpstr>Видео обрада и записивање Сервер за видео пренос</vt:lpstr>
      <vt:lpstr>Видео обрада и записивање Сервер за видео пренос</vt:lpstr>
      <vt:lpstr>RTSP интеракција са клијентима Сервер за видео пренос</vt:lpstr>
      <vt:lpstr>RTSP интеракција са  клијентима Сервер за видео пренос</vt:lpstr>
      <vt:lpstr>Услуживање Live видео преноса Сервер за видео пренос</vt:lpstr>
      <vt:lpstr>Услуживање Live видео преноса Сервер за видео пренос</vt:lpstr>
      <vt:lpstr>Услуживање On-Demand видео преноса Сервер за видео пренос</vt:lpstr>
      <vt:lpstr>Услуживање On-Demand видео преноса Сервер за видео пренос</vt:lpstr>
      <vt:lpstr>Комуникација са мрежним корисницима Мрежни менаџер</vt:lpstr>
      <vt:lpstr>Управљање базом података Мрежни менаџер</vt:lpstr>
      <vt:lpstr>Криптовање порука Мрежни менаџер</vt:lpstr>
      <vt:lpstr>Мрежни менаџер</vt:lpstr>
      <vt:lpstr>Програмско решење клијентске апликације</vt:lpstr>
      <vt:lpstr>RTSP клијент</vt:lpstr>
      <vt:lpstr>RTP клијент</vt:lpstr>
      <vt:lpstr>RTP клијент</vt:lpstr>
      <vt:lpstr>Мрежни корисник</vt:lpstr>
      <vt:lpstr>Клијентска апликација</vt:lpstr>
      <vt:lpstr>Закључак</vt:lpstr>
      <vt:lpstr>ХВАЛА НА ПАЖЊИ!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Реализација трослојног система за видео пренос по RTSP протоколу</dc:title>
  <dc:creator>Jovan Slavujevic</dc:creator>
  <cp:lastModifiedBy>Jovan Slavujevic</cp:lastModifiedBy>
  <cp:revision>193</cp:revision>
  <dcterms:created xsi:type="dcterms:W3CDTF">2021-10-31T17:09:03Z</dcterms:created>
  <dcterms:modified xsi:type="dcterms:W3CDTF">2021-11-01T21:07:33Z</dcterms:modified>
</cp:coreProperties>
</file>