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6E412-C0B8-46C2-A54E-E2A38BD66C6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5AED-1894-4992-9C36-A379B9D9E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35AED-1894-4992-9C36-A379B9D9E9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35AED-1894-4992-9C36-A379B9D9E9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C4B8D9-A5AE-48AD-8B6B-93450C3AA1F6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581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D74F-ED5D-43A5-AE74-BD091F2D6833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375B-4D7C-4900-8984-6E51C3C8375A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1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C33-6F93-43FB-B3C7-EEFCC5FE9B6A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6F78-FC0C-4642-82FE-0E876007141F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26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2236-C707-47D0-BA0D-B9F274D8F0D0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34F7-D96E-4DE8-BE18-08ED6D20DE5E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D2E2-C506-4331-BD43-D9AC6E8A942C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9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6E8D-9C60-4F0E-A926-DC5F76B557A4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9758-E317-42FC-85FA-18C8F186BEE2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5250-5BF6-4776-B2E9-F8E9F25D47FF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B12DC51-9673-4402-B25C-6D3AD918800B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7221B3-6ACD-4624-B84C-0B00227D9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967D-3F65-16AB-203F-4954FB289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mk-MK" sz="6000"/>
              <a:t>Детекција на обележја на лицата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4BF59-B268-40A0-9F5A-648A67FF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mk-MK" sz="1500"/>
              <a:t>Дигитално процесирање на слика</a:t>
            </a:r>
          </a:p>
          <a:p>
            <a:pPr algn="ctr"/>
            <a:r>
              <a:rPr lang="mk-MK" sz="1500"/>
              <a:t>ФИНКИ</a:t>
            </a:r>
          </a:p>
          <a:p>
            <a:pPr algn="ctr"/>
            <a:r>
              <a:rPr lang="mk-MK" sz="1500"/>
              <a:t>2025 год.</a:t>
            </a:r>
            <a:endParaRPr lang="en-US" sz="15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64220-B560-A561-99C7-04A68C38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>
                <a:solidFill>
                  <a:schemeClr val="tx1">
                    <a:alpha val="70000"/>
                  </a:schemeClr>
                </a:solidFill>
              </a:rPr>
              <a:t>Детекција на обележја на лицето</a:t>
            </a:r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9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0DAB-B7C5-B9B9-0776-B560F018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636264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Алгоритам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апликацијата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FD33634-617D-03AD-2D37-96EA4D9A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mk-MK" sz="2200" dirty="0"/>
              <a:t>Логика за детекција на поспаност</a:t>
            </a:r>
          </a:p>
          <a:p>
            <a:r>
              <a:rPr lang="mk-MK" sz="2200" dirty="0"/>
              <a:t>Визуелизација на очи</a:t>
            </a:r>
            <a:r>
              <a:rPr lang="en-US" sz="2200" dirty="0"/>
              <a:t> </a:t>
            </a:r>
            <a:r>
              <a:rPr lang="mk-MK" sz="2200" dirty="0"/>
              <a:t>и нос</a:t>
            </a:r>
          </a:p>
          <a:p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122B98-E590-AD7F-8F02-1E8CB5D3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978097-539D-CDE9-F940-5CCB55CB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563DB5D-A1A8-ED88-BC3F-09C2B05F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04" y="2290936"/>
            <a:ext cx="97161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9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1D7-9767-31F6-C4A8-99D69B5E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502920"/>
            <a:ext cx="3604733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Алгоритам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апликацијата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07D864-F4E0-A468-134A-F53EB13EA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122" y="2290936"/>
            <a:ext cx="7725563" cy="395935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81312-351B-A6FC-64BA-3ABD6E732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mk-MK" sz="1800" dirty="0"/>
              <a:t>Визуелизација на нос, уста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mk-MK" sz="1800" dirty="0"/>
              <a:t>Приказ на рамка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mk-MK" sz="1800" dirty="0"/>
              <a:t>Проверка за излез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mk-MK" sz="1800" dirty="0"/>
              <a:t>Исклучување камера</a:t>
            </a:r>
            <a:endParaRPr lang="en-US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00C78C-655F-9E99-87B3-D369614B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E0CA2B-5A4C-A4E9-ABC0-FAC21E41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243B-1B8A-3FE3-44E8-79602EEA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Демонстрација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2BBC6-9CBF-6D41-5211-C4776985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78732"/>
            <a:ext cx="5157787" cy="823912"/>
          </a:xfrm>
        </p:spPr>
        <p:txBody>
          <a:bodyPr/>
          <a:lstStyle/>
          <a:p>
            <a:r>
              <a:rPr lang="mk-MK" dirty="0"/>
              <a:t>Будна состојба</a:t>
            </a:r>
            <a:endParaRPr lang="en-US" dirty="0"/>
          </a:p>
        </p:txBody>
      </p:sp>
      <p:pic>
        <p:nvPicPr>
          <p:cNvPr id="7" name="Image1">
            <a:extLst>
              <a:ext uri="{FF2B5EF4-FFF2-40B4-BE49-F238E27FC236}">
                <a16:creationId xmlns:a16="http://schemas.microsoft.com/office/drawing/2014/main" id="{CD2BC9D8-28FD-D154-C7BA-9FC9D6FEAD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382956" y="2113462"/>
            <a:ext cx="5238091" cy="4231273"/>
          </a:xfrm>
          <a:prstGeom prst="rect">
            <a:avLst/>
          </a:prstGeo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F5150-802D-4F89-D0D6-F88D93E9A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8732"/>
            <a:ext cx="5183188" cy="823912"/>
          </a:xfrm>
        </p:spPr>
        <p:txBody>
          <a:bodyPr/>
          <a:lstStyle/>
          <a:p>
            <a:r>
              <a:rPr lang="mk-MK" dirty="0"/>
              <a:t>Поспана состојба</a:t>
            </a:r>
            <a:endParaRPr lang="en-US" dirty="0"/>
          </a:p>
        </p:txBody>
      </p:sp>
      <p:pic>
        <p:nvPicPr>
          <p:cNvPr id="8" name="Image2">
            <a:extLst>
              <a:ext uri="{FF2B5EF4-FFF2-40B4-BE49-F238E27FC236}">
                <a16:creationId xmlns:a16="http://schemas.microsoft.com/office/drawing/2014/main" id="{396CD9EE-2C0F-3BF5-BF22-0C65C43E8F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5975217" y="2113462"/>
            <a:ext cx="5238091" cy="4202347"/>
          </a:xfrm>
          <a:prstGeom prst="rect">
            <a:avLst/>
          </a:prstGeom>
          <a:noFill/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24FFE6B-5A47-0B6A-AAD9-C04A97EF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C9E1CF-04B4-F174-2382-29FC9998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6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43FD-6698-DA71-AC51-24CA0A5A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Заклучок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61552-A2D5-2FE2-3B31-E3BDF2A66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k-MK" dirty="0"/>
              <a:t>Резиме на функционалноста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CC361-2CA4-AA2E-F6E4-78B638BAF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Системот успешно користи компјутерска визија за детекција на поспаност во реално време</a:t>
            </a:r>
          </a:p>
          <a:p>
            <a:r>
              <a:rPr lang="ru-RU" dirty="0"/>
              <a:t>Имплементира прецизна детекција на лицеви обележја преку MediaPipe Face Mesh</a:t>
            </a:r>
          </a:p>
          <a:p>
            <a:r>
              <a:rPr lang="ru-RU" dirty="0"/>
              <a:t>Користи Eye Aspect Ratio (EAR) за следење на состојбата на очите</a:t>
            </a:r>
          </a:p>
          <a:p>
            <a:r>
              <a:rPr lang="ru-RU" dirty="0"/>
              <a:t>Обезбедува визуелни предупредувања кога се детектира поспаност</a:t>
            </a:r>
          </a:p>
          <a:p>
            <a:r>
              <a:rPr lang="ru-RU" dirty="0"/>
              <a:t>Работи со 30 рамки во секунда за брзо и навремено реагирање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0A1A-72A6-72E5-111C-7A4EAC953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mk-MK" dirty="0"/>
              <a:t>Практична примена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446A-4080-1AFD-B21D-492BCC161F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Системи за безбедност во возила</a:t>
            </a:r>
          </a:p>
          <a:p>
            <a:r>
              <a:rPr lang="ru-RU" dirty="0"/>
              <a:t>Мониторинг на возачи во транспортни компании</a:t>
            </a:r>
          </a:p>
          <a:p>
            <a:r>
              <a:rPr lang="ru-RU" dirty="0"/>
              <a:t>Работни места каде што е критична будноста на операторот</a:t>
            </a:r>
          </a:p>
          <a:p>
            <a:r>
              <a:rPr lang="ru-RU" dirty="0"/>
              <a:t>Интеграција во системи за превенција на несреќи</a:t>
            </a:r>
          </a:p>
          <a:p>
            <a:r>
              <a:rPr lang="ru-RU" dirty="0"/>
              <a:t>Примена во безбедносни системи за тешка механизација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C92185-5E89-2B3D-B9D8-EE2B7091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4B8A99-AAF8-D320-0C74-A7AFE54E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0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85DF-1567-63B3-0EDD-1757FE0DF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/>
              <a:t>Благодариме за вниманието!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C5F80-C1F7-E97D-88ED-EDC7E9D3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573" y="5202238"/>
            <a:ext cx="9144000" cy="1655762"/>
          </a:xfrm>
        </p:spPr>
        <p:txBody>
          <a:bodyPr/>
          <a:lstStyle/>
          <a:p>
            <a:r>
              <a:rPr lang="mk-MK" i="1" dirty="0"/>
              <a:t>Борис </a:t>
            </a:r>
            <a:r>
              <a:rPr lang="mk-MK" i="1" dirty="0" err="1"/>
              <a:t>Поцев</a:t>
            </a:r>
            <a:r>
              <a:rPr lang="mk-MK" i="1" dirty="0"/>
              <a:t> 221209</a:t>
            </a:r>
          </a:p>
          <a:p>
            <a:r>
              <a:rPr lang="mk-MK" i="1" dirty="0"/>
              <a:t>Јована Силјановска 221021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F06CE-BC06-E2E1-173C-5F5272F6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1D67-EDE4-8286-10A3-7E008992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5DAB5-D31C-728D-7D5F-857FB4BF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96" y="-148322"/>
            <a:ext cx="4534047" cy="1550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Важност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C941-6914-65E0-B036-426E9537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487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Детекција на обележја на лицето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1C0D-68BD-B950-8151-0E6DB3E8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2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BD7221B3-6ACD-4624-B84C-0B00227D97BF}" type="slidenum"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6320-D099-D5C8-C18E-E66B9ED0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3796" y="1664721"/>
            <a:ext cx="4572002" cy="385321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/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Детекцијата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поспаност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возење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е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клучен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аспект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унапредувањето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безбедноста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сообраќајот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Статистиките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покажуваат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дека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заморот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поспаноста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едни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од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водечките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причини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сообраќајни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несреќи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глобално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ниво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Според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истражувањата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Светската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здравствена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организација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возењето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состојба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поспаност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е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исто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толку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опасно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колку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и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возењето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под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дејство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алкохол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1026" name="Picture 2" descr="Drivers Perspective Royalty-Free Images, Stock Photos &amp; Pictures |  Shutterstock">
            <a:extLst>
              <a:ext uri="{FF2B5EF4-FFF2-40B4-BE49-F238E27FC236}">
                <a16:creationId xmlns:a16="http://schemas.microsoft.com/office/drawing/2014/main" id="{ACC72E5E-BC48-003E-5200-3152B479445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r="24079" b="1"/>
          <a:stretch/>
        </p:blipFill>
        <p:spPr bwMode="auto">
          <a:xfrm>
            <a:off x="6097181" y="10"/>
            <a:ext cx="609481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0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1AAF-7A57-5C9A-168A-BE4CCC9A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Користени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7BFC-2BF8-7E65-A4D9-8698F3DD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Python</a:t>
            </a:r>
          </a:p>
          <a:p>
            <a:r>
              <a:rPr lang="en-US" sz="2300" dirty="0"/>
              <a:t>OpenCV (cv2)</a:t>
            </a:r>
            <a:r>
              <a:rPr lang="mk-MK" sz="2300" dirty="0"/>
              <a:t> </a:t>
            </a:r>
            <a:r>
              <a:rPr lang="en-US" sz="2300" dirty="0"/>
              <a:t>       </a:t>
            </a:r>
            <a:r>
              <a:rPr lang="mk-MK" sz="2300" dirty="0"/>
              <a:t>нуди моќни алатки за работа со слики и видеа во реално време</a:t>
            </a:r>
            <a:endParaRPr lang="en-US" sz="2300" dirty="0"/>
          </a:p>
          <a:p>
            <a:r>
              <a:rPr lang="en-US" sz="2300" dirty="0" err="1"/>
              <a:t>MediaPipe</a:t>
            </a:r>
            <a:r>
              <a:rPr lang="en-US" sz="2300" dirty="0"/>
              <a:t>         </a:t>
            </a:r>
            <a:r>
              <a:rPr lang="ru-RU" sz="2300" dirty="0"/>
              <a:t>нуди прецизна детекција на 468 точки на лицето во реално време, што е клучно за следење на очите и устата</a:t>
            </a:r>
            <a:endParaRPr lang="en-US" sz="2300" dirty="0"/>
          </a:p>
          <a:p>
            <a:r>
              <a:rPr lang="en-US" sz="2300" dirty="0" err="1"/>
              <a:t>Numpy</a:t>
            </a:r>
            <a:r>
              <a:rPr lang="en-US" sz="2300" dirty="0"/>
              <a:t>          </a:t>
            </a:r>
            <a:r>
              <a:rPr lang="ru-RU" sz="2300" dirty="0"/>
              <a:t>неопходна за брзи пресметки на Eye Aspect Ratio (</a:t>
            </a:r>
            <a:r>
              <a:rPr lang="ru-RU" sz="2300" b="1" dirty="0"/>
              <a:t>EAR</a:t>
            </a:r>
            <a:r>
              <a:rPr lang="ru-RU" sz="2300" dirty="0"/>
              <a:t>) и други геометриски пресметки потребни за детекција на поспаност</a:t>
            </a:r>
            <a:endParaRPr lang="en-US" sz="23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5B437-4AEE-634B-467F-0C9A974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24A7F-B181-059D-F0CE-940D89D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8C1728-8487-C020-30BE-1A97313342CA}"/>
              </a:ext>
            </a:extLst>
          </p:cNvPr>
          <p:cNvCxnSpPr/>
          <p:nvPr/>
        </p:nvCxnSpPr>
        <p:spPr>
          <a:xfrm>
            <a:off x="3510455" y="2585543"/>
            <a:ext cx="409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F45A7D-4684-615D-3F85-74906EF5E7FC}"/>
              </a:ext>
            </a:extLst>
          </p:cNvPr>
          <p:cNvCxnSpPr/>
          <p:nvPr/>
        </p:nvCxnSpPr>
        <p:spPr>
          <a:xfrm>
            <a:off x="3100551" y="3452649"/>
            <a:ext cx="409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7B7B42-E150-207D-5450-86454A043E10}"/>
              </a:ext>
            </a:extLst>
          </p:cNvPr>
          <p:cNvCxnSpPr/>
          <p:nvPr/>
        </p:nvCxnSpPr>
        <p:spPr>
          <a:xfrm>
            <a:off x="2690647" y="4661338"/>
            <a:ext cx="409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2076-21F4-6418-3261-41C5BD30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MediaPipe</a:t>
            </a:r>
          </a:p>
        </p:txBody>
      </p:sp>
      <p:pic>
        <p:nvPicPr>
          <p:cNvPr id="2053" name="Picture 5" descr="Facial Landmarks Detection Using Mediapipe Library - Analytics Vidhya">
            <a:extLst>
              <a:ext uri="{FF2B5EF4-FFF2-40B4-BE49-F238E27FC236}">
                <a16:creationId xmlns:a16="http://schemas.microsoft.com/office/drawing/2014/main" id="{75BEF970-4C35-E027-E226-99F4F38C7D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1" r="22391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2B575-CA86-ADBE-81B3-E695B803F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8589" y="2614614"/>
            <a:ext cx="5291663" cy="375284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</a:rPr>
              <a:t>MediaPipe</a:t>
            </a:r>
            <a:r>
              <a:rPr lang="en-US" sz="1800" b="0" i="0" dirty="0">
                <a:effectLst/>
              </a:rPr>
              <a:t> е </a:t>
            </a:r>
            <a:r>
              <a:rPr lang="en-US" sz="1800" b="0" i="0" dirty="0" err="1">
                <a:effectLst/>
              </a:rPr>
              <a:t>сеопфатно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решение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за</a:t>
            </a:r>
            <a:r>
              <a:rPr lang="en-US" sz="1800" b="0" i="0" dirty="0">
                <a:effectLst/>
              </a:rPr>
              <a:t> ML pipeline </a:t>
            </a:r>
            <a:r>
              <a:rPr lang="en-US" sz="1800" b="0" i="0" dirty="0" err="1">
                <a:effectLst/>
              </a:rPr>
              <a:t>развиено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од</a:t>
            </a:r>
            <a:r>
              <a:rPr lang="en-US" sz="1800" b="0" i="0" dirty="0">
                <a:effectLst/>
              </a:rPr>
              <a:t> Google, </a:t>
            </a:r>
            <a:r>
              <a:rPr lang="en-US" sz="1800" b="0" i="0" dirty="0" err="1">
                <a:effectLst/>
              </a:rPr>
              <a:t>кое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овозможува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брза</a:t>
            </a:r>
            <a:r>
              <a:rPr lang="en-US" sz="1800" b="0" i="0" dirty="0">
                <a:effectLst/>
              </a:rPr>
              <a:t> и </a:t>
            </a:r>
            <a:r>
              <a:rPr lang="en-US" sz="1800" b="0" i="0" dirty="0" err="1">
                <a:effectLst/>
              </a:rPr>
              <a:t>прецизна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детекција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на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обележја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на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лице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во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реално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време</a:t>
            </a:r>
            <a:r>
              <a:rPr lang="en-US" sz="1800" b="0" i="0" dirty="0">
                <a:effectLst/>
              </a:rPr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Работи</a:t>
            </a:r>
            <a:r>
              <a:rPr lang="en-US" sz="1800" dirty="0"/>
              <a:t> </a:t>
            </a:r>
            <a:r>
              <a:rPr lang="en-US" sz="1800" dirty="0" err="1"/>
              <a:t>во</a:t>
            </a:r>
            <a:r>
              <a:rPr lang="en-US" sz="1800" dirty="0"/>
              <a:t> </a:t>
            </a:r>
            <a:r>
              <a:rPr lang="en-US" sz="1800" dirty="0" err="1"/>
              <a:t>реално</a:t>
            </a:r>
            <a:r>
              <a:rPr lang="en-US" sz="1800" dirty="0"/>
              <a:t> </a:t>
            </a:r>
            <a:r>
              <a:rPr lang="en-US" sz="1800" dirty="0" err="1"/>
              <a:t>време</a:t>
            </a:r>
            <a:r>
              <a:rPr lang="en-US" sz="1800" dirty="0"/>
              <a:t> </a:t>
            </a:r>
            <a:r>
              <a:rPr lang="en-US" sz="1800" dirty="0" err="1"/>
              <a:t>со</a:t>
            </a:r>
            <a:r>
              <a:rPr lang="en-US" sz="1800" dirty="0"/>
              <a:t> </a:t>
            </a:r>
            <a:r>
              <a:rPr lang="en-US" sz="1800" dirty="0" err="1"/>
              <a:t>оптимизирани</a:t>
            </a:r>
            <a:r>
              <a:rPr lang="en-US" sz="1800" dirty="0"/>
              <a:t> </a:t>
            </a:r>
            <a:r>
              <a:rPr lang="en-US" sz="1800" dirty="0" err="1"/>
              <a:t>податоци</a:t>
            </a:r>
            <a:endParaRPr lang="en-US" sz="1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Висока</a:t>
            </a:r>
            <a:r>
              <a:rPr lang="en-US" sz="1800" dirty="0"/>
              <a:t> </a:t>
            </a:r>
            <a:r>
              <a:rPr lang="en-US" sz="1800" dirty="0" err="1"/>
              <a:t>прецизност</a:t>
            </a:r>
            <a:r>
              <a:rPr lang="en-US" sz="1800" dirty="0"/>
              <a:t> </a:t>
            </a:r>
            <a:r>
              <a:rPr lang="en-US" sz="1800" dirty="0" err="1"/>
              <a:t>при</a:t>
            </a:r>
            <a:r>
              <a:rPr lang="en-US" sz="1800" dirty="0"/>
              <a:t> </a:t>
            </a:r>
            <a:r>
              <a:rPr lang="en-US" sz="1800" dirty="0" err="1"/>
              <a:t>детекција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точки</a:t>
            </a:r>
            <a:endParaRPr lang="en-US" sz="1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Обезбедува</a:t>
            </a:r>
            <a:r>
              <a:rPr lang="en-US" sz="1800" dirty="0"/>
              <a:t> 3D </a:t>
            </a:r>
            <a:r>
              <a:rPr lang="en-US" sz="1800" dirty="0" err="1"/>
              <a:t>координати</a:t>
            </a:r>
            <a:r>
              <a:rPr lang="en-US" sz="1800" dirty="0"/>
              <a:t> </a:t>
            </a:r>
            <a:r>
              <a:rPr lang="en-US" sz="1800" dirty="0" err="1"/>
              <a:t>за</a:t>
            </a:r>
            <a:r>
              <a:rPr lang="en-US" sz="1800" dirty="0"/>
              <a:t> </a:t>
            </a:r>
            <a:r>
              <a:rPr lang="en-US" sz="1800" dirty="0" err="1"/>
              <a:t>секоја</a:t>
            </a:r>
            <a:r>
              <a:rPr lang="en-US" sz="1800" dirty="0"/>
              <a:t> </a:t>
            </a:r>
            <a:r>
              <a:rPr lang="en-US" sz="1800" dirty="0" err="1"/>
              <a:t>точка</a:t>
            </a:r>
            <a:endParaRPr lang="en-US" sz="1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Робустност</a:t>
            </a:r>
            <a:r>
              <a:rPr lang="en-US" sz="1800" dirty="0"/>
              <a:t> </a:t>
            </a:r>
            <a:r>
              <a:rPr lang="en-US" sz="1800" dirty="0" err="1"/>
              <a:t>при</a:t>
            </a:r>
            <a:r>
              <a:rPr lang="en-US" sz="1800" dirty="0"/>
              <a:t> </a:t>
            </a:r>
            <a:r>
              <a:rPr lang="en-US" sz="1800" dirty="0" err="1"/>
              <a:t>различни</a:t>
            </a:r>
            <a:r>
              <a:rPr lang="en-US" sz="1800" dirty="0"/>
              <a:t> </a:t>
            </a:r>
            <a:r>
              <a:rPr lang="en-US" sz="1800" dirty="0" err="1"/>
              <a:t>светлосни</a:t>
            </a:r>
            <a:r>
              <a:rPr lang="en-US" sz="1800" dirty="0"/>
              <a:t> </a:t>
            </a:r>
            <a:r>
              <a:rPr lang="en-US" sz="1800" dirty="0" err="1"/>
              <a:t>услови</a:t>
            </a:r>
            <a:endParaRPr lang="en-US" sz="1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Работи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различни</a:t>
            </a:r>
            <a:r>
              <a:rPr lang="en-US" sz="1800" dirty="0"/>
              <a:t> </a:t>
            </a:r>
            <a:r>
              <a:rPr lang="en-US" sz="1800" dirty="0" err="1"/>
              <a:t>агли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лицето</a:t>
            </a:r>
            <a:endParaRPr lang="en-US" sz="1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Минимални</a:t>
            </a:r>
            <a:r>
              <a:rPr lang="en-US" sz="1800" dirty="0"/>
              <a:t> </a:t>
            </a:r>
            <a:r>
              <a:rPr lang="en-US" sz="1800" dirty="0" err="1"/>
              <a:t>барања</a:t>
            </a:r>
            <a:r>
              <a:rPr lang="en-US" sz="1800" dirty="0"/>
              <a:t> </a:t>
            </a:r>
            <a:r>
              <a:rPr lang="en-US" sz="1800" dirty="0" err="1"/>
              <a:t>за</a:t>
            </a:r>
            <a:r>
              <a:rPr lang="en-US" sz="1800" dirty="0"/>
              <a:t> </a:t>
            </a:r>
            <a:r>
              <a:rPr lang="en-US" sz="1800" dirty="0" err="1"/>
              <a:t>хардвер</a:t>
            </a:r>
            <a:endParaRPr lang="en-US" sz="1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44BA9-4E5F-1A79-FDB6-FA77F226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DA7FD-84A2-9634-F7E3-54BD8CB7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7E63-B498-E616-A2FD-32B5DE4D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Клучни точки за следење на лицето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DFA59-4360-DAEC-7C45-25709EE4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258" y="2046739"/>
            <a:ext cx="8395484" cy="276452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A4E1-2AC8-5354-3ADA-C4534607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C6B8-B1D5-A9FF-650F-10F0558F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D45C-97A2-6313-38F1-7A9672A7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Aspect Ratio (EAR)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FDD0-912A-40E8-9D7E-F3D6DDD8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300" dirty="0"/>
              <a:t>Eye Aspect Ratio (EAR) е математичка формула што го мери односот помеѓу висината и ширината на окото. Оваа метрика е клучна за детектирање дали очите се отворени или затворени.</a:t>
            </a:r>
            <a:endParaRPr lang="en-US" sz="2300" dirty="0"/>
          </a:p>
          <a:p>
            <a:r>
              <a:rPr lang="en-US" sz="2300" dirty="0"/>
              <a:t>EAR = (||p2 - p6|| + ||p3 - p5||) / (2 * ||p1 - p4||)</a:t>
            </a:r>
          </a:p>
          <a:p>
            <a:r>
              <a:rPr lang="en-US" sz="23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Ако</a:t>
            </a:r>
            <a:r>
              <a:rPr lang="en-US" sz="23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EAR &lt; 0.27: </a:t>
            </a:r>
            <a:r>
              <a:rPr lang="en-US" sz="23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Окото</a:t>
            </a:r>
            <a:r>
              <a:rPr lang="en-US" sz="23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се</a:t>
            </a:r>
            <a:r>
              <a:rPr lang="en-US" sz="23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смета</a:t>
            </a:r>
            <a:r>
              <a:rPr lang="en-US" sz="23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за</a:t>
            </a:r>
            <a:r>
              <a:rPr lang="en-US" sz="23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затворено</a:t>
            </a:r>
            <a:r>
              <a:rPr lang="en-US" sz="23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Прагот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е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емпириски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одреден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оптимален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баланс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помеѓу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чувствителност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и </a:t>
            </a:r>
            <a:r>
              <a:rPr lang="en-US" sz="23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прецизност</a:t>
            </a:r>
            <a:endParaRPr lang="en-US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3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EBFA66-D289-9586-5FAC-0370DDB7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A3AF64-CEB0-117B-6F60-309B829E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9BA96-85A8-C7B8-3D17-B683C5C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25" y="5636494"/>
            <a:ext cx="6932605" cy="8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7414EC-3939-3539-C882-5D684F909921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Тек на апликацијата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E0F17B4-9E57-7CD3-5CC2-5B0010DFF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" r="25" b="50000"/>
          <a:stretch/>
        </p:blipFill>
        <p:spPr bwMode="auto">
          <a:xfrm>
            <a:off x="1876019" y="2227782"/>
            <a:ext cx="4058436" cy="44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313D5A9E-0A1A-AED6-3932-AD3C70F16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t="42759" r="347" b="-60"/>
          <a:stretch/>
        </p:blipFill>
        <p:spPr bwMode="auto">
          <a:xfrm>
            <a:off x="6093701" y="2227782"/>
            <a:ext cx="3668850" cy="45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3B188D5-37A5-22C0-9849-25A93CD0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8D927C-A62D-30AE-B709-7BFC99F9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98D8-2961-C5F9-F353-7003350D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44" y="643916"/>
            <a:ext cx="4023360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Алгоритам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апликацијата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543B7C-71A6-86AD-DBF4-01F49CE1D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8010" y="795162"/>
            <a:ext cx="6894576" cy="35851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DCDB6-D880-4B8F-068D-F62DCFCC3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mk-MK" sz="1800" dirty="0" err="1"/>
              <a:t>Импортирање</a:t>
            </a:r>
            <a:r>
              <a:rPr lang="mk-MK" sz="1800" dirty="0"/>
              <a:t> на потребни библиотеки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mk-MK" sz="1800" dirty="0"/>
              <a:t>Метод за пресметка на </a:t>
            </a:r>
            <a:r>
              <a:rPr lang="en-US" sz="1800" dirty="0"/>
              <a:t>EAR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mk-MK" sz="1800" dirty="0"/>
              <a:t>Иницијализирање </a:t>
            </a:r>
            <a:r>
              <a:rPr lang="en-US" sz="1800" dirty="0"/>
              <a:t>Face Mesh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mk-MK" sz="1800" dirty="0"/>
              <a:t>Креирање објект за видео снимање</a:t>
            </a:r>
            <a:endParaRPr lang="en-US" sz="18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71220A-EE3E-398A-7F1A-E51AC762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6BA742-975D-1170-5FC8-A7B577D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9FCDC-456B-5F75-33CC-EFD7592DF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48" y="3310520"/>
            <a:ext cx="2836167" cy="106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7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7B23-9E18-DF19-50CE-A9B6C861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Алгоритам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апликацијата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4" name="Content Placeholder 14">
            <a:extLst>
              <a:ext uri="{FF2B5EF4-FFF2-40B4-BE49-F238E27FC236}">
                <a16:creationId xmlns:a16="http://schemas.microsoft.com/office/drawing/2014/main" id="{CE9A214C-E1E4-351A-8498-9FBEF1CE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401421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mk-MK" sz="2200" dirty="0"/>
              <a:t>Читање на рамка од камерата</a:t>
            </a:r>
          </a:p>
          <a:p>
            <a:r>
              <a:rPr lang="mk-MK" sz="2200" dirty="0"/>
              <a:t>Превртување на рамката хоризонтално</a:t>
            </a:r>
          </a:p>
          <a:p>
            <a:r>
              <a:rPr lang="mk-MK" sz="2200" dirty="0"/>
              <a:t>Конверзија на рамката од </a:t>
            </a:r>
            <a:r>
              <a:rPr lang="en-US" sz="2200" dirty="0"/>
              <a:t>BGR </a:t>
            </a:r>
            <a:r>
              <a:rPr lang="mk-MK" sz="2200" dirty="0"/>
              <a:t>од </a:t>
            </a:r>
            <a:r>
              <a:rPr lang="en-US" sz="2200" dirty="0"/>
              <a:t>RGB</a:t>
            </a:r>
            <a:r>
              <a:rPr lang="mk-MK" sz="2200" dirty="0"/>
              <a:t> формат</a:t>
            </a:r>
          </a:p>
          <a:p>
            <a:r>
              <a:rPr lang="mk-MK" sz="2200" dirty="0"/>
              <a:t>Процесирање со </a:t>
            </a:r>
            <a:r>
              <a:rPr lang="en-US" sz="2200" dirty="0" err="1"/>
              <a:t>MediaPipe</a:t>
            </a:r>
            <a:r>
              <a:rPr lang="en-US" sz="2200" dirty="0"/>
              <a:t> Face Mesh</a:t>
            </a:r>
          </a:p>
          <a:p>
            <a:r>
              <a:rPr lang="mk-MK" sz="2200" dirty="0"/>
              <a:t>Извлекување на точки за очи</a:t>
            </a:r>
          </a:p>
          <a:p>
            <a:r>
              <a:rPr lang="mk-MK" sz="2200" dirty="0"/>
              <a:t>Пресметување просечен </a:t>
            </a:r>
            <a:r>
              <a:rPr lang="en-US" sz="2200" dirty="0"/>
              <a:t>EAR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E24858-EEF0-3C63-C20E-E9235874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Детекција на обележја на лицето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1503F5-B1EA-7CDC-E25E-46B1EECA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D7221B3-6ACD-4624-B84C-0B00227D97BF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5E5491B1-5B3E-2807-5E66-FCA70D40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47" y="1271588"/>
            <a:ext cx="69037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271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436</TotalTime>
  <Words>559</Words>
  <Application>Microsoft Office PowerPoint</Application>
  <PresentationFormat>Widescreen</PresentationFormat>
  <Paragraphs>96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Century Schoolbook</vt:lpstr>
      <vt:lpstr>Wingdings 2</vt:lpstr>
      <vt:lpstr>View</vt:lpstr>
      <vt:lpstr>Детекција на обележја на лицата</vt:lpstr>
      <vt:lpstr>Важност </vt:lpstr>
      <vt:lpstr>Користени технологии</vt:lpstr>
      <vt:lpstr>MediaPipe</vt:lpstr>
      <vt:lpstr>Клучни точки за следење на лицето</vt:lpstr>
      <vt:lpstr>Eye Aspect Ratio (EAR)</vt:lpstr>
      <vt:lpstr>PowerPoint Presentation</vt:lpstr>
      <vt:lpstr>Алгоритам на апликацијата</vt:lpstr>
      <vt:lpstr>Алгоритам на апликацијата </vt:lpstr>
      <vt:lpstr>Алгоритам на апликацијата </vt:lpstr>
      <vt:lpstr>Алгоритам на апликацијата</vt:lpstr>
      <vt:lpstr>Демонстрација</vt:lpstr>
      <vt:lpstr>Заклучок</vt:lpstr>
      <vt:lpstr>Благодариме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Jovana Siljanovska</dc:creator>
  <cp:lastModifiedBy>Jovana Siljanovska</cp:lastModifiedBy>
  <cp:revision>2</cp:revision>
  <dcterms:created xsi:type="dcterms:W3CDTF">2025-02-04T19:48:12Z</dcterms:created>
  <dcterms:modified xsi:type="dcterms:W3CDTF">2025-02-05T03:05:02Z</dcterms:modified>
</cp:coreProperties>
</file>