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5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C80230-77C0-4789-B8A2-63B0BA8AB5B1}" v="348" dt="2024-03-12T18:48:02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599928-2C29-4F84-9EDC-59B379B02A4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075AA77-6556-4DDA-A739-113A9CB0ECEB}">
      <dgm:prSet/>
      <dgm:spPr/>
      <dgm:t>
        <a:bodyPr/>
        <a:lstStyle/>
        <a:p>
          <a:r>
            <a:rPr lang="sr-Latn-RS"/>
            <a:t>Backend</a:t>
          </a:r>
          <a:endParaRPr lang="en-US"/>
        </a:p>
      </dgm:t>
    </dgm:pt>
    <dgm:pt modelId="{38815690-65A7-4FD8-A6C7-84598E42E44E}" type="parTrans" cxnId="{57CEFA9D-D1DA-4F59-B6CC-1FD36D4EF63D}">
      <dgm:prSet/>
      <dgm:spPr/>
      <dgm:t>
        <a:bodyPr/>
        <a:lstStyle/>
        <a:p>
          <a:endParaRPr lang="en-US"/>
        </a:p>
      </dgm:t>
    </dgm:pt>
    <dgm:pt modelId="{3F7C2D09-23F8-4A34-982B-260B9D4AC7FC}" type="sibTrans" cxnId="{57CEFA9D-D1DA-4F59-B6CC-1FD36D4EF63D}">
      <dgm:prSet/>
      <dgm:spPr/>
      <dgm:t>
        <a:bodyPr/>
        <a:lstStyle/>
        <a:p>
          <a:endParaRPr lang="en-US"/>
        </a:p>
      </dgm:t>
    </dgm:pt>
    <dgm:pt modelId="{A2F6E740-D09E-480E-8808-22CFD4BE7F14}">
      <dgm:prSet/>
      <dgm:spPr/>
      <dgm:t>
        <a:bodyPr/>
        <a:lstStyle/>
        <a:p>
          <a:r>
            <a:rPr lang="sr-Latn-RS"/>
            <a:t>Java</a:t>
          </a:r>
          <a:endParaRPr lang="en-US"/>
        </a:p>
      </dgm:t>
    </dgm:pt>
    <dgm:pt modelId="{92691F38-7D4F-4CBA-9E90-57EABD869298}" type="parTrans" cxnId="{2FB15395-448A-4F4F-9F41-258FBB1E1FB3}">
      <dgm:prSet/>
      <dgm:spPr/>
      <dgm:t>
        <a:bodyPr/>
        <a:lstStyle/>
        <a:p>
          <a:endParaRPr lang="en-US"/>
        </a:p>
      </dgm:t>
    </dgm:pt>
    <dgm:pt modelId="{50C39558-EE3B-4DD5-A326-DCDE932EE568}" type="sibTrans" cxnId="{2FB15395-448A-4F4F-9F41-258FBB1E1FB3}">
      <dgm:prSet/>
      <dgm:spPr/>
      <dgm:t>
        <a:bodyPr/>
        <a:lstStyle/>
        <a:p>
          <a:endParaRPr lang="en-US"/>
        </a:p>
      </dgm:t>
    </dgm:pt>
    <dgm:pt modelId="{F048F3BF-4765-435B-ADA3-9B2BFB024B9D}">
      <dgm:prSet/>
      <dgm:spPr/>
      <dgm:t>
        <a:bodyPr/>
        <a:lstStyle/>
        <a:p>
          <a:r>
            <a:rPr lang="sr-Latn-RS"/>
            <a:t>Spring framework</a:t>
          </a:r>
          <a:endParaRPr lang="en-US"/>
        </a:p>
      </dgm:t>
    </dgm:pt>
    <dgm:pt modelId="{737FC7C1-484B-4389-AFBD-AF5D54A9A7A8}" type="parTrans" cxnId="{2C16860E-4CE7-4738-996F-CFCD894A8531}">
      <dgm:prSet/>
      <dgm:spPr/>
      <dgm:t>
        <a:bodyPr/>
        <a:lstStyle/>
        <a:p>
          <a:endParaRPr lang="en-US"/>
        </a:p>
      </dgm:t>
    </dgm:pt>
    <dgm:pt modelId="{9F7A73A3-EC99-486C-8116-A25C51A9CEBA}" type="sibTrans" cxnId="{2C16860E-4CE7-4738-996F-CFCD894A8531}">
      <dgm:prSet/>
      <dgm:spPr/>
      <dgm:t>
        <a:bodyPr/>
        <a:lstStyle/>
        <a:p>
          <a:endParaRPr lang="en-US"/>
        </a:p>
      </dgm:t>
    </dgm:pt>
    <dgm:pt modelId="{14D0D2A7-E783-4716-8A5D-F8E147239558}">
      <dgm:prSet/>
      <dgm:spPr/>
      <dgm:t>
        <a:bodyPr/>
        <a:lstStyle/>
        <a:p>
          <a:r>
            <a:rPr lang="sr-Latn-RS"/>
            <a:t>Maven</a:t>
          </a:r>
          <a:endParaRPr lang="en-US"/>
        </a:p>
      </dgm:t>
    </dgm:pt>
    <dgm:pt modelId="{BE8FBC56-D1DE-4012-887A-677292EEB737}" type="parTrans" cxnId="{4CDEBF16-BF50-42F2-98C4-248F67CB56FB}">
      <dgm:prSet/>
      <dgm:spPr/>
      <dgm:t>
        <a:bodyPr/>
        <a:lstStyle/>
        <a:p>
          <a:endParaRPr lang="en-US"/>
        </a:p>
      </dgm:t>
    </dgm:pt>
    <dgm:pt modelId="{3412D542-5A78-4106-A47E-A6D49E862549}" type="sibTrans" cxnId="{4CDEBF16-BF50-42F2-98C4-248F67CB56FB}">
      <dgm:prSet/>
      <dgm:spPr/>
      <dgm:t>
        <a:bodyPr/>
        <a:lstStyle/>
        <a:p>
          <a:endParaRPr lang="en-US"/>
        </a:p>
      </dgm:t>
    </dgm:pt>
    <dgm:pt modelId="{3EF1A2D8-16EF-4E63-B6D6-53A3750E168B}">
      <dgm:prSet/>
      <dgm:spPr/>
      <dgm:t>
        <a:bodyPr/>
        <a:lstStyle/>
        <a:p>
          <a:r>
            <a:rPr lang="sr-Latn-RS"/>
            <a:t>PostgreSQL</a:t>
          </a:r>
          <a:endParaRPr lang="en-US"/>
        </a:p>
      </dgm:t>
    </dgm:pt>
    <dgm:pt modelId="{A5CE9423-B92E-400A-8681-ABFA2588EF21}" type="parTrans" cxnId="{EDB1B8B9-A888-491B-B6FA-7088EC9881BA}">
      <dgm:prSet/>
      <dgm:spPr/>
      <dgm:t>
        <a:bodyPr/>
        <a:lstStyle/>
        <a:p>
          <a:endParaRPr lang="en-US"/>
        </a:p>
      </dgm:t>
    </dgm:pt>
    <dgm:pt modelId="{4E477CEB-0E0D-4CE3-9BF0-410CB730FB86}" type="sibTrans" cxnId="{EDB1B8B9-A888-491B-B6FA-7088EC9881BA}">
      <dgm:prSet/>
      <dgm:spPr/>
      <dgm:t>
        <a:bodyPr/>
        <a:lstStyle/>
        <a:p>
          <a:endParaRPr lang="en-US"/>
        </a:p>
      </dgm:t>
    </dgm:pt>
    <dgm:pt modelId="{185C3028-F59E-45EF-AB63-02160A653650}">
      <dgm:prSet/>
      <dgm:spPr/>
      <dgm:t>
        <a:bodyPr/>
        <a:lstStyle/>
        <a:p>
          <a:r>
            <a:rPr lang="sr-Latn-RS"/>
            <a:t>Lombok</a:t>
          </a:r>
          <a:endParaRPr lang="en-US"/>
        </a:p>
      </dgm:t>
    </dgm:pt>
    <dgm:pt modelId="{F27CEF43-B9D0-4469-B681-D6AD357A9639}" type="parTrans" cxnId="{BF777326-5FC2-4CB2-80CF-6FBC3CFBC882}">
      <dgm:prSet/>
      <dgm:spPr/>
      <dgm:t>
        <a:bodyPr/>
        <a:lstStyle/>
        <a:p>
          <a:endParaRPr lang="en-US"/>
        </a:p>
      </dgm:t>
    </dgm:pt>
    <dgm:pt modelId="{2D7F80E6-8B1D-4373-942B-4BF6F1756725}" type="sibTrans" cxnId="{BF777326-5FC2-4CB2-80CF-6FBC3CFBC882}">
      <dgm:prSet/>
      <dgm:spPr/>
      <dgm:t>
        <a:bodyPr/>
        <a:lstStyle/>
        <a:p>
          <a:endParaRPr lang="en-US"/>
        </a:p>
      </dgm:t>
    </dgm:pt>
    <dgm:pt modelId="{64A974E5-67BA-4F25-B8FE-7B3AF5D4419C}">
      <dgm:prSet/>
      <dgm:spPr/>
      <dgm:t>
        <a:bodyPr/>
        <a:lstStyle/>
        <a:p>
          <a:r>
            <a:rPr lang="sr-Latn-RS"/>
            <a:t>JSON Web Token</a:t>
          </a:r>
          <a:endParaRPr lang="en-US"/>
        </a:p>
      </dgm:t>
    </dgm:pt>
    <dgm:pt modelId="{81F85AAE-40AB-463D-8B70-0ED3DA0A7504}" type="parTrans" cxnId="{9BB23022-7DFE-437D-8180-3062C32BE8E4}">
      <dgm:prSet/>
      <dgm:spPr/>
      <dgm:t>
        <a:bodyPr/>
        <a:lstStyle/>
        <a:p>
          <a:endParaRPr lang="en-US"/>
        </a:p>
      </dgm:t>
    </dgm:pt>
    <dgm:pt modelId="{60D1EEF4-6B47-43FB-AC64-54489D650BE9}" type="sibTrans" cxnId="{9BB23022-7DFE-437D-8180-3062C32BE8E4}">
      <dgm:prSet/>
      <dgm:spPr/>
      <dgm:t>
        <a:bodyPr/>
        <a:lstStyle/>
        <a:p>
          <a:endParaRPr lang="en-US"/>
        </a:p>
      </dgm:t>
    </dgm:pt>
    <dgm:pt modelId="{8E4AFC6F-3076-46A6-97C7-157FF3B500C4}">
      <dgm:prSet/>
      <dgm:spPr/>
      <dgm:t>
        <a:bodyPr/>
        <a:lstStyle/>
        <a:p>
          <a:r>
            <a:rPr lang="sr-Latn-RS"/>
            <a:t>Frontend</a:t>
          </a:r>
          <a:endParaRPr lang="en-US"/>
        </a:p>
      </dgm:t>
    </dgm:pt>
    <dgm:pt modelId="{C676C02C-D500-4BE4-BC46-41E5A4667097}" type="parTrans" cxnId="{9322EAC6-5CC8-4DAD-9E47-52E1EEEF5CAC}">
      <dgm:prSet/>
      <dgm:spPr/>
      <dgm:t>
        <a:bodyPr/>
        <a:lstStyle/>
        <a:p>
          <a:endParaRPr lang="en-US"/>
        </a:p>
      </dgm:t>
    </dgm:pt>
    <dgm:pt modelId="{5A4DBE2B-B0EA-420F-95C0-805EE9327417}" type="sibTrans" cxnId="{9322EAC6-5CC8-4DAD-9E47-52E1EEEF5CAC}">
      <dgm:prSet/>
      <dgm:spPr/>
      <dgm:t>
        <a:bodyPr/>
        <a:lstStyle/>
        <a:p>
          <a:endParaRPr lang="en-US"/>
        </a:p>
      </dgm:t>
    </dgm:pt>
    <dgm:pt modelId="{BB0A69CA-B2C9-419F-8CB7-D175B3EAE793}">
      <dgm:prSet/>
      <dgm:spPr/>
      <dgm:t>
        <a:bodyPr/>
        <a:lstStyle/>
        <a:p>
          <a:r>
            <a:rPr lang="sr-Latn-RS"/>
            <a:t>TypeScript</a:t>
          </a:r>
          <a:endParaRPr lang="en-US"/>
        </a:p>
      </dgm:t>
    </dgm:pt>
    <dgm:pt modelId="{7085FD93-145C-44B0-9875-11839F928763}" type="parTrans" cxnId="{3A2006BF-998C-45E4-A931-5E798C09FA0C}">
      <dgm:prSet/>
      <dgm:spPr/>
      <dgm:t>
        <a:bodyPr/>
        <a:lstStyle/>
        <a:p>
          <a:endParaRPr lang="en-US"/>
        </a:p>
      </dgm:t>
    </dgm:pt>
    <dgm:pt modelId="{CBC78B20-4848-482B-BBC7-1F48B93A392C}" type="sibTrans" cxnId="{3A2006BF-998C-45E4-A931-5E798C09FA0C}">
      <dgm:prSet/>
      <dgm:spPr/>
      <dgm:t>
        <a:bodyPr/>
        <a:lstStyle/>
        <a:p>
          <a:endParaRPr lang="en-US"/>
        </a:p>
      </dgm:t>
    </dgm:pt>
    <dgm:pt modelId="{96DE0848-24A3-45E0-9846-CD3BA733E642}">
      <dgm:prSet/>
      <dgm:spPr/>
      <dgm:t>
        <a:bodyPr/>
        <a:lstStyle/>
        <a:p>
          <a:r>
            <a:rPr lang="sr-Latn-RS"/>
            <a:t>Angular</a:t>
          </a:r>
          <a:endParaRPr lang="en-US"/>
        </a:p>
      </dgm:t>
    </dgm:pt>
    <dgm:pt modelId="{30F8918E-8C59-43B9-A469-E7699710D633}" type="parTrans" cxnId="{03C4B30B-66A6-4D8D-849A-08F535E431DD}">
      <dgm:prSet/>
      <dgm:spPr/>
      <dgm:t>
        <a:bodyPr/>
        <a:lstStyle/>
        <a:p>
          <a:endParaRPr lang="en-US"/>
        </a:p>
      </dgm:t>
    </dgm:pt>
    <dgm:pt modelId="{7520EAB8-20C8-40E3-A934-FA53778BB515}" type="sibTrans" cxnId="{03C4B30B-66A6-4D8D-849A-08F535E431DD}">
      <dgm:prSet/>
      <dgm:spPr/>
      <dgm:t>
        <a:bodyPr/>
        <a:lstStyle/>
        <a:p>
          <a:endParaRPr lang="en-US"/>
        </a:p>
      </dgm:t>
    </dgm:pt>
    <dgm:pt modelId="{6EAE0856-C2CD-41C7-B41A-7704D922C1E7}">
      <dgm:prSet/>
      <dgm:spPr/>
      <dgm:t>
        <a:bodyPr/>
        <a:lstStyle/>
        <a:p>
          <a:r>
            <a:rPr lang="sr-Latn-RS"/>
            <a:t>Angular CLI</a:t>
          </a:r>
          <a:endParaRPr lang="en-US"/>
        </a:p>
      </dgm:t>
    </dgm:pt>
    <dgm:pt modelId="{BFF71DA7-F840-45A4-A486-B5FFAF68B478}" type="parTrans" cxnId="{886D65DB-F2E9-48C6-9D72-4B503477AB64}">
      <dgm:prSet/>
      <dgm:spPr/>
      <dgm:t>
        <a:bodyPr/>
        <a:lstStyle/>
        <a:p>
          <a:endParaRPr lang="en-US"/>
        </a:p>
      </dgm:t>
    </dgm:pt>
    <dgm:pt modelId="{9651E687-8138-47B9-A488-CD1EC3166A26}" type="sibTrans" cxnId="{886D65DB-F2E9-48C6-9D72-4B503477AB64}">
      <dgm:prSet/>
      <dgm:spPr/>
      <dgm:t>
        <a:bodyPr/>
        <a:lstStyle/>
        <a:p>
          <a:endParaRPr lang="en-US"/>
        </a:p>
      </dgm:t>
    </dgm:pt>
    <dgm:pt modelId="{A60665D0-51F0-43C9-8DE0-5202E988786A}" type="pres">
      <dgm:prSet presAssocID="{29599928-2C29-4F84-9EDC-59B379B02A47}" presName="linear" presStyleCnt="0">
        <dgm:presLayoutVars>
          <dgm:animLvl val="lvl"/>
          <dgm:resizeHandles val="exact"/>
        </dgm:presLayoutVars>
      </dgm:prSet>
      <dgm:spPr/>
    </dgm:pt>
    <dgm:pt modelId="{D6B35B01-747D-4FA2-9C9E-E58083AC8F8D}" type="pres">
      <dgm:prSet presAssocID="{D075AA77-6556-4DDA-A739-113A9CB0ECE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CACAD52-511C-4474-8B73-05014592ED91}" type="pres">
      <dgm:prSet presAssocID="{D075AA77-6556-4DDA-A739-113A9CB0ECEB}" presName="childText" presStyleLbl="revTx" presStyleIdx="0" presStyleCnt="2">
        <dgm:presLayoutVars>
          <dgm:bulletEnabled val="1"/>
        </dgm:presLayoutVars>
      </dgm:prSet>
      <dgm:spPr/>
    </dgm:pt>
    <dgm:pt modelId="{6890B6DA-2B1E-4BAB-A8B6-009785034D10}" type="pres">
      <dgm:prSet presAssocID="{8E4AFC6F-3076-46A6-97C7-157FF3B500C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541A7BE-4AE2-41AA-929A-806EFDBA6DFC}" type="pres">
      <dgm:prSet presAssocID="{8E4AFC6F-3076-46A6-97C7-157FF3B500C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3C4B30B-66A6-4D8D-849A-08F535E431DD}" srcId="{8E4AFC6F-3076-46A6-97C7-157FF3B500C4}" destId="{96DE0848-24A3-45E0-9846-CD3BA733E642}" srcOrd="1" destOrd="0" parTransId="{30F8918E-8C59-43B9-A469-E7699710D633}" sibTransId="{7520EAB8-20C8-40E3-A934-FA53778BB515}"/>
    <dgm:cxn modelId="{2C16860E-4CE7-4738-996F-CFCD894A8531}" srcId="{D075AA77-6556-4DDA-A739-113A9CB0ECEB}" destId="{F048F3BF-4765-435B-ADA3-9B2BFB024B9D}" srcOrd="1" destOrd="0" parTransId="{737FC7C1-484B-4389-AFBD-AF5D54A9A7A8}" sibTransId="{9F7A73A3-EC99-486C-8116-A25C51A9CEBA}"/>
    <dgm:cxn modelId="{90E46910-EB39-4D7A-BFFA-96CB4946F496}" type="presOf" srcId="{29599928-2C29-4F84-9EDC-59B379B02A47}" destId="{A60665D0-51F0-43C9-8DE0-5202E988786A}" srcOrd="0" destOrd="0" presId="urn:microsoft.com/office/officeart/2005/8/layout/vList2"/>
    <dgm:cxn modelId="{4CDEBF16-BF50-42F2-98C4-248F67CB56FB}" srcId="{D075AA77-6556-4DDA-A739-113A9CB0ECEB}" destId="{14D0D2A7-E783-4716-8A5D-F8E147239558}" srcOrd="2" destOrd="0" parTransId="{BE8FBC56-D1DE-4012-887A-677292EEB737}" sibTransId="{3412D542-5A78-4106-A47E-A6D49E862549}"/>
    <dgm:cxn modelId="{13BA541D-6E80-46CB-89D6-25843D63D6A6}" type="presOf" srcId="{3EF1A2D8-16EF-4E63-B6D6-53A3750E168B}" destId="{0CACAD52-511C-4474-8B73-05014592ED91}" srcOrd="0" destOrd="3" presId="urn:microsoft.com/office/officeart/2005/8/layout/vList2"/>
    <dgm:cxn modelId="{9BB23022-7DFE-437D-8180-3062C32BE8E4}" srcId="{D075AA77-6556-4DDA-A739-113A9CB0ECEB}" destId="{64A974E5-67BA-4F25-B8FE-7B3AF5D4419C}" srcOrd="5" destOrd="0" parTransId="{81F85AAE-40AB-463D-8B70-0ED3DA0A7504}" sibTransId="{60D1EEF4-6B47-43FB-AC64-54489D650BE9}"/>
    <dgm:cxn modelId="{F1958222-F72C-4F1F-87B2-FEA858211C65}" type="presOf" srcId="{A2F6E740-D09E-480E-8808-22CFD4BE7F14}" destId="{0CACAD52-511C-4474-8B73-05014592ED91}" srcOrd="0" destOrd="0" presId="urn:microsoft.com/office/officeart/2005/8/layout/vList2"/>
    <dgm:cxn modelId="{BF777326-5FC2-4CB2-80CF-6FBC3CFBC882}" srcId="{D075AA77-6556-4DDA-A739-113A9CB0ECEB}" destId="{185C3028-F59E-45EF-AB63-02160A653650}" srcOrd="4" destOrd="0" parTransId="{F27CEF43-B9D0-4469-B681-D6AD357A9639}" sibTransId="{2D7F80E6-8B1D-4373-942B-4BF6F1756725}"/>
    <dgm:cxn modelId="{61CAEF3B-D760-4F58-948B-B382D183A1F0}" type="presOf" srcId="{8E4AFC6F-3076-46A6-97C7-157FF3B500C4}" destId="{6890B6DA-2B1E-4BAB-A8B6-009785034D10}" srcOrd="0" destOrd="0" presId="urn:microsoft.com/office/officeart/2005/8/layout/vList2"/>
    <dgm:cxn modelId="{012D647C-5013-4A63-9DE0-FAD6F9425CC1}" type="presOf" srcId="{96DE0848-24A3-45E0-9846-CD3BA733E642}" destId="{7541A7BE-4AE2-41AA-929A-806EFDBA6DFC}" srcOrd="0" destOrd="1" presId="urn:microsoft.com/office/officeart/2005/8/layout/vList2"/>
    <dgm:cxn modelId="{147E3F85-9CA1-4E24-A395-CB6A8C36C0C5}" type="presOf" srcId="{185C3028-F59E-45EF-AB63-02160A653650}" destId="{0CACAD52-511C-4474-8B73-05014592ED91}" srcOrd="0" destOrd="4" presId="urn:microsoft.com/office/officeart/2005/8/layout/vList2"/>
    <dgm:cxn modelId="{2FB15395-448A-4F4F-9F41-258FBB1E1FB3}" srcId="{D075AA77-6556-4DDA-A739-113A9CB0ECEB}" destId="{A2F6E740-D09E-480E-8808-22CFD4BE7F14}" srcOrd="0" destOrd="0" parTransId="{92691F38-7D4F-4CBA-9E90-57EABD869298}" sibTransId="{50C39558-EE3B-4DD5-A326-DCDE932EE568}"/>
    <dgm:cxn modelId="{F1230697-DDB4-48AF-8580-8A27F935AEA2}" type="presOf" srcId="{F048F3BF-4765-435B-ADA3-9B2BFB024B9D}" destId="{0CACAD52-511C-4474-8B73-05014592ED91}" srcOrd="0" destOrd="1" presId="urn:microsoft.com/office/officeart/2005/8/layout/vList2"/>
    <dgm:cxn modelId="{57CEFA9D-D1DA-4F59-B6CC-1FD36D4EF63D}" srcId="{29599928-2C29-4F84-9EDC-59B379B02A47}" destId="{D075AA77-6556-4DDA-A739-113A9CB0ECEB}" srcOrd="0" destOrd="0" parTransId="{38815690-65A7-4FD8-A6C7-84598E42E44E}" sibTransId="{3F7C2D09-23F8-4A34-982B-260B9D4AC7FC}"/>
    <dgm:cxn modelId="{EDB1B8B9-A888-491B-B6FA-7088EC9881BA}" srcId="{D075AA77-6556-4DDA-A739-113A9CB0ECEB}" destId="{3EF1A2D8-16EF-4E63-B6D6-53A3750E168B}" srcOrd="3" destOrd="0" parTransId="{A5CE9423-B92E-400A-8681-ABFA2588EF21}" sibTransId="{4E477CEB-0E0D-4CE3-9BF0-410CB730FB86}"/>
    <dgm:cxn modelId="{3A2006BF-998C-45E4-A931-5E798C09FA0C}" srcId="{8E4AFC6F-3076-46A6-97C7-157FF3B500C4}" destId="{BB0A69CA-B2C9-419F-8CB7-D175B3EAE793}" srcOrd="0" destOrd="0" parTransId="{7085FD93-145C-44B0-9875-11839F928763}" sibTransId="{CBC78B20-4848-482B-BBC7-1F48B93A392C}"/>
    <dgm:cxn modelId="{B87B25C3-94D3-480D-B547-AC09F5BB1D11}" type="presOf" srcId="{14D0D2A7-E783-4716-8A5D-F8E147239558}" destId="{0CACAD52-511C-4474-8B73-05014592ED91}" srcOrd="0" destOrd="2" presId="urn:microsoft.com/office/officeart/2005/8/layout/vList2"/>
    <dgm:cxn modelId="{C35881C5-7BD3-4DA8-AC3A-42C3F3925E39}" type="presOf" srcId="{6EAE0856-C2CD-41C7-B41A-7704D922C1E7}" destId="{7541A7BE-4AE2-41AA-929A-806EFDBA6DFC}" srcOrd="0" destOrd="2" presId="urn:microsoft.com/office/officeart/2005/8/layout/vList2"/>
    <dgm:cxn modelId="{9322EAC6-5CC8-4DAD-9E47-52E1EEEF5CAC}" srcId="{29599928-2C29-4F84-9EDC-59B379B02A47}" destId="{8E4AFC6F-3076-46A6-97C7-157FF3B500C4}" srcOrd="1" destOrd="0" parTransId="{C676C02C-D500-4BE4-BC46-41E5A4667097}" sibTransId="{5A4DBE2B-B0EA-420F-95C0-805EE9327417}"/>
    <dgm:cxn modelId="{437539CA-F69D-42D6-B758-D08CBA300989}" type="presOf" srcId="{BB0A69CA-B2C9-419F-8CB7-D175B3EAE793}" destId="{7541A7BE-4AE2-41AA-929A-806EFDBA6DFC}" srcOrd="0" destOrd="0" presId="urn:microsoft.com/office/officeart/2005/8/layout/vList2"/>
    <dgm:cxn modelId="{14FF84D9-DEC5-49AA-B57D-6DD569A87C4F}" type="presOf" srcId="{64A974E5-67BA-4F25-B8FE-7B3AF5D4419C}" destId="{0CACAD52-511C-4474-8B73-05014592ED91}" srcOrd="0" destOrd="5" presId="urn:microsoft.com/office/officeart/2005/8/layout/vList2"/>
    <dgm:cxn modelId="{886D65DB-F2E9-48C6-9D72-4B503477AB64}" srcId="{8E4AFC6F-3076-46A6-97C7-157FF3B500C4}" destId="{6EAE0856-C2CD-41C7-B41A-7704D922C1E7}" srcOrd="2" destOrd="0" parTransId="{BFF71DA7-F840-45A4-A486-B5FFAF68B478}" sibTransId="{9651E687-8138-47B9-A488-CD1EC3166A26}"/>
    <dgm:cxn modelId="{077BE3F9-7EE3-41BA-8BC1-7996AD7E6060}" type="presOf" srcId="{D075AA77-6556-4DDA-A739-113A9CB0ECEB}" destId="{D6B35B01-747D-4FA2-9C9E-E58083AC8F8D}" srcOrd="0" destOrd="0" presId="urn:microsoft.com/office/officeart/2005/8/layout/vList2"/>
    <dgm:cxn modelId="{BEB3284C-CDC8-404B-ADF8-3CD29B06A6AB}" type="presParOf" srcId="{A60665D0-51F0-43C9-8DE0-5202E988786A}" destId="{D6B35B01-747D-4FA2-9C9E-E58083AC8F8D}" srcOrd="0" destOrd="0" presId="urn:microsoft.com/office/officeart/2005/8/layout/vList2"/>
    <dgm:cxn modelId="{CE2AE9F6-D992-4812-B38C-4AB529CF0645}" type="presParOf" srcId="{A60665D0-51F0-43C9-8DE0-5202E988786A}" destId="{0CACAD52-511C-4474-8B73-05014592ED91}" srcOrd="1" destOrd="0" presId="urn:microsoft.com/office/officeart/2005/8/layout/vList2"/>
    <dgm:cxn modelId="{3B8A354B-FDCF-48EB-8932-F98F2757C5BC}" type="presParOf" srcId="{A60665D0-51F0-43C9-8DE0-5202E988786A}" destId="{6890B6DA-2B1E-4BAB-A8B6-009785034D10}" srcOrd="2" destOrd="0" presId="urn:microsoft.com/office/officeart/2005/8/layout/vList2"/>
    <dgm:cxn modelId="{3AA637A6-967C-4002-8FDF-5E8E5A09640B}" type="presParOf" srcId="{A60665D0-51F0-43C9-8DE0-5202E988786A}" destId="{7541A7BE-4AE2-41AA-929A-806EFDBA6DF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35B01-747D-4FA2-9C9E-E58083AC8F8D}">
      <dsp:nvSpPr>
        <dsp:cNvPr id="0" name=""/>
        <dsp:cNvSpPr/>
      </dsp:nvSpPr>
      <dsp:spPr>
        <a:xfrm>
          <a:off x="0" y="89633"/>
          <a:ext cx="6245265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3200" kern="1200"/>
            <a:t>Backend</a:t>
          </a:r>
          <a:endParaRPr lang="en-US" sz="3200" kern="1200"/>
        </a:p>
      </dsp:txBody>
      <dsp:txXfrm>
        <a:off x="37467" y="127100"/>
        <a:ext cx="6170331" cy="692586"/>
      </dsp:txXfrm>
    </dsp:sp>
    <dsp:sp modelId="{0CACAD52-511C-4474-8B73-05014592ED91}">
      <dsp:nvSpPr>
        <dsp:cNvPr id="0" name=""/>
        <dsp:cNvSpPr/>
      </dsp:nvSpPr>
      <dsp:spPr>
        <a:xfrm>
          <a:off x="0" y="857153"/>
          <a:ext cx="6245265" cy="258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2500" kern="1200"/>
            <a:t>Java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2500" kern="1200"/>
            <a:t>Spring framework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2500" kern="1200"/>
            <a:t>Maven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2500" kern="1200"/>
            <a:t>PostgreSQL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2500" kern="1200"/>
            <a:t>Lombok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2500" kern="1200"/>
            <a:t>JSON Web Token</a:t>
          </a:r>
          <a:endParaRPr lang="en-US" sz="2500" kern="1200"/>
        </a:p>
      </dsp:txBody>
      <dsp:txXfrm>
        <a:off x="0" y="857153"/>
        <a:ext cx="6245265" cy="2583360"/>
      </dsp:txXfrm>
    </dsp:sp>
    <dsp:sp modelId="{6890B6DA-2B1E-4BAB-A8B6-009785034D10}">
      <dsp:nvSpPr>
        <dsp:cNvPr id="0" name=""/>
        <dsp:cNvSpPr/>
      </dsp:nvSpPr>
      <dsp:spPr>
        <a:xfrm>
          <a:off x="0" y="3440513"/>
          <a:ext cx="6245265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3200" kern="1200"/>
            <a:t>Frontend</a:t>
          </a:r>
          <a:endParaRPr lang="en-US" sz="3200" kern="1200"/>
        </a:p>
      </dsp:txBody>
      <dsp:txXfrm>
        <a:off x="37467" y="3477980"/>
        <a:ext cx="6170331" cy="692586"/>
      </dsp:txXfrm>
    </dsp:sp>
    <dsp:sp modelId="{7541A7BE-4AE2-41AA-929A-806EFDBA6DFC}">
      <dsp:nvSpPr>
        <dsp:cNvPr id="0" name=""/>
        <dsp:cNvSpPr/>
      </dsp:nvSpPr>
      <dsp:spPr>
        <a:xfrm>
          <a:off x="0" y="4208033"/>
          <a:ext cx="6245265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2500" kern="1200"/>
            <a:t>TypeScript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2500" kern="1200"/>
            <a:t>Angular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2500" kern="1200"/>
            <a:t>Angular CLI</a:t>
          </a:r>
          <a:endParaRPr lang="en-US" sz="2500" kern="1200"/>
        </a:p>
      </dsp:txBody>
      <dsp:txXfrm>
        <a:off x="0" y="4208033"/>
        <a:ext cx="6245265" cy="1291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 slaj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A0343BB-62EF-0921-5872-2FEC8F910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ABA9912-F9F7-4B2D-A30F-8ED287A16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r-Latn-RS"/>
              <a:t>Kliknite da biste uredili stil podnaslova mastera</a:t>
            </a:r>
          </a:p>
        </p:txBody>
      </p:sp>
      <p:sp>
        <p:nvSpPr>
          <p:cNvPr id="4" name="Čuvar mesta za datum 3">
            <a:extLst>
              <a:ext uri="{FF2B5EF4-FFF2-40B4-BE49-F238E27FC236}">
                <a16:creationId xmlns:a16="http://schemas.microsoft.com/office/drawing/2014/main" id="{4EF18BB4-539B-8381-12A4-2CCFEA9C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3758-0BF0-462E-BCEF-BD8223BBD2B7}" type="datetimeFigureOut">
              <a:rPr lang="sr-Latn-RS" smtClean="0"/>
              <a:t>12.3.2024.</a:t>
            </a:fld>
            <a:endParaRPr lang="sr-Latn-RS"/>
          </a:p>
        </p:txBody>
      </p:sp>
      <p:sp>
        <p:nvSpPr>
          <p:cNvPr id="5" name="Čuvar mesta za podnožje 4">
            <a:extLst>
              <a:ext uri="{FF2B5EF4-FFF2-40B4-BE49-F238E27FC236}">
                <a16:creationId xmlns:a16="http://schemas.microsoft.com/office/drawing/2014/main" id="{6533EAE6-F58C-5D7B-B12F-0A521A0D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>
            <a:extLst>
              <a:ext uri="{FF2B5EF4-FFF2-40B4-BE49-F238E27FC236}">
                <a16:creationId xmlns:a16="http://schemas.microsoft.com/office/drawing/2014/main" id="{6B07B2DE-FFED-6444-731D-FFE0C322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78FC-4DC4-4230-923C-B9A834F9A7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0341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vertikaln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0A57765-B8BD-5E5A-7A6E-E740EF30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vertikalni tekst 2">
            <a:extLst>
              <a:ext uri="{FF2B5EF4-FFF2-40B4-BE49-F238E27FC236}">
                <a16:creationId xmlns:a16="http://schemas.microsoft.com/office/drawing/2014/main" id="{83FC5E12-E4B7-2C7D-D227-398655383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>
            <a:extLst>
              <a:ext uri="{FF2B5EF4-FFF2-40B4-BE49-F238E27FC236}">
                <a16:creationId xmlns:a16="http://schemas.microsoft.com/office/drawing/2014/main" id="{1DED61E6-C41D-DF38-86F5-6304055E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3758-0BF0-462E-BCEF-BD8223BBD2B7}" type="datetimeFigureOut">
              <a:rPr lang="sr-Latn-RS" smtClean="0"/>
              <a:t>12.3.2024.</a:t>
            </a:fld>
            <a:endParaRPr lang="sr-Latn-RS"/>
          </a:p>
        </p:txBody>
      </p:sp>
      <p:sp>
        <p:nvSpPr>
          <p:cNvPr id="5" name="Čuvar mesta za podnožje 4">
            <a:extLst>
              <a:ext uri="{FF2B5EF4-FFF2-40B4-BE49-F238E27FC236}">
                <a16:creationId xmlns:a16="http://schemas.microsoft.com/office/drawing/2014/main" id="{28831A73-FEF2-2092-3DC5-5321FFC8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>
            <a:extLst>
              <a:ext uri="{FF2B5EF4-FFF2-40B4-BE49-F238E27FC236}">
                <a16:creationId xmlns:a16="http://schemas.microsoft.com/office/drawing/2014/main" id="{D7950A77-4F2A-F655-A375-FE682B15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78FC-4DC4-4230-923C-B9A834F9A7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7293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n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ni naslov 1">
            <a:extLst>
              <a:ext uri="{FF2B5EF4-FFF2-40B4-BE49-F238E27FC236}">
                <a16:creationId xmlns:a16="http://schemas.microsoft.com/office/drawing/2014/main" id="{09EAE47E-15D6-EB90-241E-841CF930C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vertikalni tekst 2">
            <a:extLst>
              <a:ext uri="{FF2B5EF4-FFF2-40B4-BE49-F238E27FC236}">
                <a16:creationId xmlns:a16="http://schemas.microsoft.com/office/drawing/2014/main" id="{432C1D9E-0B16-A725-267C-76EF044E2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>
            <a:extLst>
              <a:ext uri="{FF2B5EF4-FFF2-40B4-BE49-F238E27FC236}">
                <a16:creationId xmlns:a16="http://schemas.microsoft.com/office/drawing/2014/main" id="{BFC54A9F-72D9-BD38-F979-2DEBF751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3758-0BF0-462E-BCEF-BD8223BBD2B7}" type="datetimeFigureOut">
              <a:rPr lang="sr-Latn-RS" smtClean="0"/>
              <a:t>12.3.2024.</a:t>
            </a:fld>
            <a:endParaRPr lang="sr-Latn-RS"/>
          </a:p>
        </p:txBody>
      </p:sp>
      <p:sp>
        <p:nvSpPr>
          <p:cNvPr id="5" name="Čuvar mesta za podnožje 4">
            <a:extLst>
              <a:ext uri="{FF2B5EF4-FFF2-40B4-BE49-F238E27FC236}">
                <a16:creationId xmlns:a16="http://schemas.microsoft.com/office/drawing/2014/main" id="{A469AF93-0FCA-0437-A8CE-F5E10879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>
            <a:extLst>
              <a:ext uri="{FF2B5EF4-FFF2-40B4-BE49-F238E27FC236}">
                <a16:creationId xmlns:a16="http://schemas.microsoft.com/office/drawing/2014/main" id="{CABC23BB-E73C-88BB-D2D7-AD0B3119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78FC-4DC4-4230-923C-B9A834F9A7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7745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717AA3F-7E0F-7EE8-57F3-848734A5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00952FF-821A-D5D7-6A2D-90F7AB612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>
            <a:extLst>
              <a:ext uri="{FF2B5EF4-FFF2-40B4-BE49-F238E27FC236}">
                <a16:creationId xmlns:a16="http://schemas.microsoft.com/office/drawing/2014/main" id="{A0827B0D-2CCF-7C04-4A9D-11F3A488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3758-0BF0-462E-BCEF-BD8223BBD2B7}" type="datetimeFigureOut">
              <a:rPr lang="sr-Latn-RS" smtClean="0"/>
              <a:t>12.3.2024.</a:t>
            </a:fld>
            <a:endParaRPr lang="sr-Latn-RS"/>
          </a:p>
        </p:txBody>
      </p:sp>
      <p:sp>
        <p:nvSpPr>
          <p:cNvPr id="5" name="Čuvar mesta za podnožje 4">
            <a:extLst>
              <a:ext uri="{FF2B5EF4-FFF2-40B4-BE49-F238E27FC236}">
                <a16:creationId xmlns:a16="http://schemas.microsoft.com/office/drawing/2014/main" id="{A3A03306-1BAC-18D8-4A2B-97B9AB1C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>
            <a:extLst>
              <a:ext uri="{FF2B5EF4-FFF2-40B4-BE49-F238E27FC236}">
                <a16:creationId xmlns:a16="http://schemas.microsoft.com/office/drawing/2014/main" id="{758D86FA-C20F-7C09-A5F1-011BA3F3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78FC-4DC4-4230-923C-B9A834F9A7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30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EF841EA-AACF-4201-CC0C-C1A22381E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28758515-8787-074C-8ED1-5658255BE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4" name="Čuvar mesta za datum 3">
            <a:extLst>
              <a:ext uri="{FF2B5EF4-FFF2-40B4-BE49-F238E27FC236}">
                <a16:creationId xmlns:a16="http://schemas.microsoft.com/office/drawing/2014/main" id="{98879033-6D10-C2E8-3607-3260E7DA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3758-0BF0-462E-BCEF-BD8223BBD2B7}" type="datetimeFigureOut">
              <a:rPr lang="sr-Latn-RS" smtClean="0"/>
              <a:t>12.3.2024.</a:t>
            </a:fld>
            <a:endParaRPr lang="sr-Latn-RS"/>
          </a:p>
        </p:txBody>
      </p:sp>
      <p:sp>
        <p:nvSpPr>
          <p:cNvPr id="5" name="Čuvar mesta za podnožje 4">
            <a:extLst>
              <a:ext uri="{FF2B5EF4-FFF2-40B4-BE49-F238E27FC236}">
                <a16:creationId xmlns:a16="http://schemas.microsoft.com/office/drawing/2014/main" id="{2D1ABBD6-A4A0-BBA3-9300-A0D09C10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>
            <a:extLst>
              <a:ext uri="{FF2B5EF4-FFF2-40B4-BE49-F238E27FC236}">
                <a16:creationId xmlns:a16="http://schemas.microsoft.com/office/drawing/2014/main" id="{C8D7694F-0AED-47A0-A010-B54E5310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78FC-4DC4-4230-923C-B9A834F9A7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6576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376ABCB-029C-AACF-11B1-6F9EEF5C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997EDE1A-3677-F881-63AF-F898B6C03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sadržaj 3">
            <a:extLst>
              <a:ext uri="{FF2B5EF4-FFF2-40B4-BE49-F238E27FC236}">
                <a16:creationId xmlns:a16="http://schemas.microsoft.com/office/drawing/2014/main" id="{94A4DF4A-0783-6272-A9B2-7FC8F9437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5" name="Čuvar mesta za datum 4">
            <a:extLst>
              <a:ext uri="{FF2B5EF4-FFF2-40B4-BE49-F238E27FC236}">
                <a16:creationId xmlns:a16="http://schemas.microsoft.com/office/drawing/2014/main" id="{2C47EE76-564C-E571-54CA-036F1A8F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3758-0BF0-462E-BCEF-BD8223BBD2B7}" type="datetimeFigureOut">
              <a:rPr lang="sr-Latn-RS" smtClean="0"/>
              <a:t>12.3.2024.</a:t>
            </a:fld>
            <a:endParaRPr lang="sr-Latn-RS"/>
          </a:p>
        </p:txBody>
      </p:sp>
      <p:sp>
        <p:nvSpPr>
          <p:cNvPr id="6" name="Čuvar mesta za podnožje 5">
            <a:extLst>
              <a:ext uri="{FF2B5EF4-FFF2-40B4-BE49-F238E27FC236}">
                <a16:creationId xmlns:a16="http://schemas.microsoft.com/office/drawing/2014/main" id="{80149881-B411-626B-5A2B-8E0F9505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>
            <a:extLst>
              <a:ext uri="{FF2B5EF4-FFF2-40B4-BE49-F238E27FC236}">
                <a16:creationId xmlns:a16="http://schemas.microsoft.com/office/drawing/2014/main" id="{DA505008-5C59-3980-799B-E91C6DB7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78FC-4DC4-4230-923C-B9A834F9A7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0545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eđe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03FDE8D-9241-9744-1035-92BC7604B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23C9D82F-8D10-351E-7A49-7A4F5C9A6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4" name="Čuvar mesta za sadržaj 3">
            <a:extLst>
              <a:ext uri="{FF2B5EF4-FFF2-40B4-BE49-F238E27FC236}">
                <a16:creationId xmlns:a16="http://schemas.microsoft.com/office/drawing/2014/main" id="{C19F28D7-DDE3-DA71-4BCD-58DF6D5A5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5" name="Čuvar mesta za tekst 4">
            <a:extLst>
              <a:ext uri="{FF2B5EF4-FFF2-40B4-BE49-F238E27FC236}">
                <a16:creationId xmlns:a16="http://schemas.microsoft.com/office/drawing/2014/main" id="{7723AEBF-2B39-1CCF-E547-1A9C9F95D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6" name="Čuvar mesta za sadržaj 5">
            <a:extLst>
              <a:ext uri="{FF2B5EF4-FFF2-40B4-BE49-F238E27FC236}">
                <a16:creationId xmlns:a16="http://schemas.microsoft.com/office/drawing/2014/main" id="{03E026CE-960E-3481-6A1D-B1E6AE170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7" name="Čuvar mesta za datum 6">
            <a:extLst>
              <a:ext uri="{FF2B5EF4-FFF2-40B4-BE49-F238E27FC236}">
                <a16:creationId xmlns:a16="http://schemas.microsoft.com/office/drawing/2014/main" id="{E919A18A-B696-5027-D68F-82918324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3758-0BF0-462E-BCEF-BD8223BBD2B7}" type="datetimeFigureOut">
              <a:rPr lang="sr-Latn-RS" smtClean="0"/>
              <a:t>12.3.2024.</a:t>
            </a:fld>
            <a:endParaRPr lang="sr-Latn-RS"/>
          </a:p>
        </p:txBody>
      </p:sp>
      <p:sp>
        <p:nvSpPr>
          <p:cNvPr id="8" name="Čuvar mesta za podnožje 7">
            <a:extLst>
              <a:ext uri="{FF2B5EF4-FFF2-40B4-BE49-F238E27FC236}">
                <a16:creationId xmlns:a16="http://schemas.microsoft.com/office/drawing/2014/main" id="{E4F5BFD3-465A-7E6A-4C2B-96358B23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Čuvar mesta za broj slajda 8">
            <a:extLst>
              <a:ext uri="{FF2B5EF4-FFF2-40B4-BE49-F238E27FC236}">
                <a16:creationId xmlns:a16="http://schemas.microsoft.com/office/drawing/2014/main" id="{12EAF301-8403-BBE9-E2AC-8782ED06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78FC-4DC4-4230-923C-B9A834F9A7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3471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7780F11-2AF9-9AFD-1BF9-D10AAF56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datum 2">
            <a:extLst>
              <a:ext uri="{FF2B5EF4-FFF2-40B4-BE49-F238E27FC236}">
                <a16:creationId xmlns:a16="http://schemas.microsoft.com/office/drawing/2014/main" id="{272504A5-B0FB-C09C-58AC-468437E4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3758-0BF0-462E-BCEF-BD8223BBD2B7}" type="datetimeFigureOut">
              <a:rPr lang="sr-Latn-RS" smtClean="0"/>
              <a:t>12.3.2024.</a:t>
            </a:fld>
            <a:endParaRPr lang="sr-Latn-RS"/>
          </a:p>
        </p:txBody>
      </p:sp>
      <p:sp>
        <p:nvSpPr>
          <p:cNvPr id="4" name="Čuvar mesta za podnožje 3">
            <a:extLst>
              <a:ext uri="{FF2B5EF4-FFF2-40B4-BE49-F238E27FC236}">
                <a16:creationId xmlns:a16="http://schemas.microsoft.com/office/drawing/2014/main" id="{E8FF98F1-9FA5-B620-C6BC-310D6810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Čuvar mesta za broj slajda 4">
            <a:extLst>
              <a:ext uri="{FF2B5EF4-FFF2-40B4-BE49-F238E27FC236}">
                <a16:creationId xmlns:a16="http://schemas.microsoft.com/office/drawing/2014/main" id="{5D03B89E-0367-FEB8-6671-0BF0A219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78FC-4DC4-4230-923C-B9A834F9A7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3178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datum 1">
            <a:extLst>
              <a:ext uri="{FF2B5EF4-FFF2-40B4-BE49-F238E27FC236}">
                <a16:creationId xmlns:a16="http://schemas.microsoft.com/office/drawing/2014/main" id="{D7BF55F3-4CBD-3A75-26F8-76BB1D23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3758-0BF0-462E-BCEF-BD8223BBD2B7}" type="datetimeFigureOut">
              <a:rPr lang="sr-Latn-RS" smtClean="0"/>
              <a:t>12.3.2024.</a:t>
            </a:fld>
            <a:endParaRPr lang="sr-Latn-RS"/>
          </a:p>
        </p:txBody>
      </p:sp>
      <p:sp>
        <p:nvSpPr>
          <p:cNvPr id="3" name="Čuvar mesta za podnožje 2">
            <a:extLst>
              <a:ext uri="{FF2B5EF4-FFF2-40B4-BE49-F238E27FC236}">
                <a16:creationId xmlns:a16="http://schemas.microsoft.com/office/drawing/2014/main" id="{E43085AF-55EB-82EB-313E-307F2C50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Čuvar mesta za broj slajda 3">
            <a:extLst>
              <a:ext uri="{FF2B5EF4-FFF2-40B4-BE49-F238E27FC236}">
                <a16:creationId xmlns:a16="http://schemas.microsoft.com/office/drawing/2014/main" id="{24606925-C19F-5183-5E59-9E85D3A6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78FC-4DC4-4230-923C-B9A834F9A7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0384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97E2059-3FBD-DBAC-2550-5DC10BD0E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B2D8027-FAEA-7397-AD79-0E87C8ECD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tekst 3">
            <a:extLst>
              <a:ext uri="{FF2B5EF4-FFF2-40B4-BE49-F238E27FC236}">
                <a16:creationId xmlns:a16="http://schemas.microsoft.com/office/drawing/2014/main" id="{79409910-85D3-A717-D8CE-74B8F14FF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5" name="Čuvar mesta za datum 4">
            <a:extLst>
              <a:ext uri="{FF2B5EF4-FFF2-40B4-BE49-F238E27FC236}">
                <a16:creationId xmlns:a16="http://schemas.microsoft.com/office/drawing/2014/main" id="{D4F9A52A-E87B-D51C-E7EA-E646D0BC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3758-0BF0-462E-BCEF-BD8223BBD2B7}" type="datetimeFigureOut">
              <a:rPr lang="sr-Latn-RS" smtClean="0"/>
              <a:t>12.3.2024.</a:t>
            </a:fld>
            <a:endParaRPr lang="sr-Latn-RS"/>
          </a:p>
        </p:txBody>
      </p:sp>
      <p:sp>
        <p:nvSpPr>
          <p:cNvPr id="6" name="Čuvar mesta za podnožje 5">
            <a:extLst>
              <a:ext uri="{FF2B5EF4-FFF2-40B4-BE49-F238E27FC236}">
                <a16:creationId xmlns:a16="http://schemas.microsoft.com/office/drawing/2014/main" id="{CDFB19CB-C58A-54E7-728D-1889B502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>
            <a:extLst>
              <a:ext uri="{FF2B5EF4-FFF2-40B4-BE49-F238E27FC236}">
                <a16:creationId xmlns:a16="http://schemas.microsoft.com/office/drawing/2014/main" id="{E1791BDA-5B00-CCDD-8905-74A12ACD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78FC-4DC4-4230-923C-B9A834F9A7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6126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A40F496-DDE1-A21B-3334-3CC6B239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liku 2">
            <a:extLst>
              <a:ext uri="{FF2B5EF4-FFF2-40B4-BE49-F238E27FC236}">
                <a16:creationId xmlns:a16="http://schemas.microsoft.com/office/drawing/2014/main" id="{904D07F6-18E1-ACDC-C6D2-BD17EC4AB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Čuvar mesta za tekst 3">
            <a:extLst>
              <a:ext uri="{FF2B5EF4-FFF2-40B4-BE49-F238E27FC236}">
                <a16:creationId xmlns:a16="http://schemas.microsoft.com/office/drawing/2014/main" id="{B55B590E-0A75-0FCB-C651-58C7FDB75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r-Latn-RS"/>
              <a:t>Kliknite da biste uredili stilove teksta mastera</a:t>
            </a:r>
          </a:p>
        </p:txBody>
      </p:sp>
      <p:sp>
        <p:nvSpPr>
          <p:cNvPr id="5" name="Čuvar mesta za datum 4">
            <a:extLst>
              <a:ext uri="{FF2B5EF4-FFF2-40B4-BE49-F238E27FC236}">
                <a16:creationId xmlns:a16="http://schemas.microsoft.com/office/drawing/2014/main" id="{1CB46076-10C5-29DA-936E-56513605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3758-0BF0-462E-BCEF-BD8223BBD2B7}" type="datetimeFigureOut">
              <a:rPr lang="sr-Latn-RS" smtClean="0"/>
              <a:t>12.3.2024.</a:t>
            </a:fld>
            <a:endParaRPr lang="sr-Latn-RS"/>
          </a:p>
        </p:txBody>
      </p:sp>
      <p:sp>
        <p:nvSpPr>
          <p:cNvPr id="6" name="Čuvar mesta za podnožje 5">
            <a:extLst>
              <a:ext uri="{FF2B5EF4-FFF2-40B4-BE49-F238E27FC236}">
                <a16:creationId xmlns:a16="http://schemas.microsoft.com/office/drawing/2014/main" id="{04052656-DBB4-DCE7-C1A6-CEB4E9B6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>
            <a:extLst>
              <a:ext uri="{FF2B5EF4-FFF2-40B4-BE49-F238E27FC236}">
                <a16:creationId xmlns:a16="http://schemas.microsoft.com/office/drawing/2014/main" id="{1E4CF7E0-B109-C323-6BFB-88CCBC87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78FC-4DC4-4230-923C-B9A834F9A7D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9169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naslov 1">
            <a:extLst>
              <a:ext uri="{FF2B5EF4-FFF2-40B4-BE49-F238E27FC236}">
                <a16:creationId xmlns:a16="http://schemas.microsoft.com/office/drawing/2014/main" id="{616418A6-3149-6843-2C83-13CB822E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>
            <a:extLst>
              <a:ext uri="{FF2B5EF4-FFF2-40B4-BE49-F238E27FC236}">
                <a16:creationId xmlns:a16="http://schemas.microsoft.com/office/drawing/2014/main" id="{740FB6B3-B497-8B46-BCBC-0915D2CCE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>
            <a:extLst>
              <a:ext uri="{FF2B5EF4-FFF2-40B4-BE49-F238E27FC236}">
                <a16:creationId xmlns:a16="http://schemas.microsoft.com/office/drawing/2014/main" id="{88D397B0-3FD5-124D-03DA-432847C23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B3758-0BF0-462E-BCEF-BD8223BBD2B7}" type="datetimeFigureOut">
              <a:rPr lang="sr-Latn-RS" smtClean="0"/>
              <a:t>12.3.2024.</a:t>
            </a:fld>
            <a:endParaRPr lang="sr-Latn-RS"/>
          </a:p>
        </p:txBody>
      </p:sp>
      <p:sp>
        <p:nvSpPr>
          <p:cNvPr id="5" name="Čuvar mesta za podnožje 4">
            <a:extLst>
              <a:ext uri="{FF2B5EF4-FFF2-40B4-BE49-F238E27FC236}">
                <a16:creationId xmlns:a16="http://schemas.microsoft.com/office/drawing/2014/main" id="{48A3592F-EFC7-1C7C-912E-36133BC52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Čuvar mesta za broj slajda 5">
            <a:extLst>
              <a:ext uri="{FF2B5EF4-FFF2-40B4-BE49-F238E27FC236}">
                <a16:creationId xmlns:a16="http://schemas.microsoft.com/office/drawing/2014/main" id="{B5E5F073-A702-5B43-87C6-19FD46A01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578FC-4DC4-4230-923C-B9A834F9A7D1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FE70401D-6A84-D3AD-10B2-0522E3663C2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720513" y="190500"/>
            <a:ext cx="3095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r-Latn-R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9112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5C6F499-7DD3-40AC-AC5E-26D67FCAE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Graphic 14">
            <a:extLst>
              <a:ext uri="{FF2B5EF4-FFF2-40B4-BE49-F238E27FC236}">
                <a16:creationId xmlns:a16="http://schemas.microsoft.com/office/drawing/2014/main" id="{2CF7CF5F-D747-47B3-80B1-839275044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-2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EB604C4-E4CF-FDFA-460B-6AF838668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632" y="914399"/>
            <a:ext cx="9283781" cy="259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Razvoj veb aplikacije učenja na daljinu u Java i Angular okruženjima</a:t>
            </a:r>
          </a:p>
        </p:txBody>
      </p:sp>
      <p:sp>
        <p:nvSpPr>
          <p:cNvPr id="40" name="Graphic 14">
            <a:extLst>
              <a:ext uri="{FF2B5EF4-FFF2-40B4-BE49-F238E27FC236}">
                <a16:creationId xmlns:a16="http://schemas.microsoft.com/office/drawing/2014/main" id="{820B6604-1FF9-43F5-AC47-3D41CB2F5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448800" y="4111379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Podnaslov 2">
            <a:extLst>
              <a:ext uri="{FF2B5EF4-FFF2-40B4-BE49-F238E27FC236}">
                <a16:creationId xmlns:a16="http://schemas.microsoft.com/office/drawing/2014/main" id="{B73C6C0C-642E-2E92-72D3-343F773E745F}"/>
              </a:ext>
            </a:extLst>
          </p:cNvPr>
          <p:cNvSpPr txBox="1">
            <a:spLocks/>
          </p:cNvSpPr>
          <p:nvPr/>
        </p:nvSpPr>
        <p:spPr>
          <a:xfrm>
            <a:off x="1227902" y="5026291"/>
            <a:ext cx="3030596" cy="699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Kandidat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Jovan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Lazić</a:t>
            </a:r>
            <a:b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Broj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indeksa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RN 114/20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12B5B1-BC40-4CD1-8541-549C5834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785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Graphic 14">
            <a:extLst>
              <a:ext uri="{FF2B5EF4-FFF2-40B4-BE49-F238E27FC236}">
                <a16:creationId xmlns:a16="http://schemas.microsoft.com/office/drawing/2014/main" id="{CE1108CD-786E-4304-9504-9C5AD6482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448800" y="-1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252BF65-A104-4DD3-8D54-285294DCC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kvir za tekst 5">
            <a:extLst>
              <a:ext uri="{FF2B5EF4-FFF2-40B4-BE49-F238E27FC236}">
                <a16:creationId xmlns:a16="http://schemas.microsoft.com/office/drawing/2014/main" id="{5A94D997-1A41-2972-FB39-0A633C5D6B0F}"/>
              </a:ext>
            </a:extLst>
          </p:cNvPr>
          <p:cNvSpPr txBox="1"/>
          <p:nvPr/>
        </p:nvSpPr>
        <p:spPr>
          <a:xfrm>
            <a:off x="6704297" y="5026291"/>
            <a:ext cx="4886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Mentor </a:t>
            </a:r>
            <a:r>
              <a:rPr lang="en-US" sz="2400" dirty="0" err="1">
                <a:solidFill>
                  <a:schemeClr val="tx1"/>
                </a:solidFill>
              </a:rPr>
              <a:t>rada</a:t>
            </a:r>
            <a:r>
              <a:rPr lang="sr-Latn-RS" sz="2400" dirty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 prof </a:t>
            </a:r>
            <a:r>
              <a:rPr lang="en-US" sz="2400" dirty="0" err="1">
                <a:solidFill>
                  <a:schemeClr val="tx1"/>
                </a:solidFill>
              </a:rPr>
              <a:t>dr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sr-Latn-RS" sz="2400" dirty="0">
                <a:solidFill>
                  <a:schemeClr val="tx1"/>
                </a:solidFill>
              </a:rPr>
              <a:t>Milan Vidaković</a:t>
            </a:r>
          </a:p>
        </p:txBody>
      </p:sp>
    </p:spTree>
    <p:extLst>
      <p:ext uri="{BB962C8B-B14F-4D97-AF65-F5344CB8AC3E}">
        <p14:creationId xmlns:p14="http://schemas.microsoft.com/office/powerpoint/2010/main" val="139892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4F3C349-F208-41E3-9633-D6E669FB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Promena</a:t>
            </a:r>
            <a:r>
              <a:rPr lang="en-US" dirty="0"/>
              <a:t> </a:t>
            </a:r>
            <a:r>
              <a:rPr lang="en-US" dirty="0" err="1"/>
              <a:t>atributa</a:t>
            </a:r>
            <a:r>
              <a:rPr lang="en-US" dirty="0"/>
              <a:t> </a:t>
            </a:r>
            <a:r>
              <a:rPr lang="en-US" dirty="0" err="1"/>
              <a:t>kursa</a:t>
            </a:r>
            <a:endParaRPr lang="sr-Latn-RS" dirty="0"/>
          </a:p>
        </p:txBody>
      </p:sp>
      <p:pic>
        <p:nvPicPr>
          <p:cNvPr id="15" name="Čuvar mesta za sadržaj 14">
            <a:extLst>
              <a:ext uri="{FF2B5EF4-FFF2-40B4-BE49-F238E27FC236}">
                <a16:creationId xmlns:a16="http://schemas.microsoft.com/office/drawing/2014/main" id="{1712987C-E182-58BD-9A6C-6496A6F47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599" cy="4852511"/>
          </a:xfrm>
        </p:spPr>
      </p:pic>
    </p:spTree>
    <p:extLst>
      <p:ext uri="{BB962C8B-B14F-4D97-AF65-F5344CB8AC3E}">
        <p14:creationId xmlns:p14="http://schemas.microsoft.com/office/powerpoint/2010/main" val="102267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D042AFB-837F-D5DE-7000-3BD22DD7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Lekcije</a:t>
            </a:r>
            <a:endParaRPr lang="sr-Latn-R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99D793A-C30C-8EC6-B85E-13851CAF03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35"/>
            <a:ext cx="3467100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@Entity</a:t>
            </a: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Lecture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@Id</a:t>
            </a: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@GeneratedValue</a:t>
            </a: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Long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title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videoURL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data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@ManyToOne</a:t>
            </a: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@JsonIgnore</a:t>
            </a: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Course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course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@OneToOne</a:t>
            </a: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Test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test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AB10AF8-0E86-8985-77DF-06A8B880F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413" y="3103211"/>
            <a:ext cx="8240275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2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3B6415D-3CA2-5234-4538-87F6AA31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Komponenta</a:t>
            </a:r>
            <a:r>
              <a:rPr lang="en-US" dirty="0"/>
              <a:t> za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lekcija</a:t>
            </a:r>
            <a:endParaRPr lang="sr-Latn-RS" dirty="0"/>
          </a:p>
        </p:txBody>
      </p:sp>
      <p:pic>
        <p:nvPicPr>
          <p:cNvPr id="9" name="Čuvar mesta za sadržaj 8">
            <a:extLst>
              <a:ext uri="{FF2B5EF4-FFF2-40B4-BE49-F238E27FC236}">
                <a16:creationId xmlns:a16="http://schemas.microsoft.com/office/drawing/2014/main" id="{7087E3A5-48AA-11DF-CE5F-FAA7ECA41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594" y="1700213"/>
            <a:ext cx="10394812" cy="4802187"/>
          </a:xfrm>
        </p:spPr>
      </p:pic>
    </p:spTree>
    <p:extLst>
      <p:ext uri="{BB962C8B-B14F-4D97-AF65-F5344CB8AC3E}">
        <p14:creationId xmlns:p14="http://schemas.microsoft.com/office/powerpoint/2010/main" val="364332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781AEC3-F412-6DA7-AD3A-14539142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Prijavljivanje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kurs</a:t>
            </a:r>
            <a:endParaRPr lang="sr-Latn-RS" dirty="0"/>
          </a:p>
        </p:txBody>
      </p:sp>
      <p:pic>
        <p:nvPicPr>
          <p:cNvPr id="5" name="Čuvar mesta za sadržaj 4">
            <a:extLst>
              <a:ext uri="{FF2B5EF4-FFF2-40B4-BE49-F238E27FC236}">
                <a16:creationId xmlns:a16="http://schemas.microsoft.com/office/drawing/2014/main" id="{90566579-ADE0-B77E-FFB1-EAA832FE4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9543" y="2819769"/>
            <a:ext cx="4887007" cy="1533739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AFD94EB-AB61-2D8E-070C-8957C6CD6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53785"/>
            <a:ext cx="3845583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@Entity</a:t>
            </a:r>
            <a:b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Enrollment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@EmbeddedId</a:t>
            </a:r>
            <a:b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EnrollmentPK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@ManyToOne</a:t>
            </a:r>
            <a:b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@MapsId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"course"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Course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course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@ManyToOne</a:t>
            </a:r>
            <a:b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@MapsId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"student"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AppUser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student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sr-Latn-RS" altLang="sr-Latn-R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358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733383-8989-2AC7-575B-C50798CA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Testovi</a:t>
            </a:r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EF10DBF-7A9C-DCB6-59EF-9C42B1242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62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1800" dirty="0">
                <a:solidFill>
                  <a:srgbClr val="9E880D"/>
                </a:solidFill>
                <a:effectLst/>
                <a:latin typeface="JetBrains Mono"/>
                <a:ea typeface="Times New Roman" panose="02020603050405020304" pitchFamily="18" charset="0"/>
              </a:rPr>
              <a:t>@Entity</a:t>
            </a:r>
            <a:br>
              <a:rPr lang="sr-Latn-RS" sz="1800" dirty="0">
                <a:solidFill>
                  <a:srgbClr val="9E880D"/>
                </a:solidFill>
                <a:effectLst/>
                <a:latin typeface="JetBrains Mono"/>
                <a:ea typeface="Times New Roman" panose="02020603050405020304" pitchFamily="18" charset="0"/>
              </a:rPr>
            </a:br>
            <a:r>
              <a:rPr lang="sr-Latn-RS" sz="1800" dirty="0" err="1">
                <a:solidFill>
                  <a:srgbClr val="0033B3"/>
                </a:solidFill>
                <a:effectLst/>
                <a:latin typeface="JetBrains Mono"/>
                <a:ea typeface="Times New Roman" panose="02020603050405020304" pitchFamily="18" charset="0"/>
              </a:rPr>
              <a:t>public</a:t>
            </a:r>
            <a:r>
              <a:rPr lang="sr-Latn-RS" sz="1800" dirty="0">
                <a:solidFill>
                  <a:srgbClr val="0033B3"/>
                </a:solidFill>
                <a:effectLst/>
                <a:latin typeface="JetBrains Mono"/>
                <a:ea typeface="Times New Roman" panose="02020603050405020304" pitchFamily="18" charset="0"/>
              </a:rPr>
              <a:t> </a:t>
            </a:r>
            <a:r>
              <a:rPr lang="sr-Latn-RS" sz="1800" dirty="0" err="1">
                <a:solidFill>
                  <a:srgbClr val="0033B3"/>
                </a:solidFill>
                <a:effectLst/>
                <a:latin typeface="JetBrains Mono"/>
                <a:ea typeface="Times New Roman" panose="02020603050405020304" pitchFamily="18" charset="0"/>
              </a:rPr>
              <a:t>class</a:t>
            </a:r>
            <a:r>
              <a:rPr lang="sr-Latn-RS" sz="1800" dirty="0">
                <a:solidFill>
                  <a:srgbClr val="0033B3"/>
                </a:solidFill>
                <a:effectLst/>
                <a:latin typeface="JetBrains Mono"/>
                <a:ea typeface="Times New Roman" panose="02020603050405020304" pitchFamily="18" charset="0"/>
              </a:rPr>
              <a:t> </a:t>
            </a:r>
            <a:r>
              <a:rPr lang="sr-Latn-R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</a:rPr>
              <a:t>Test </a:t>
            </a:r>
            <a: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  <a:t>{</a:t>
            </a:r>
            <a:b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</a:br>
            <a:b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</a:br>
            <a: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  <a:t>    </a:t>
            </a:r>
            <a:r>
              <a:rPr lang="sr-Latn-RS" sz="1800" dirty="0">
                <a:solidFill>
                  <a:srgbClr val="9E880D"/>
                </a:solidFill>
                <a:effectLst/>
                <a:latin typeface="JetBrains Mono"/>
                <a:ea typeface="Times New Roman" panose="02020603050405020304" pitchFamily="18" charset="0"/>
              </a:rPr>
              <a:t>@Id</a:t>
            </a:r>
            <a:br>
              <a:rPr lang="sr-Latn-RS" sz="1800" dirty="0">
                <a:solidFill>
                  <a:srgbClr val="9E880D"/>
                </a:solidFill>
                <a:effectLst/>
                <a:latin typeface="JetBrains Mono"/>
                <a:ea typeface="Times New Roman" panose="02020603050405020304" pitchFamily="18" charset="0"/>
              </a:rPr>
            </a:br>
            <a:r>
              <a:rPr lang="sr-Latn-RS" sz="1800" dirty="0">
                <a:solidFill>
                  <a:srgbClr val="9E880D"/>
                </a:solidFill>
                <a:effectLst/>
                <a:latin typeface="JetBrains Mono"/>
                <a:ea typeface="Times New Roman" panose="02020603050405020304" pitchFamily="18" charset="0"/>
              </a:rPr>
              <a:t>    @GeneratedValue</a:t>
            </a:r>
            <a:br>
              <a:rPr lang="sr-Latn-RS" sz="1800" dirty="0">
                <a:solidFill>
                  <a:srgbClr val="9E880D"/>
                </a:solidFill>
                <a:effectLst/>
                <a:latin typeface="JetBrains Mono"/>
                <a:ea typeface="Times New Roman" panose="02020603050405020304" pitchFamily="18" charset="0"/>
              </a:rPr>
            </a:br>
            <a:r>
              <a:rPr lang="sr-Latn-RS" sz="1800" dirty="0">
                <a:solidFill>
                  <a:srgbClr val="9E880D"/>
                </a:solidFill>
                <a:effectLst/>
                <a:latin typeface="JetBrains Mono"/>
                <a:ea typeface="Times New Roman" panose="02020603050405020304" pitchFamily="18" charset="0"/>
              </a:rPr>
              <a:t>    </a:t>
            </a:r>
            <a:r>
              <a:rPr lang="sr-Latn-RS" sz="1800" dirty="0" err="1">
                <a:solidFill>
                  <a:srgbClr val="0033B3"/>
                </a:solidFill>
                <a:effectLst/>
                <a:latin typeface="JetBrains Mono"/>
                <a:ea typeface="Times New Roman" panose="02020603050405020304" pitchFamily="18" charset="0"/>
              </a:rPr>
              <a:t>private</a:t>
            </a:r>
            <a:r>
              <a:rPr lang="sr-Latn-RS" sz="1800" dirty="0">
                <a:solidFill>
                  <a:srgbClr val="0033B3"/>
                </a:solidFill>
                <a:effectLst/>
                <a:latin typeface="JetBrains Mono"/>
                <a:ea typeface="Times New Roman" panose="02020603050405020304" pitchFamily="18" charset="0"/>
              </a:rPr>
              <a:t> </a:t>
            </a:r>
            <a:r>
              <a:rPr lang="sr-Latn-R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</a:rPr>
              <a:t>Long </a:t>
            </a:r>
            <a:r>
              <a:rPr lang="sr-Latn-RS" sz="1800" dirty="0" err="1">
                <a:solidFill>
                  <a:srgbClr val="871094"/>
                </a:solidFill>
                <a:effectLst/>
                <a:latin typeface="JetBrains Mono"/>
                <a:ea typeface="Times New Roman" panose="02020603050405020304" pitchFamily="18" charset="0"/>
              </a:rPr>
              <a:t>id</a:t>
            </a:r>
            <a: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  <a:t>;</a:t>
            </a:r>
            <a:b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</a:br>
            <a:b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</a:br>
            <a: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  <a:t>    </a:t>
            </a:r>
            <a:r>
              <a:rPr lang="sr-Latn-RS" sz="1800" dirty="0">
                <a:solidFill>
                  <a:srgbClr val="9E880D"/>
                </a:solidFill>
                <a:effectLst/>
                <a:latin typeface="JetBrains Mono"/>
                <a:ea typeface="Times New Roman" panose="02020603050405020304" pitchFamily="18" charset="0"/>
              </a:rPr>
              <a:t>@Temporal</a:t>
            </a:r>
            <a: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  <a:t>(</a:t>
            </a:r>
            <a:r>
              <a:rPr lang="sr-Latn-R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</a:rPr>
              <a:t>TemporalType</a:t>
            </a:r>
            <a: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  <a:t>.</a:t>
            </a:r>
            <a:r>
              <a:rPr lang="sr-Latn-RS" sz="1800" i="1" dirty="0">
                <a:solidFill>
                  <a:srgbClr val="871094"/>
                </a:solidFill>
                <a:effectLst/>
                <a:latin typeface="JetBrains Mono"/>
                <a:ea typeface="Times New Roman" panose="02020603050405020304" pitchFamily="18" charset="0"/>
              </a:rPr>
              <a:t>TIMESTAMP</a:t>
            </a:r>
            <a: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  <a:t>)</a:t>
            </a:r>
            <a:b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</a:br>
            <a: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  <a:t>    </a:t>
            </a:r>
            <a:r>
              <a:rPr lang="sr-Latn-RS" sz="1800" dirty="0" err="1">
                <a:solidFill>
                  <a:srgbClr val="0033B3"/>
                </a:solidFill>
                <a:effectLst/>
                <a:latin typeface="JetBrains Mono"/>
                <a:ea typeface="Times New Roman" panose="02020603050405020304" pitchFamily="18" charset="0"/>
              </a:rPr>
              <a:t>private</a:t>
            </a:r>
            <a:r>
              <a:rPr lang="sr-Latn-RS" sz="1800" dirty="0">
                <a:solidFill>
                  <a:srgbClr val="0033B3"/>
                </a:solidFill>
                <a:effectLst/>
                <a:latin typeface="JetBrains Mono"/>
                <a:ea typeface="Times New Roman" panose="02020603050405020304" pitchFamily="18" charset="0"/>
              </a:rPr>
              <a:t> </a:t>
            </a:r>
            <a:r>
              <a:rPr lang="sr-Latn-R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</a:rPr>
              <a:t>Date </a:t>
            </a:r>
            <a:r>
              <a:rPr lang="sr-Latn-RS" sz="1800" dirty="0" err="1">
                <a:solidFill>
                  <a:srgbClr val="871094"/>
                </a:solidFill>
                <a:effectLst/>
                <a:latin typeface="JetBrains Mono"/>
                <a:ea typeface="Times New Roman" panose="02020603050405020304" pitchFamily="18" charset="0"/>
              </a:rPr>
              <a:t>testStartDate</a:t>
            </a:r>
            <a: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  <a:t>;</a:t>
            </a:r>
            <a:b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</a:br>
            <a:b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</a:br>
            <a: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  <a:t>    </a:t>
            </a:r>
            <a:r>
              <a:rPr lang="sr-Latn-RS" sz="1800" dirty="0">
                <a:solidFill>
                  <a:srgbClr val="9E880D"/>
                </a:solidFill>
                <a:effectLst/>
                <a:latin typeface="JetBrains Mono"/>
                <a:ea typeface="Times New Roman" panose="02020603050405020304" pitchFamily="18" charset="0"/>
              </a:rPr>
              <a:t>@OneToOne</a:t>
            </a:r>
            <a:br>
              <a:rPr lang="sr-Latn-RS" sz="1800" dirty="0">
                <a:solidFill>
                  <a:srgbClr val="9E880D"/>
                </a:solidFill>
                <a:effectLst/>
                <a:latin typeface="JetBrains Mono"/>
                <a:ea typeface="Times New Roman" panose="02020603050405020304" pitchFamily="18" charset="0"/>
              </a:rPr>
            </a:br>
            <a:r>
              <a:rPr lang="sr-Latn-RS" sz="1800" dirty="0">
                <a:solidFill>
                  <a:srgbClr val="9E880D"/>
                </a:solidFill>
                <a:effectLst/>
                <a:latin typeface="JetBrains Mono"/>
                <a:ea typeface="Times New Roman" panose="02020603050405020304" pitchFamily="18" charset="0"/>
              </a:rPr>
              <a:t>    @JsonIgnore</a:t>
            </a:r>
            <a:br>
              <a:rPr lang="sr-Latn-RS" sz="1800" dirty="0">
                <a:solidFill>
                  <a:srgbClr val="9E880D"/>
                </a:solidFill>
                <a:effectLst/>
                <a:latin typeface="JetBrains Mono"/>
                <a:ea typeface="Times New Roman" panose="02020603050405020304" pitchFamily="18" charset="0"/>
              </a:rPr>
            </a:br>
            <a:r>
              <a:rPr lang="sr-Latn-RS" sz="1800" dirty="0">
                <a:solidFill>
                  <a:srgbClr val="9E880D"/>
                </a:solidFill>
                <a:effectLst/>
                <a:latin typeface="JetBrains Mono"/>
                <a:ea typeface="Times New Roman" panose="02020603050405020304" pitchFamily="18" charset="0"/>
              </a:rPr>
              <a:t>    </a:t>
            </a:r>
            <a:r>
              <a:rPr lang="sr-Latn-RS" sz="1800" dirty="0" err="1">
                <a:solidFill>
                  <a:srgbClr val="0033B3"/>
                </a:solidFill>
                <a:effectLst/>
                <a:latin typeface="JetBrains Mono"/>
                <a:ea typeface="Times New Roman" panose="02020603050405020304" pitchFamily="18" charset="0"/>
              </a:rPr>
              <a:t>private</a:t>
            </a:r>
            <a:r>
              <a:rPr lang="sr-Latn-RS" sz="1800" dirty="0">
                <a:solidFill>
                  <a:srgbClr val="0033B3"/>
                </a:solidFill>
                <a:effectLst/>
                <a:latin typeface="JetBrains Mono"/>
                <a:ea typeface="Times New Roman" panose="02020603050405020304" pitchFamily="18" charset="0"/>
              </a:rPr>
              <a:t> </a:t>
            </a:r>
            <a:r>
              <a:rPr lang="sr-Latn-R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</a:rPr>
              <a:t>Lecture</a:t>
            </a:r>
            <a:r>
              <a:rPr lang="sr-Latn-R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</a:rPr>
              <a:t> </a:t>
            </a:r>
            <a:r>
              <a:rPr lang="sr-Latn-RS" sz="1800" dirty="0" err="1">
                <a:solidFill>
                  <a:srgbClr val="871094"/>
                </a:solidFill>
                <a:effectLst/>
                <a:latin typeface="JetBrains Mono"/>
                <a:ea typeface="Times New Roman" panose="02020603050405020304" pitchFamily="18" charset="0"/>
              </a:rPr>
              <a:t>lecture</a:t>
            </a:r>
            <a: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  <a:t>;</a:t>
            </a:r>
            <a:b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</a:br>
            <a:b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</a:br>
            <a: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  <a:t>    </a:t>
            </a:r>
            <a:r>
              <a:rPr lang="sr-Latn-RS" sz="1800" dirty="0">
                <a:solidFill>
                  <a:srgbClr val="9E880D"/>
                </a:solidFill>
                <a:effectLst/>
                <a:latin typeface="JetBrains Mono"/>
                <a:ea typeface="Times New Roman" panose="02020603050405020304" pitchFamily="18" charset="0"/>
              </a:rPr>
              <a:t>@OneToMany</a:t>
            </a:r>
            <a: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  <a:t>(mappedBy = </a:t>
            </a:r>
            <a:r>
              <a:rPr lang="sr-Latn-RS" sz="1800" dirty="0">
                <a:solidFill>
                  <a:srgbClr val="067D17"/>
                </a:solidFill>
                <a:effectLst/>
                <a:latin typeface="JetBrains Mono"/>
                <a:ea typeface="Times New Roman" panose="02020603050405020304" pitchFamily="18" charset="0"/>
              </a:rPr>
              <a:t>"test"</a:t>
            </a:r>
            <a: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  <a:t>, </a:t>
            </a:r>
            <a:r>
              <a:rPr lang="sr-Latn-RS" sz="1800" dirty="0" err="1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  <a:t>cascade</a:t>
            </a:r>
            <a: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  <a:t> = </a:t>
            </a:r>
            <a:r>
              <a:rPr lang="sr-Latn-R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</a:rPr>
              <a:t>CascadeType</a:t>
            </a:r>
            <a:r>
              <a:rPr lang="sr-Latn-RS" sz="1800" dirty="0" err="1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  <a:t>.</a:t>
            </a:r>
            <a:r>
              <a:rPr lang="sr-Latn-RS" sz="1800" i="1" dirty="0" err="1">
                <a:solidFill>
                  <a:srgbClr val="871094"/>
                </a:solidFill>
                <a:effectLst/>
                <a:latin typeface="JetBrains Mono"/>
                <a:ea typeface="Times New Roman" panose="02020603050405020304" pitchFamily="18" charset="0"/>
              </a:rPr>
              <a:t>ALL</a:t>
            </a:r>
            <a: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  <a:t>)</a:t>
            </a:r>
            <a:b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</a:br>
            <a: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  <a:t>    </a:t>
            </a:r>
            <a:r>
              <a:rPr lang="sr-Latn-RS" sz="1800" dirty="0" err="1">
                <a:solidFill>
                  <a:srgbClr val="0033B3"/>
                </a:solidFill>
                <a:effectLst/>
                <a:latin typeface="JetBrains Mono"/>
                <a:ea typeface="Times New Roman" panose="02020603050405020304" pitchFamily="18" charset="0"/>
              </a:rPr>
              <a:t>private</a:t>
            </a:r>
            <a:r>
              <a:rPr lang="sr-Latn-RS" sz="1800" dirty="0">
                <a:solidFill>
                  <a:srgbClr val="0033B3"/>
                </a:solidFill>
                <a:effectLst/>
                <a:latin typeface="JetBrains Mono"/>
                <a:ea typeface="Times New Roman" panose="02020603050405020304" pitchFamily="18" charset="0"/>
              </a:rPr>
              <a:t> </a:t>
            </a:r>
            <a:r>
              <a:rPr lang="sr-Latn-RS" sz="18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</a:rPr>
              <a:t>List</a:t>
            </a:r>
            <a: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  <a:t>&lt;</a:t>
            </a:r>
            <a:r>
              <a:rPr lang="sr-Latn-RS" sz="18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</a:rPr>
              <a:t>Question</a:t>
            </a:r>
            <a: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  <a:t>&gt; </a:t>
            </a:r>
            <a:r>
              <a:rPr lang="sr-Latn-RS" sz="1800" dirty="0" err="1">
                <a:solidFill>
                  <a:srgbClr val="871094"/>
                </a:solidFill>
                <a:effectLst/>
                <a:latin typeface="JetBrains Mono"/>
                <a:ea typeface="Times New Roman" panose="02020603050405020304" pitchFamily="18" charset="0"/>
              </a:rPr>
              <a:t>questions</a:t>
            </a:r>
            <a:r>
              <a:rPr lang="sr-Latn-RS" sz="1800" dirty="0">
                <a:solidFill>
                  <a:srgbClr val="871094"/>
                </a:solidFill>
                <a:effectLst/>
                <a:latin typeface="JetBrains Mono"/>
                <a:ea typeface="Times New Roman" panose="02020603050405020304" pitchFamily="18" charset="0"/>
              </a:rPr>
              <a:t> </a:t>
            </a:r>
            <a: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  <a:t>= </a:t>
            </a:r>
            <a:r>
              <a:rPr lang="sr-Latn-RS" sz="1800" dirty="0" err="1">
                <a:solidFill>
                  <a:srgbClr val="0033B3"/>
                </a:solidFill>
                <a:effectLst/>
                <a:latin typeface="JetBrains Mono"/>
                <a:ea typeface="Times New Roman" panose="02020603050405020304" pitchFamily="18" charset="0"/>
              </a:rPr>
              <a:t>new</a:t>
            </a:r>
            <a:r>
              <a:rPr lang="sr-Latn-RS" sz="1800" dirty="0">
                <a:solidFill>
                  <a:srgbClr val="0033B3"/>
                </a:solidFill>
                <a:effectLst/>
                <a:latin typeface="JetBrains Mono"/>
                <a:ea typeface="Times New Roman" panose="02020603050405020304" pitchFamily="18" charset="0"/>
              </a:rPr>
              <a:t> </a:t>
            </a:r>
            <a:r>
              <a:rPr lang="sr-Latn-RS" sz="1800" dirty="0" err="1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  <a:t>ArrayList</a:t>
            </a:r>
            <a: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  <a:t>&lt;&gt;();</a:t>
            </a:r>
            <a:b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</a:br>
            <a:r>
              <a:rPr lang="sr-Latn-RS" sz="1800" dirty="0">
                <a:solidFill>
                  <a:srgbClr val="080808"/>
                </a:solidFill>
                <a:effectLst/>
                <a:latin typeface="JetBrains Mono"/>
                <a:ea typeface="Times New Roman" panose="02020603050405020304" pitchFamily="18" charset="0"/>
              </a:rPr>
              <a:t>}</a:t>
            </a:r>
            <a:endParaRPr lang="sr-Latn-RS" sz="1800" dirty="0">
              <a:effectLst/>
              <a:latin typeface="JetBrains Mono"/>
              <a:ea typeface="Arial" panose="020B0604020202020204" pitchFamily="34" charset="0"/>
            </a:endParaRPr>
          </a:p>
          <a:p>
            <a:endParaRPr lang="sr-Latn-RS" sz="1800" dirty="0">
              <a:latin typeface="JetBrains Mono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0ADAE7D1-CD1B-321B-CE54-7A92E2BD0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899" y="2819315"/>
            <a:ext cx="4124901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01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0CD2D81-9764-54C9-4D0B-54E8CB61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Komponenta</a:t>
            </a:r>
            <a:r>
              <a:rPr lang="en-US" dirty="0"/>
              <a:t> </a:t>
            </a:r>
            <a:r>
              <a:rPr lang="en-US" dirty="0" err="1"/>
              <a:t>kreiranja</a:t>
            </a:r>
            <a:r>
              <a:rPr lang="en-US" dirty="0"/>
              <a:t> </a:t>
            </a:r>
            <a:r>
              <a:rPr lang="en-US" dirty="0" err="1"/>
              <a:t>testa</a:t>
            </a:r>
            <a:endParaRPr lang="sr-Latn-RS" dirty="0"/>
          </a:p>
        </p:txBody>
      </p:sp>
      <p:pic>
        <p:nvPicPr>
          <p:cNvPr id="11" name="Čuvar mesta za sadržaj 10">
            <a:extLst>
              <a:ext uri="{FF2B5EF4-FFF2-40B4-BE49-F238E27FC236}">
                <a16:creationId xmlns:a16="http://schemas.microsoft.com/office/drawing/2014/main" id="{26BC27F5-0074-7C46-C6DD-74A26E648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928" y="1436894"/>
            <a:ext cx="7728144" cy="4844844"/>
          </a:xfrm>
        </p:spPr>
      </p:pic>
    </p:spTree>
    <p:extLst>
      <p:ext uri="{BB962C8B-B14F-4D97-AF65-F5344CB8AC3E}">
        <p14:creationId xmlns:p14="http://schemas.microsoft.com/office/powerpoint/2010/main" val="2491597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7B8441-79C1-339A-E79A-B24028691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kursa</a:t>
            </a:r>
            <a:endParaRPr lang="sr-Latn-RS" dirty="0"/>
          </a:p>
        </p:txBody>
      </p:sp>
      <p:pic>
        <p:nvPicPr>
          <p:cNvPr id="5" name="Čuvar mesta za sadržaj 4">
            <a:extLst>
              <a:ext uri="{FF2B5EF4-FFF2-40B4-BE49-F238E27FC236}">
                <a16:creationId xmlns:a16="http://schemas.microsoft.com/office/drawing/2014/main" id="{7C50BDD4-7D28-3DDE-C947-7B765F837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977" y="1516062"/>
            <a:ext cx="10622823" cy="4976813"/>
          </a:xfrm>
        </p:spPr>
      </p:pic>
    </p:spTree>
    <p:extLst>
      <p:ext uri="{BB962C8B-B14F-4D97-AF65-F5344CB8AC3E}">
        <p14:creationId xmlns:p14="http://schemas.microsoft.com/office/powerpoint/2010/main" val="2876463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08F2020-BCBD-BE20-D180-509DCE6E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Izrada</a:t>
            </a:r>
            <a:r>
              <a:rPr lang="en-US" dirty="0"/>
              <a:t> </a:t>
            </a:r>
            <a:r>
              <a:rPr lang="en-US" dirty="0" err="1"/>
              <a:t>testova</a:t>
            </a:r>
            <a:endParaRPr lang="sr-Latn-RS" dirty="0"/>
          </a:p>
        </p:txBody>
      </p:sp>
      <p:pic>
        <p:nvPicPr>
          <p:cNvPr id="5" name="Čuvar mesta za sadržaj 4">
            <a:extLst>
              <a:ext uri="{FF2B5EF4-FFF2-40B4-BE49-F238E27FC236}">
                <a16:creationId xmlns:a16="http://schemas.microsoft.com/office/drawing/2014/main" id="{80569103-DDD4-CE91-4489-5280C47B8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151" y="1690688"/>
            <a:ext cx="11229698" cy="4344918"/>
          </a:xfrm>
        </p:spPr>
      </p:pic>
    </p:spTree>
    <p:extLst>
      <p:ext uri="{BB962C8B-B14F-4D97-AF65-F5344CB8AC3E}">
        <p14:creationId xmlns:p14="http://schemas.microsoft.com/office/powerpoint/2010/main" val="1784811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DD7B8A7-CFD6-E369-113F-E91A7ADE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Upis</a:t>
            </a:r>
            <a:r>
              <a:rPr lang="en-US" dirty="0"/>
              <a:t> </a:t>
            </a:r>
            <a:r>
              <a:rPr lang="en-US" dirty="0" err="1"/>
              <a:t>ocena</a:t>
            </a:r>
            <a:endParaRPr lang="sr-Latn-R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126791-F5B7-5C71-8EA8-657540A937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67710"/>
            <a:ext cx="2519472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@Entity</a:t>
            </a: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TestScore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@EmbeddedId</a:t>
            </a: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TestScorePK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@ManyToOne</a:t>
            </a: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@MapsId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"student"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AppUser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student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@ManyToOne</a:t>
            </a: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@MapsId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"test"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Test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test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score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D655CDEA-12C4-4423-C637-F1C0F5943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43148"/>
            <a:ext cx="4134427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28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ED699F2-45E0-85BB-3119-DB0AB6C3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testiranja</a:t>
            </a:r>
            <a:endParaRPr lang="sr-Latn-RS" dirty="0"/>
          </a:p>
        </p:txBody>
      </p:sp>
      <p:pic>
        <p:nvPicPr>
          <p:cNvPr id="5" name="Čuvar mesta za sadržaj 4">
            <a:extLst>
              <a:ext uri="{FF2B5EF4-FFF2-40B4-BE49-F238E27FC236}">
                <a16:creationId xmlns:a16="http://schemas.microsoft.com/office/drawing/2014/main" id="{16ED9797-C7BC-1FC3-0530-1B6EBB4FA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3126"/>
            <a:ext cx="10515600" cy="3135242"/>
          </a:xfrm>
        </p:spPr>
      </p:pic>
    </p:spTree>
    <p:extLst>
      <p:ext uri="{BB962C8B-B14F-4D97-AF65-F5344CB8AC3E}">
        <p14:creationId xmlns:p14="http://schemas.microsoft.com/office/powerpoint/2010/main" val="86741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9F5A383-7CDB-01B0-042F-4B6B4273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sr-Latn-RS" dirty="0"/>
              <a:t>učenja na daljinu</a:t>
            </a:r>
          </a:p>
        </p:txBody>
      </p:sp>
      <p:pic>
        <p:nvPicPr>
          <p:cNvPr id="11" name="Čuvar mesta za sadržaj 10">
            <a:extLst>
              <a:ext uri="{FF2B5EF4-FFF2-40B4-BE49-F238E27FC236}">
                <a16:creationId xmlns:a16="http://schemas.microsoft.com/office/drawing/2014/main" id="{8DB0B48E-9726-8352-9900-8060B2A65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722" y="1697037"/>
            <a:ext cx="10196555" cy="4795838"/>
          </a:xfrm>
        </p:spPr>
      </p:pic>
    </p:spTree>
    <p:extLst>
      <p:ext uri="{BB962C8B-B14F-4D97-AF65-F5344CB8AC3E}">
        <p14:creationId xmlns:p14="http://schemas.microsoft.com/office/powerpoint/2010/main" val="102968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9CC9EA1-3A2D-6DE7-BAAF-BC86026E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Prikaz</a:t>
            </a:r>
            <a:r>
              <a:rPr lang="en-US" dirty="0"/>
              <a:t> po </a:t>
            </a:r>
            <a:r>
              <a:rPr lang="en-US" dirty="0" err="1"/>
              <a:t>studentu</a:t>
            </a:r>
            <a:endParaRPr lang="sr-Latn-RS" dirty="0"/>
          </a:p>
        </p:txBody>
      </p:sp>
      <p:pic>
        <p:nvPicPr>
          <p:cNvPr id="5" name="Čuvar mesta za sadržaj 4">
            <a:extLst>
              <a:ext uri="{FF2B5EF4-FFF2-40B4-BE49-F238E27FC236}">
                <a16:creationId xmlns:a16="http://schemas.microsoft.com/office/drawing/2014/main" id="{E7E0BAE4-0E04-D7F6-9F0A-38060F35C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770" y="1997075"/>
            <a:ext cx="8588460" cy="4351338"/>
          </a:xfrm>
        </p:spPr>
      </p:pic>
    </p:spTree>
    <p:extLst>
      <p:ext uri="{BB962C8B-B14F-4D97-AF65-F5344CB8AC3E}">
        <p14:creationId xmlns:p14="http://schemas.microsoft.com/office/powerpoint/2010/main" val="975564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59F6E4A-9EE9-F8E7-40A5-4DA76F94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Prikaz</a:t>
            </a:r>
            <a:r>
              <a:rPr lang="en-US" dirty="0"/>
              <a:t> po </a:t>
            </a:r>
            <a:r>
              <a:rPr lang="en-US" dirty="0" err="1"/>
              <a:t>lekciji</a:t>
            </a:r>
            <a:endParaRPr lang="sr-Latn-RS" dirty="0"/>
          </a:p>
        </p:txBody>
      </p:sp>
      <p:pic>
        <p:nvPicPr>
          <p:cNvPr id="9" name="Čuvar mesta za sadržaj 8">
            <a:extLst>
              <a:ext uri="{FF2B5EF4-FFF2-40B4-BE49-F238E27FC236}">
                <a16:creationId xmlns:a16="http://schemas.microsoft.com/office/drawing/2014/main" id="{E9AC42C5-E72F-2CF9-6029-D131C1603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085" y="1844675"/>
            <a:ext cx="9135830" cy="4351338"/>
          </a:xfrm>
        </p:spPr>
      </p:pic>
    </p:spTree>
    <p:extLst>
      <p:ext uri="{BB962C8B-B14F-4D97-AF65-F5344CB8AC3E}">
        <p14:creationId xmlns:p14="http://schemas.microsoft.com/office/powerpoint/2010/main" val="717174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EED5A4C-B76C-A01D-B7F0-5AADA0A4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Hvala na pažnji!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87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2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ED189E9-66A8-A290-9165-4358C439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sr-Latn-RS" sz="6200" dirty="0"/>
              <a:t>Tehnologije</a:t>
            </a:r>
          </a:p>
        </p:txBody>
      </p:sp>
      <p:cxnSp>
        <p:nvCxnSpPr>
          <p:cNvPr id="68" name="Straight Connector 2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Čuvar mesta za sadržaj 2">
            <a:extLst>
              <a:ext uri="{FF2B5EF4-FFF2-40B4-BE49-F238E27FC236}">
                <a16:creationId xmlns:a16="http://schemas.microsoft.com/office/drawing/2014/main" id="{85C0BB75-D5C5-B30E-4D47-2D00F4CD1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77814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802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823C873-7CCE-CA8C-8AC2-FF7173A0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Arhitektura Java aplikacije</a:t>
            </a:r>
          </a:p>
        </p:txBody>
      </p:sp>
      <p:pic>
        <p:nvPicPr>
          <p:cNvPr id="5" name="Čuvar mesta za sadržaj 4">
            <a:extLst>
              <a:ext uri="{FF2B5EF4-FFF2-40B4-BE49-F238E27FC236}">
                <a16:creationId xmlns:a16="http://schemas.microsoft.com/office/drawing/2014/main" id="{5AEAB833-6653-D05C-84E6-F4EEF0D3A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360" y="1558925"/>
            <a:ext cx="9733279" cy="4351338"/>
          </a:xfrm>
        </p:spPr>
      </p:pic>
    </p:spTree>
    <p:extLst>
      <p:ext uri="{BB962C8B-B14F-4D97-AF65-F5344CB8AC3E}">
        <p14:creationId xmlns:p14="http://schemas.microsoft.com/office/powerpoint/2010/main" val="229373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4ADAD5F-C3C9-4C7F-D3A1-9D4B9082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sr-Latn-RS"/>
              <a:t>Implementacija korisnika i uloga u sistemu</a:t>
            </a:r>
            <a:endParaRPr lang="sr-Latn-R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AF08C06-FBAB-2C07-41C4-50E2C61D9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79631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r-Latn-R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@Entity</a:t>
            </a:r>
            <a:br>
              <a:rPr lang="sr-Latn-R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sr-Latn-RS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sr-Latn-R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sr-Latn-RS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sr-Latn-R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sr-Latn-RS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AppUser</a:t>
            </a:r>
            <a:r>
              <a:rPr lang="sr-Latn-RS" sz="1900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sr-Latn-R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sr-Latn-R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sr-Latn-R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@Id</a:t>
            </a:r>
            <a:br>
              <a:rPr lang="sr-Latn-R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sr-Latn-R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sr-Latn-RS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sr-Latn-R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String email;</a:t>
            </a:r>
            <a:br>
              <a:rPr lang="sr-Latn-R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sr-Latn-R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sr-Latn-RS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sr-Latn-R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String </a:t>
            </a:r>
            <a:r>
              <a:rPr lang="sr-Latn-RS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firstName</a:t>
            </a:r>
            <a:r>
              <a:rPr lang="sr-Latn-R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sr-Latn-R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sr-Latn-R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sr-Latn-RS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sr-Latn-R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String </a:t>
            </a:r>
            <a:r>
              <a:rPr lang="sr-Latn-RS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lastName</a:t>
            </a:r>
            <a:r>
              <a:rPr lang="sr-Latn-R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sr-Latn-R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sr-Latn-R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sr-Latn-RS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sr-Latn-R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String </a:t>
            </a:r>
            <a:r>
              <a:rPr lang="sr-Latn-RS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password</a:t>
            </a:r>
            <a:r>
              <a:rPr lang="sr-Latn-R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sr-Latn-R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sr-Latn-R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sr-Latn-R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@ManyToOne</a:t>
            </a:r>
            <a:br>
              <a:rPr lang="sr-Latn-R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sr-Latn-R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sr-Latn-RS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sr-Latn-R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Role </a:t>
            </a:r>
            <a:r>
              <a:rPr lang="sr-Latn-RS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role</a:t>
            </a:r>
            <a:r>
              <a:rPr lang="sr-Latn-R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sr-Latn-R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sr-Latn-RS" sz="19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sr-Latn-RS" sz="1900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D5622C2D-A05E-1E03-55F8-4CAA5403F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295" y="3765191"/>
            <a:ext cx="5471830" cy="86061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6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4CB090F-1DF2-84D9-9B19-A811FFCF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Registracija na klijentskoj strani</a:t>
            </a:r>
          </a:p>
        </p:txBody>
      </p:sp>
      <p:pic>
        <p:nvPicPr>
          <p:cNvPr id="5" name="Čuvar mesta za sadržaj 4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B7254F13-9B27-C0CF-6B99-ED4C11F15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931" y="530578"/>
            <a:ext cx="4788731" cy="5683955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30" name="Arc 26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kvir za tekst 6">
            <a:extLst>
              <a:ext uri="{FF2B5EF4-FFF2-40B4-BE49-F238E27FC236}">
                <a16:creationId xmlns:a16="http://schemas.microsoft.com/office/drawing/2014/main" id="{81804F62-320C-A34A-32B0-4F8E536A7CFB}"/>
              </a:ext>
            </a:extLst>
          </p:cNvPr>
          <p:cNvSpPr txBox="1"/>
          <p:nvPr/>
        </p:nvSpPr>
        <p:spPr>
          <a:xfrm>
            <a:off x="6769570" y="1825625"/>
            <a:ext cx="4771178" cy="4388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dirty="0">
                <a:effectLst/>
              </a:rPr>
              <a:t>register(): void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r-Latn-RS" b="0" dirty="0">
                <a:effectLst/>
              </a:rPr>
              <a:t>    </a:t>
            </a:r>
            <a:r>
              <a:rPr lang="en-US" b="0" dirty="0" err="1">
                <a:effectLst/>
              </a:rPr>
              <a:t>this.authService.register</a:t>
            </a:r>
            <a:r>
              <a:rPr lang="en-US" b="0" dirty="0">
                <a:effectLst/>
              </a:rPr>
              <a:t>(this.</a:t>
            </a:r>
            <a:r>
              <a:rPr lang="sr-Latn-RS" b="0" dirty="0" err="1">
                <a:effectLst/>
              </a:rPr>
              <a:t>fN</a:t>
            </a:r>
            <a:r>
              <a:rPr lang="en-US" b="0" dirty="0" err="1">
                <a:effectLst/>
              </a:rPr>
              <a:t>ame</a:t>
            </a:r>
            <a:r>
              <a:rPr lang="en-US" b="0" dirty="0">
                <a:effectLst/>
              </a:rPr>
              <a:t>, this.</a:t>
            </a:r>
            <a:r>
              <a:rPr lang="sr-Latn-RS" b="0" dirty="0" err="1">
                <a:effectLst/>
              </a:rPr>
              <a:t>lN</a:t>
            </a:r>
            <a:r>
              <a:rPr lang="en-US" b="0" dirty="0" err="1">
                <a:effectLst/>
              </a:rPr>
              <a:t>ame</a:t>
            </a:r>
            <a:r>
              <a:rPr lang="en-US" b="0" dirty="0">
                <a:effectLst/>
              </a:rPr>
              <a:t>, </a:t>
            </a:r>
            <a:r>
              <a:rPr lang="en-US" b="0" dirty="0" err="1">
                <a:effectLst/>
              </a:rPr>
              <a:t>this.email</a:t>
            </a:r>
            <a:r>
              <a:rPr lang="en-US" b="0" dirty="0">
                <a:effectLst/>
              </a:rPr>
              <a:t>, </a:t>
            </a:r>
            <a:r>
              <a:rPr lang="en-US" b="0" dirty="0" err="1">
                <a:effectLst/>
              </a:rPr>
              <a:t>this.password</a:t>
            </a:r>
            <a:r>
              <a:rPr lang="en-US" b="0" dirty="0">
                <a:effectLst/>
              </a:rPr>
              <a:t>).subscribe({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r-Latn-RS" dirty="0"/>
              <a:t>        </a:t>
            </a:r>
            <a:r>
              <a:rPr lang="en-US" b="0" dirty="0">
                <a:effectLst/>
              </a:rPr>
              <a:t>next: () =&gt;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dirty="0">
                <a:effectLst/>
              </a:rPr>
              <a:t>        </a:t>
            </a:r>
            <a:r>
              <a:rPr lang="sr-Latn-RS" b="0" dirty="0">
                <a:effectLst/>
              </a:rPr>
              <a:t>    </a:t>
            </a:r>
            <a:r>
              <a:rPr lang="en-US" b="0" dirty="0" err="1">
                <a:effectLst/>
              </a:rPr>
              <a:t>window.alert</a:t>
            </a:r>
            <a:r>
              <a:rPr lang="en-US" b="0" dirty="0">
                <a:effectLst/>
              </a:rPr>
              <a:t>("Registered successfully!")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dirty="0">
                <a:effectLst/>
              </a:rPr>
              <a:t>        </a:t>
            </a:r>
            <a:r>
              <a:rPr lang="sr-Latn-RS" b="0" dirty="0">
                <a:effectLst/>
              </a:rPr>
              <a:t>    </a:t>
            </a:r>
            <a:r>
              <a:rPr lang="en-US" b="0" dirty="0" err="1">
                <a:effectLst/>
              </a:rPr>
              <a:t>this.router.navigate</a:t>
            </a:r>
            <a:r>
              <a:rPr lang="en-US" b="0" dirty="0">
                <a:effectLst/>
              </a:rPr>
              <a:t>(["/login"])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dirty="0">
                <a:effectLst/>
              </a:rPr>
              <a:t>      </a:t>
            </a:r>
            <a:r>
              <a:rPr lang="sr-Latn-RS" b="0" dirty="0">
                <a:effectLst/>
              </a:rPr>
              <a:t>  </a:t>
            </a:r>
            <a:r>
              <a:rPr lang="en-US" b="0" dirty="0">
                <a:effectLst/>
              </a:rPr>
              <a:t>},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dirty="0">
                <a:effectLst/>
              </a:rPr>
              <a:t>     </a:t>
            </a:r>
            <a:r>
              <a:rPr lang="sr-Latn-RS" b="0" dirty="0">
                <a:effectLst/>
              </a:rPr>
              <a:t>   </a:t>
            </a:r>
            <a:r>
              <a:rPr lang="en-US" b="0" dirty="0">
                <a:effectLst/>
              </a:rPr>
              <a:t>error: (err) =&gt;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dirty="0">
                <a:effectLst/>
              </a:rPr>
              <a:t>        </a:t>
            </a:r>
            <a:r>
              <a:rPr lang="sr-Latn-RS" b="0" dirty="0">
                <a:effectLst/>
              </a:rPr>
              <a:t>    </a:t>
            </a:r>
            <a:r>
              <a:rPr lang="en-US" b="0" dirty="0" err="1">
                <a:effectLst/>
              </a:rPr>
              <a:t>window.alert</a:t>
            </a:r>
            <a:r>
              <a:rPr lang="en-US" b="0" dirty="0">
                <a:effectLst/>
              </a:rPr>
              <a:t>(</a:t>
            </a:r>
            <a:r>
              <a:rPr lang="en-US" b="0" dirty="0" err="1">
                <a:effectLst/>
              </a:rPr>
              <a:t>err.message</a:t>
            </a:r>
            <a:r>
              <a:rPr lang="en-US" b="0" dirty="0">
                <a:effectLst/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dirty="0">
                <a:effectLst/>
              </a:rPr>
              <a:t>    </a:t>
            </a:r>
            <a:r>
              <a:rPr lang="sr-Latn-RS" b="0" dirty="0">
                <a:effectLst/>
              </a:rPr>
              <a:t>    </a:t>
            </a:r>
            <a:r>
              <a:rPr lang="en-US" b="0" dirty="0">
                <a:effectLst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r-Latn-RS" b="0" dirty="0">
                <a:effectLst/>
              </a:rPr>
              <a:t>    </a:t>
            </a:r>
            <a:r>
              <a:rPr lang="en-US" b="0" dirty="0">
                <a:effectLst/>
              </a:rPr>
              <a:t>})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3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782C8A2-D65C-7935-1416-479EC802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Registraciju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serveru</a:t>
            </a:r>
            <a:endParaRPr lang="sr-Latn-R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9304DE9-8E5B-55DF-D67C-38C2468B01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51386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@PostMapping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"/registration"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ResponseEntity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registerUser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@RequestBody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RegistrationRequest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ResponseEntity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authService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.register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HttpStatus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sr-Latn-RS" altLang="sr-Latn-R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CREATED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B9F3F61A-3E7E-4138-EA10-C6EC0E376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580179"/>
            <a:ext cx="1078230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register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RegistrationRequest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sr-Latn-RS" altLang="sr-Latn-RS" dirty="0" err="1">
                <a:solidFill>
                  <a:srgbClr val="871094"/>
                </a:solidFill>
                <a:latin typeface="JetBrains Mono"/>
              </a:rPr>
              <a:t>u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serRepository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.findById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request.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email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isPresent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UserAlreadyExistsException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request.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email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en-US" altLang="sr-Latn-RS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newUser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sr-Latn-R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request.firstName</a:t>
            </a:r>
            <a:r>
              <a:rPr kumimoji="0" lang="en-U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sr-Latn-R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request.lastName</a:t>
            </a:r>
            <a:r>
              <a:rPr kumimoji="0" lang="en-U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sr-Latn-R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request.email</a:t>
            </a:r>
            <a:r>
              <a:rPr kumimoji="0" lang="en-U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sr-Latn-RS" dirty="0">
                <a:solidFill>
                  <a:srgbClr val="080808"/>
                </a:solidFill>
                <a:latin typeface="JetBrains Mono"/>
              </a:rPr>
              <a:t>		                              </a:t>
            </a:r>
            <a:r>
              <a:rPr lang="en-US" altLang="sr-Latn-RS" dirty="0" err="1">
                <a:solidFill>
                  <a:srgbClr val="080808"/>
                </a:solidFill>
                <a:latin typeface="JetBrains Mono"/>
              </a:rPr>
              <a:t>AppConfig.passwordEncoder</a:t>
            </a:r>
            <a:r>
              <a:rPr lang="en-US" altLang="sr-Latn-RS" dirty="0">
                <a:solidFill>
                  <a:srgbClr val="080808"/>
                </a:solidFill>
                <a:latin typeface="JetBrains Mono"/>
              </a:rPr>
              <a:t>().encode(</a:t>
            </a:r>
            <a:r>
              <a:rPr lang="en-US" altLang="sr-Latn-RS" dirty="0" err="1">
                <a:solidFill>
                  <a:srgbClr val="080808"/>
                </a:solidFill>
                <a:latin typeface="JetBrains Mono"/>
              </a:rPr>
              <a:t>request.password</a:t>
            </a:r>
            <a:r>
              <a:rPr lang="en-US" altLang="sr-Latn-RS" dirty="0">
                <a:solidFill>
                  <a:srgbClr val="080808"/>
                </a:solidFill>
                <a:latin typeface="JetBrains Mono"/>
              </a:rPr>
              <a:t>)</a:t>
            </a:r>
            <a:r>
              <a:rPr lang="sr-Latn-RS" altLang="sr-Latn-R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sr-Latn-RS" altLang="sr-Latn-RS" dirty="0" err="1">
                <a:solidFill>
                  <a:srgbClr val="080808"/>
                </a:solidFill>
                <a:latin typeface="JetBrains Mono"/>
              </a:rPr>
              <a:t>Role.REGULAR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altLang="sr-Latn-RS" dirty="0">
                <a:solidFill>
                  <a:srgbClr val="080808"/>
                </a:solidFill>
                <a:latin typeface="JetBrains Mono"/>
              </a:rPr>
              <a:t>                          </a:t>
            </a:r>
            <a:b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sr-Latn-RS" altLang="sr-Latn-RS" dirty="0" err="1">
                <a:solidFill>
                  <a:srgbClr val="871094"/>
                </a:solidFill>
                <a:latin typeface="JetBrains Mono"/>
              </a:rPr>
              <a:t>u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serRepository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.save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newUser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newUser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sr-Latn-RS" altLang="sr-Latn-R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84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4ADAD5F-C3C9-4C7F-D3A1-9D4B9082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099406"/>
          </a:xfrm>
        </p:spPr>
        <p:txBody>
          <a:bodyPr anchor="b">
            <a:normAutofit/>
          </a:bodyPr>
          <a:lstStyle/>
          <a:p>
            <a:r>
              <a:rPr lang="en-US"/>
              <a:t>Kursevi</a:t>
            </a:r>
            <a:endParaRPr lang="sr-Latn-R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C48F9E-19A1-CE12-6244-BD6F9758C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86336"/>
            <a:ext cx="6576352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sr-Latn-RS" altLang="sr-Latn-RS" sz="1800">
                <a:solidFill>
                  <a:srgbClr val="9E880D"/>
                </a:solidFill>
                <a:latin typeface="JetBrains Mono"/>
              </a:rPr>
              <a:t>@Entity</a:t>
            </a:r>
            <a:br>
              <a:rPr lang="sr-Latn-RS" altLang="sr-Latn-RS" sz="1800">
                <a:solidFill>
                  <a:srgbClr val="9E880D"/>
                </a:solidFill>
                <a:latin typeface="JetBrains Mono"/>
              </a:rPr>
            </a:br>
            <a:r>
              <a:rPr lang="sr-Latn-RS" altLang="sr-Latn-RS" sz="1800">
                <a:solidFill>
                  <a:srgbClr val="0033B3"/>
                </a:solidFill>
                <a:latin typeface="JetBrains Mono"/>
              </a:rPr>
              <a:t>public class </a:t>
            </a:r>
            <a:r>
              <a:rPr lang="sr-Latn-RS" altLang="sr-Latn-RS" sz="1800">
                <a:solidFill>
                  <a:srgbClr val="000000"/>
                </a:solidFill>
                <a:latin typeface="JetBrains Mono"/>
              </a:rPr>
              <a:t>Course </a:t>
            </a:r>
            <a:r>
              <a:rPr lang="sr-Latn-RS" altLang="sr-Latn-RS" sz="1800">
                <a:solidFill>
                  <a:srgbClr val="080808"/>
                </a:solidFill>
                <a:latin typeface="JetBrains Mono"/>
              </a:rPr>
              <a:t>{</a:t>
            </a:r>
            <a:br>
              <a:rPr lang="sr-Latn-RS" altLang="sr-Latn-RS" sz="1800">
                <a:solidFill>
                  <a:srgbClr val="080808"/>
                </a:solidFill>
                <a:latin typeface="JetBrains Mono"/>
              </a:rPr>
            </a:br>
            <a:br>
              <a:rPr lang="sr-Latn-RS" altLang="sr-Latn-RS" sz="1800">
                <a:solidFill>
                  <a:srgbClr val="080808"/>
                </a:solidFill>
                <a:latin typeface="JetBrains Mono"/>
              </a:rPr>
            </a:br>
            <a:r>
              <a:rPr lang="sr-Latn-RS" altLang="sr-Latn-RS" sz="1800">
                <a:solidFill>
                  <a:srgbClr val="080808"/>
                </a:solidFill>
                <a:latin typeface="JetBrains Mono"/>
              </a:rPr>
              <a:t>    </a:t>
            </a:r>
            <a:r>
              <a:rPr lang="sr-Latn-RS" altLang="sr-Latn-RS" sz="1800">
                <a:solidFill>
                  <a:srgbClr val="9E880D"/>
                </a:solidFill>
                <a:latin typeface="JetBrains Mono"/>
              </a:rPr>
              <a:t>@Id</a:t>
            </a:r>
            <a:br>
              <a:rPr lang="sr-Latn-RS" altLang="sr-Latn-RS" sz="1800">
                <a:solidFill>
                  <a:srgbClr val="9E880D"/>
                </a:solidFill>
                <a:latin typeface="JetBrains Mono"/>
              </a:rPr>
            </a:br>
            <a:r>
              <a:rPr lang="sr-Latn-RS" altLang="sr-Latn-RS" sz="1800">
                <a:solidFill>
                  <a:srgbClr val="9E880D"/>
                </a:solidFill>
                <a:latin typeface="JetBrains Mono"/>
              </a:rPr>
              <a:t>    </a:t>
            </a:r>
            <a:r>
              <a:rPr lang="sr-Latn-RS" altLang="sr-Latn-RS" sz="1800">
                <a:solidFill>
                  <a:srgbClr val="0033B3"/>
                </a:solidFill>
                <a:latin typeface="JetBrains Mono"/>
              </a:rPr>
              <a:t>private </a:t>
            </a:r>
            <a:r>
              <a:rPr lang="sr-Latn-RS" altLang="sr-Latn-RS" sz="180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sr-Latn-RS" altLang="sr-Latn-RS" sz="1800">
                <a:solidFill>
                  <a:srgbClr val="871094"/>
                </a:solidFill>
                <a:latin typeface="JetBrains Mono"/>
              </a:rPr>
              <a:t>name</a:t>
            </a:r>
            <a:r>
              <a:rPr lang="sr-Latn-RS" altLang="sr-Latn-RS" sz="1800">
                <a:solidFill>
                  <a:srgbClr val="080808"/>
                </a:solidFill>
                <a:latin typeface="JetBrains Mono"/>
              </a:rPr>
              <a:t>;</a:t>
            </a:r>
            <a:br>
              <a:rPr lang="sr-Latn-RS" altLang="sr-Latn-RS" sz="1800">
                <a:solidFill>
                  <a:srgbClr val="080808"/>
                </a:solidFill>
                <a:latin typeface="JetBrains Mono"/>
              </a:rPr>
            </a:br>
            <a:r>
              <a:rPr lang="sr-Latn-RS" altLang="sr-Latn-RS" sz="1800">
                <a:solidFill>
                  <a:srgbClr val="080808"/>
                </a:solidFill>
                <a:latin typeface="JetBrains Mono"/>
              </a:rPr>
              <a:t>    </a:t>
            </a:r>
            <a:r>
              <a:rPr lang="sr-Latn-RS" altLang="sr-Latn-RS" sz="1800">
                <a:solidFill>
                  <a:srgbClr val="0033B3"/>
                </a:solidFill>
                <a:latin typeface="JetBrains Mono"/>
              </a:rPr>
              <a:t>private </a:t>
            </a:r>
            <a:r>
              <a:rPr lang="sr-Latn-RS" altLang="sr-Latn-RS" sz="180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sr-Latn-RS" altLang="sr-Latn-RS" sz="1800">
                <a:solidFill>
                  <a:srgbClr val="871094"/>
                </a:solidFill>
                <a:latin typeface="JetBrains Mono"/>
              </a:rPr>
              <a:t>pictureURL</a:t>
            </a:r>
            <a:r>
              <a:rPr lang="sr-Latn-RS" altLang="sr-Latn-RS" sz="1800">
                <a:solidFill>
                  <a:srgbClr val="080808"/>
                </a:solidFill>
                <a:latin typeface="JetBrains Mono"/>
              </a:rPr>
              <a:t>;</a:t>
            </a:r>
            <a:br>
              <a:rPr lang="sr-Latn-RS" altLang="sr-Latn-RS" sz="1800">
                <a:solidFill>
                  <a:srgbClr val="080808"/>
                </a:solidFill>
                <a:latin typeface="JetBrains Mono"/>
              </a:rPr>
            </a:br>
            <a:r>
              <a:rPr lang="sr-Latn-RS" altLang="sr-Latn-RS" sz="1800">
                <a:solidFill>
                  <a:srgbClr val="080808"/>
                </a:solidFill>
                <a:latin typeface="JetBrains Mono"/>
              </a:rPr>
              <a:t>    </a:t>
            </a:r>
            <a:r>
              <a:rPr lang="sr-Latn-RS" altLang="sr-Latn-RS" sz="1800">
                <a:solidFill>
                  <a:srgbClr val="0033B3"/>
                </a:solidFill>
                <a:latin typeface="JetBrains Mono"/>
              </a:rPr>
              <a:t>private </a:t>
            </a:r>
            <a:r>
              <a:rPr lang="sr-Latn-RS" altLang="sr-Latn-RS" sz="1800">
                <a:solidFill>
                  <a:srgbClr val="000000"/>
                </a:solidFill>
                <a:latin typeface="JetBrains Mono"/>
              </a:rPr>
              <a:t>String </a:t>
            </a:r>
            <a:r>
              <a:rPr lang="sr-Latn-RS" altLang="sr-Latn-RS" sz="1800">
                <a:solidFill>
                  <a:srgbClr val="871094"/>
                </a:solidFill>
                <a:latin typeface="JetBrains Mono"/>
              </a:rPr>
              <a:t>description</a:t>
            </a:r>
            <a:r>
              <a:rPr lang="sr-Latn-RS" altLang="sr-Latn-RS" sz="1800">
                <a:solidFill>
                  <a:srgbClr val="080808"/>
                </a:solidFill>
                <a:latin typeface="JetBrains Mono"/>
              </a:rPr>
              <a:t>;</a:t>
            </a:r>
            <a:br>
              <a:rPr lang="sr-Latn-RS" altLang="sr-Latn-RS" sz="1800">
                <a:solidFill>
                  <a:srgbClr val="080808"/>
                </a:solidFill>
                <a:latin typeface="JetBrains Mono"/>
              </a:rPr>
            </a:br>
            <a:br>
              <a:rPr lang="sr-Latn-RS" altLang="sr-Latn-RS" sz="1800">
                <a:solidFill>
                  <a:srgbClr val="080808"/>
                </a:solidFill>
                <a:latin typeface="JetBrains Mono"/>
              </a:rPr>
            </a:br>
            <a:r>
              <a:rPr lang="sr-Latn-RS" altLang="sr-Latn-RS" sz="1800">
                <a:solidFill>
                  <a:srgbClr val="080808"/>
                </a:solidFill>
                <a:latin typeface="JetBrains Mono"/>
              </a:rPr>
              <a:t>    </a:t>
            </a:r>
            <a:r>
              <a:rPr lang="sr-Latn-RS" altLang="sr-Latn-RS" sz="1800">
                <a:solidFill>
                  <a:srgbClr val="9E880D"/>
                </a:solidFill>
                <a:latin typeface="JetBrains Mono"/>
              </a:rPr>
              <a:t>@ManyToOne</a:t>
            </a:r>
            <a:endParaRPr lang="sr-Latn-RS" altLang="sr-Latn-RS" sz="1800">
              <a:solidFill>
                <a:srgbClr val="080808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sr-Latn-RS" altLang="sr-Latn-RS" sz="1800">
                <a:solidFill>
                  <a:srgbClr val="080808"/>
                </a:solidFill>
                <a:latin typeface="JetBrains Mono"/>
              </a:rPr>
              <a:t>    </a:t>
            </a:r>
            <a:r>
              <a:rPr lang="sr-Latn-RS" altLang="sr-Latn-RS" sz="1800">
                <a:solidFill>
                  <a:srgbClr val="0033B3"/>
                </a:solidFill>
                <a:latin typeface="JetBrains Mono"/>
              </a:rPr>
              <a:t>private </a:t>
            </a:r>
            <a:r>
              <a:rPr lang="sr-Latn-RS" altLang="sr-Latn-RS" sz="1800">
                <a:solidFill>
                  <a:srgbClr val="000000"/>
                </a:solidFill>
                <a:latin typeface="JetBrains Mono"/>
              </a:rPr>
              <a:t>AppUser </a:t>
            </a:r>
            <a:r>
              <a:rPr lang="sr-Latn-RS" altLang="sr-Latn-RS" sz="1800">
                <a:solidFill>
                  <a:srgbClr val="871094"/>
                </a:solidFill>
                <a:latin typeface="JetBrains Mono"/>
              </a:rPr>
              <a:t>teacher</a:t>
            </a:r>
            <a:r>
              <a:rPr lang="sr-Latn-RS" altLang="sr-Latn-RS" sz="1800">
                <a:solidFill>
                  <a:srgbClr val="080808"/>
                </a:solidFill>
                <a:latin typeface="JetBrains Mono"/>
              </a:rPr>
              <a:t>;</a:t>
            </a:r>
            <a:endParaRPr lang="en-US" altLang="sr-Latn-RS" sz="1800">
              <a:solidFill>
                <a:srgbClr val="080808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sr-Latn-RS" sz="1800">
              <a:solidFill>
                <a:srgbClr val="080808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sr-Latn-RS" sz="1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@OneToMany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(mappedBy = 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"course"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sr-Latn-R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Lecture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lectures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sr-Latn-RS" sz="1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@OneToMany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(mappedBy = 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"course"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cascade = 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CascadeType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sr-Latn-RS" altLang="sr-Latn-RS" sz="1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ALL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sr-Latn-R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Enrollment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enrollments 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ArrayList&lt;&gt;();</a:t>
            </a:r>
            <a:endParaRPr lang="en-US" altLang="sr-Latn-RS" sz="1800">
              <a:solidFill>
                <a:srgbClr val="080808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sr-Latn-RS" sz="1800">
                <a:solidFill>
                  <a:srgbClr val="080808"/>
                </a:solidFill>
                <a:latin typeface="JetBrains Mono"/>
              </a:rPr>
              <a:t>}</a:t>
            </a:r>
            <a:endParaRPr lang="sr-Latn-RS" altLang="sr-Latn-RS" sz="1800" dirty="0">
              <a:latin typeface="Arial" panose="020B0604020202020204" pitchFamily="34" charset="0"/>
            </a:endParaRPr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54D6C7FE-A57F-D9EE-9549-DAEBD0135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915" y="2317994"/>
            <a:ext cx="6878010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4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7D0A05F-B9C1-A3A9-2CAA-758253CF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kurseva</a:t>
            </a:r>
            <a:endParaRPr lang="sr-Latn-RS" dirty="0"/>
          </a:p>
        </p:txBody>
      </p:sp>
      <p:pic>
        <p:nvPicPr>
          <p:cNvPr id="4" name="Picture 35">
            <a:extLst>
              <a:ext uri="{FF2B5EF4-FFF2-40B4-BE49-F238E27FC236}">
                <a16:creationId xmlns:a16="http://schemas.microsoft.com/office/drawing/2014/main" id="{F187085C-072C-AF31-1C68-F50B9E22E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425" y="1580951"/>
            <a:ext cx="10620375" cy="491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74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71A715B371ED46A4FD0F10B110E8B9" ma:contentTypeVersion="13" ma:contentTypeDescription="Create a new document." ma:contentTypeScope="" ma:versionID="d001ae5bd2c8cbeb5f5b2d223fca6d02">
  <xsd:schema xmlns:xsd="http://www.w3.org/2001/XMLSchema" xmlns:xs="http://www.w3.org/2001/XMLSchema" xmlns:p="http://schemas.microsoft.com/office/2006/metadata/properties" xmlns:ns3="3d08abde-63b8-4ea5-a82b-6a9e7d0fb4d4" xmlns:ns4="0d296a77-8fcb-415f-9ab8-c6227dd0d4eb" targetNamespace="http://schemas.microsoft.com/office/2006/metadata/properties" ma:root="true" ma:fieldsID="5b49bd69f90365e7add83d4ce5f9fb3d" ns3:_="" ns4:_="">
    <xsd:import namespace="3d08abde-63b8-4ea5-a82b-6a9e7d0fb4d4"/>
    <xsd:import namespace="0d296a77-8fcb-415f-9ab8-c6227dd0d4eb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08abde-63b8-4ea5-a82b-6a9e7d0fb4d4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296a77-8fcb-415f-9ab8-c6227dd0d4eb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d08abde-63b8-4ea5-a82b-6a9e7d0fb4d4" xsi:nil="true"/>
  </documentManagement>
</p:properties>
</file>

<file path=customXml/itemProps1.xml><?xml version="1.0" encoding="utf-8"?>
<ds:datastoreItem xmlns:ds="http://schemas.openxmlformats.org/officeDocument/2006/customXml" ds:itemID="{D2BC3B23-F365-4ED4-AE94-6A6A8CBE8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AF1ED3-5E13-4613-9CDB-8935A88160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08abde-63b8-4ea5-a82b-6a9e7d0fb4d4"/>
    <ds:schemaRef ds:uri="0d296a77-8fcb-415f-9ab8-c6227dd0d4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ACFEBA-E5D6-401C-A296-9C22EC884C1E}">
  <ds:schemaRefs>
    <ds:schemaRef ds:uri="http://schemas.microsoft.com/office/2006/documentManagement/types"/>
    <ds:schemaRef ds:uri="0d296a77-8fcb-415f-9ab8-c6227dd0d4eb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3d08abde-63b8-4ea5-a82b-6a9e7d0fb4d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708</Words>
  <Application>Microsoft Office PowerPoint</Application>
  <PresentationFormat>Široki ekran</PresentationFormat>
  <Paragraphs>60</Paragraphs>
  <Slides>22</Slides>
  <Notes>0</Notes>
  <HiddenSlides>0</HiddenSlides>
  <MMClips>0</MMClips>
  <ScaleCrop>false</ScaleCrop>
  <HeadingPairs>
    <vt:vector size="6" baseType="variant">
      <vt:variant>
        <vt:lpstr>Korišćeni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JetBrains Mono</vt:lpstr>
      <vt:lpstr>Tema Office</vt:lpstr>
      <vt:lpstr>Razvoj veb aplikacije učenja na daljinu u Java i Angular okruženjima</vt:lpstr>
      <vt:lpstr>Aplikacija učenja na daljinu</vt:lpstr>
      <vt:lpstr>Tehnologije</vt:lpstr>
      <vt:lpstr>Arhitektura Java aplikacije</vt:lpstr>
      <vt:lpstr>Implementacija korisnika i uloga u sistemu</vt:lpstr>
      <vt:lpstr>Registracija na klijentskoj strani</vt:lpstr>
      <vt:lpstr>Registraciju na serveru</vt:lpstr>
      <vt:lpstr>Kursevi</vt:lpstr>
      <vt:lpstr>Kreiranje kurseva</vt:lpstr>
      <vt:lpstr>Promena atributa kursa</vt:lpstr>
      <vt:lpstr>Lekcije</vt:lpstr>
      <vt:lpstr>Komponenta za kreiranje lekcija</vt:lpstr>
      <vt:lpstr>Prijavljivanje na kurs</vt:lpstr>
      <vt:lpstr>Testovi</vt:lpstr>
      <vt:lpstr>Komponenta kreiranja testa</vt:lpstr>
      <vt:lpstr>Pregled kursa</vt:lpstr>
      <vt:lpstr>Izrada testova</vt:lpstr>
      <vt:lpstr>Upis ocena</vt:lpstr>
      <vt:lpstr>Prikaz testiranja</vt:lpstr>
      <vt:lpstr>Prikaz po studentu</vt:lpstr>
      <vt:lpstr>Prikaz po lekciji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veb aplikacije učenja na daljinu u Java i Angular okruženjima</dc:title>
  <dc:creator>Jovan G. Lazic</dc:creator>
  <cp:lastModifiedBy>Jovan G. Lazic</cp:lastModifiedBy>
  <cp:revision>2</cp:revision>
  <dcterms:created xsi:type="dcterms:W3CDTF">2024-03-09T14:59:37Z</dcterms:created>
  <dcterms:modified xsi:type="dcterms:W3CDTF">2024-03-12T19:01:29Z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167c36-b4d5-4e4e-bd61-39632ce73ec8_Enabled">
    <vt:lpwstr>true</vt:lpwstr>
  </property>
  <property fmtid="{D5CDD505-2E9C-101B-9397-08002B2CF9AE}" pid="3" name="MSIP_Label_d0167c36-b4d5-4e4e-bd61-39632ce73ec8_SetDate">
    <vt:lpwstr>2024-03-11T07:45:06Z</vt:lpwstr>
  </property>
  <property fmtid="{D5CDD505-2E9C-101B-9397-08002B2CF9AE}" pid="4" name="MSIP_Label_d0167c36-b4d5-4e4e-bd61-39632ce73ec8_Method">
    <vt:lpwstr>Privileged</vt:lpwstr>
  </property>
  <property fmtid="{D5CDD505-2E9C-101B-9397-08002B2CF9AE}" pid="5" name="MSIP_Label_d0167c36-b4d5-4e4e-bd61-39632ce73ec8_Name">
    <vt:lpwstr>Open</vt:lpwstr>
  </property>
  <property fmtid="{D5CDD505-2E9C-101B-9397-08002B2CF9AE}" pid="6" name="MSIP_Label_d0167c36-b4d5-4e4e-bd61-39632ce73ec8_SiteId">
    <vt:lpwstr>169bbd4f-4054-49cd-a5c7-0244ab23e3a8</vt:lpwstr>
  </property>
  <property fmtid="{D5CDD505-2E9C-101B-9397-08002B2CF9AE}" pid="7" name="MSIP_Label_d0167c36-b4d5-4e4e-bd61-39632ce73ec8_ActionId">
    <vt:lpwstr>67f93bd3-237f-44b4-b0c1-a2bc19cc5c35</vt:lpwstr>
  </property>
  <property fmtid="{D5CDD505-2E9C-101B-9397-08002B2CF9AE}" pid="8" name="MSIP_Label_d0167c36-b4d5-4e4e-bd61-39632ce73ec8_ContentBits">
    <vt:lpwstr>1</vt:lpwstr>
  </property>
  <property fmtid="{D5CDD505-2E9C-101B-9397-08002B2CF9AE}" pid="9" name="ClassificationContentMarkingHeaderLocations">
    <vt:lpwstr>Tema Office:8</vt:lpwstr>
  </property>
  <property fmtid="{D5CDD505-2E9C-101B-9397-08002B2CF9AE}" pid="10" name="ClassificationContentMarkingHeaderText">
    <vt:lpwstr>Open</vt:lpwstr>
  </property>
  <property fmtid="{D5CDD505-2E9C-101B-9397-08002B2CF9AE}" pid="11" name="ContentTypeId">
    <vt:lpwstr>0x0101008671A715B371ED46A4FD0F10B110E8B9</vt:lpwstr>
  </property>
</Properties>
</file>