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81" r:id="rId4"/>
    <p:sldId id="271" r:id="rId5"/>
    <p:sldId id="272" r:id="rId6"/>
    <p:sldId id="274" r:id="rId7"/>
    <p:sldId id="275" r:id="rId8"/>
    <p:sldId id="276" r:id="rId9"/>
    <p:sldId id="277" r:id="rId10"/>
    <p:sldId id="278" r:id="rId11"/>
    <p:sldId id="269" r:id="rId12"/>
    <p:sldId id="279" r:id="rId13"/>
    <p:sldId id="280" r:id="rId14"/>
    <p:sldId id="273" r:id="rId15"/>
    <p:sldId id="283" r:id="rId16"/>
    <p:sldId id="284" r:id="rId17"/>
    <p:sldId id="285" r:id="rId18"/>
    <p:sldId id="287" r:id="rId19"/>
    <p:sldId id="288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9C0ED71-0DE9-4ACF-BC26-8803D30C5432}">
          <p14:sldIdLst>
            <p14:sldId id="256"/>
            <p14:sldId id="261"/>
            <p14:sldId id="281"/>
            <p14:sldId id="271"/>
            <p14:sldId id="272"/>
            <p14:sldId id="274"/>
            <p14:sldId id="275"/>
            <p14:sldId id="276"/>
            <p14:sldId id="277"/>
            <p14:sldId id="278"/>
            <p14:sldId id="269"/>
            <p14:sldId id="279"/>
            <p14:sldId id="280"/>
            <p14:sldId id="273"/>
            <p14:sldId id="283"/>
            <p14:sldId id="284"/>
            <p14:sldId id="285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EB7C"/>
    <a:srgbClr val="A0F090"/>
    <a:srgbClr val="D0F8C8"/>
    <a:srgbClr val="1FD600"/>
    <a:srgbClr val="3CDC1E"/>
    <a:srgbClr val="3CF01E"/>
    <a:srgbClr val="50FF28"/>
    <a:srgbClr val="50FF14"/>
    <a:srgbClr val="28C864"/>
    <a:srgbClr val="14D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>
        <p:scale>
          <a:sx n="58" d="100"/>
          <a:sy n="58" d="100"/>
        </p:scale>
        <p:origin x="451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516E-78C3-4DB3-A832-248516D2F4FB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NSI - Première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0327-8CF4-4E01-B8DD-F679FE540C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41135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DDEAE-EF10-42A3-89AC-B61D6956A9E0}" type="datetimeFigureOut">
              <a:rPr lang="fr-FR" smtClean="0"/>
              <a:t>05/02/2020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NSI - Première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57C29-3BD2-419C-8F30-A57AE144E6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67472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356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746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110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445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496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387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100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09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36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039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89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181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181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66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686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481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9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34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NSI - Première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42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B08D7A-0E46-4D74-B5F0-C29D6C2DB6FE}" type="datetime1">
              <a:rPr lang="fr-FR" smtClean="0"/>
              <a:t>05/02/2020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392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525D-6260-49B1-BFE0-4F3803C16466}" type="datetime1">
              <a:rPr lang="fr-FR" smtClean="0"/>
              <a:t>05/02/2020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18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931B-2E9B-43CC-9D61-F3CE2BC86065}" type="datetime1">
              <a:rPr lang="fr-FR" smtClean="0"/>
              <a:t>05/02/2020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37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26E7-6975-4D16-9979-FD0B02ABEE2B}" type="datetime1">
              <a:rPr lang="fr-FR" smtClean="0"/>
              <a:t>05/02/2020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41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BE045-A0AD-4116-859C-DFCE40616B72}" type="datetime1">
              <a:rPr lang="fr-FR" smtClean="0"/>
              <a:t>05/02/2020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063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EA7E-D51C-4FFC-9C18-F420A302AEF5}" type="datetime1">
              <a:rPr lang="fr-FR" smtClean="0"/>
              <a:t>05/02/2020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11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B412-8CCB-438C-8765-E47C463E175E}" type="datetime1">
              <a:rPr lang="fr-FR" smtClean="0"/>
              <a:t>05/02/2020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33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1D53-B33A-4CAB-AEBC-C72F0DEF4A1F}" type="datetime1">
              <a:rPr lang="fr-FR" smtClean="0"/>
              <a:t>05/02/2020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CAD0-2519-4A6A-9175-5CDA6ED9D706}" type="datetime1">
              <a:rPr lang="fr-FR" smtClean="0"/>
              <a:t>05/02/2020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00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9C2647-3F8C-4209-85A5-CBBA6B585320}" type="datetime1">
              <a:rPr lang="fr-FR" smtClean="0"/>
              <a:t>05/02/2020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601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3BE337-CBFA-4F8F-B117-177A4FD82CA3}" type="datetime1">
              <a:rPr lang="fr-FR" smtClean="0"/>
              <a:t>05/02/2020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812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68EC258-872D-4810-A823-3E363DC79A85}" type="datetime1">
              <a:rPr lang="fr-FR" smtClean="0"/>
              <a:t>05/02/2020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D7C9D79-AAC2-452A-8A57-AEF3C57C49D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rgbClr val="8DE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388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1244600" y="1397000"/>
            <a:ext cx="967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3CD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Rubrique </a:t>
            </a:r>
            <a:r>
              <a:rPr lang="fr-FR" sz="2800" dirty="0" smtClean="0">
                <a:solidFill>
                  <a:srgbClr val="3CDC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sz="2800" dirty="0" smtClean="0">
                <a:solidFill>
                  <a:srgbClr val="3CD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44600" y="2839710"/>
            <a:ext cx="967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3CD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Catégorie </a:t>
            </a:r>
            <a:r>
              <a:rPr lang="fr-FR" sz="2800" dirty="0" smtClean="0">
                <a:solidFill>
                  <a:srgbClr val="3CDC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fr-FR" sz="2800" dirty="0">
                <a:solidFill>
                  <a:srgbClr val="3CDC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sz="2800" dirty="0" smtClean="0">
                <a:solidFill>
                  <a:srgbClr val="3CDC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 graphique (</a:t>
            </a:r>
            <a:r>
              <a:rPr lang="fr-F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244600" y="4282420"/>
            <a:ext cx="967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3CD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Activité</a:t>
            </a:r>
            <a:r>
              <a:rPr lang="fr-FR" sz="2800" dirty="0" smtClean="0">
                <a:solidFill>
                  <a:srgbClr val="3CDC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► ►</a:t>
            </a:r>
            <a:r>
              <a:rPr lang="fr-FR" sz="2800" dirty="0">
                <a:solidFill>
                  <a:srgbClr val="3CDC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►</a:t>
            </a:r>
            <a:r>
              <a:rPr lang="fr-FR" sz="2800" dirty="0" smtClean="0">
                <a:solidFill>
                  <a:srgbClr val="3CDC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Snake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353069" y="6524200"/>
            <a:ext cx="185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Première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75099"/>
              </p:ext>
            </p:extLst>
          </p:nvPr>
        </p:nvGraphicFramePr>
        <p:xfrm>
          <a:off x="44970" y="6464240"/>
          <a:ext cx="1371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</a:t>
                      </a:r>
                      <a:endParaRPr lang="fr-FR" dirty="0"/>
                    </a:p>
                  </a:txBody>
                  <a:tcPr>
                    <a:solidFill>
                      <a:srgbClr val="3CDC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3CDC1E"/>
                          </a:solidFill>
                        </a:rPr>
                        <a:t>S</a:t>
                      </a:r>
                      <a:endParaRPr lang="fr-FR" dirty="0">
                        <a:solidFill>
                          <a:srgbClr val="3CDC1E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>
                    <a:solidFill>
                      <a:srgbClr val="3CDC1E"/>
                    </a:solidFill>
                  </a:tcPr>
                </a:tc>
              </a:tr>
            </a:tbl>
          </a:graphicData>
        </a:graphic>
      </p:graphicFrame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104" y="-15914"/>
            <a:ext cx="1806896" cy="68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Arial Black" panose="020B0A04020102020204" pitchFamily="34" charset="0"/>
                <a:cs typeface="Arial" panose="020B0604020202020204" pitchFamily="34" charset="0"/>
              </a:rPr>
              <a:t>Contrôle des </a:t>
            </a:r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déplacements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Créer toutes les instructions </a:t>
            </a:r>
            <a:r>
              <a:rPr lang="fr-FR" i="1" dirty="0" err="1" smtClean="0"/>
              <a:t>tk.bind</a:t>
            </a:r>
            <a:r>
              <a:rPr lang="fr-FR" i="1" dirty="0" smtClean="0"/>
              <a:t>() </a:t>
            </a:r>
            <a:r>
              <a:rPr lang="fr-FR" dirty="0" smtClean="0"/>
              <a:t>liées aux 4 actions sur le clavier (</a:t>
            </a:r>
            <a:r>
              <a:rPr lang="fr-FR" i="1" dirty="0" err="1" smtClean="0"/>
              <a:t>q,s,d,z</a:t>
            </a:r>
            <a:r>
              <a:rPr lang="fr-FR" dirty="0" smtClean="0"/>
              <a:t>) et les 4 fonctions correspondantes: </a:t>
            </a:r>
            <a:r>
              <a:rPr lang="fr-FR" i="1" dirty="0" err="1" smtClean="0"/>
              <a:t>left</a:t>
            </a:r>
            <a:r>
              <a:rPr lang="fr-FR" i="1" dirty="0" smtClean="0"/>
              <a:t>(), down(), right(), up().</a:t>
            </a:r>
            <a:endParaRPr lang="fr-FR" i="1" dirty="0"/>
          </a:p>
          <a:p>
            <a:pPr marL="0" indent="0">
              <a:buNone/>
            </a:pPr>
            <a:r>
              <a:rPr lang="fr-FR" dirty="0" smtClean="0"/>
              <a:t>Dans </a:t>
            </a:r>
            <a:r>
              <a:rPr lang="fr-FR" dirty="0"/>
              <a:t>la fonction </a:t>
            </a:r>
            <a:r>
              <a:rPr lang="fr-FR" i="1" dirty="0" err="1"/>
              <a:t>computeNextFrame</a:t>
            </a:r>
            <a:r>
              <a:rPr lang="fr-FR" i="1" dirty="0" smtClean="0"/>
              <a:t>()</a:t>
            </a:r>
            <a:r>
              <a:rPr lang="fr-FR" dirty="0" smtClean="0"/>
              <a:t>, tenez compte de la valeur de la variable </a:t>
            </a:r>
            <a:r>
              <a:rPr lang="fr-FR" i="1" dirty="0" smtClean="0"/>
              <a:t>direction</a:t>
            </a:r>
            <a:r>
              <a:rPr lang="fr-FR" dirty="0" smtClean="0"/>
              <a:t> pour déplacer le rectangle.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891" y="2248487"/>
            <a:ext cx="4364182" cy="4579493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939799" y="2248487"/>
            <a:ext cx="6500091" cy="4858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fr-FR" dirty="0" smtClean="0"/>
              <a:t>La variable </a:t>
            </a:r>
            <a:r>
              <a:rPr lang="fr-FR" i="1" dirty="0" err="1" smtClean="0"/>
              <a:t>coordonnee</a:t>
            </a:r>
            <a:r>
              <a:rPr lang="fr-FR" dirty="0" smtClean="0"/>
              <a:t> était de type entier.</a:t>
            </a:r>
            <a:br>
              <a:rPr lang="fr-FR" dirty="0" smtClean="0"/>
            </a:br>
            <a:r>
              <a:rPr lang="fr-FR" dirty="0" smtClean="0"/>
              <a:t>Nous avons besoin de passer 2 informations pour suivre les déplacement du carré. (abscisse et ordonnée)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fr-FR" u="sng" dirty="0" smtClean="0"/>
              <a:t>Conseil: </a:t>
            </a:r>
            <a:r>
              <a:rPr lang="fr-FR" dirty="0" smtClean="0"/>
              <a:t>Utilisez maintenant cette variable comme une liste de 2 entiers.</a:t>
            </a:r>
            <a:br>
              <a:rPr lang="fr-FR" dirty="0" smtClean="0"/>
            </a:br>
            <a:r>
              <a:rPr lang="fr-FR" dirty="0" err="1"/>
              <a:t>c</a:t>
            </a:r>
            <a:r>
              <a:rPr lang="fr-FR" dirty="0" err="1" smtClean="0"/>
              <a:t>oordonnee</a:t>
            </a:r>
            <a:r>
              <a:rPr lang="fr-FR" dirty="0" smtClean="0"/>
              <a:t>[0] : pour manipuler l’abscisse</a:t>
            </a:r>
          </a:p>
          <a:p>
            <a:pPr marL="0" indent="0">
              <a:buNone/>
            </a:pPr>
            <a:r>
              <a:rPr lang="fr-FR" dirty="0" err="1" smtClean="0"/>
              <a:t>coordonnee</a:t>
            </a:r>
            <a:r>
              <a:rPr lang="fr-FR" dirty="0" smtClean="0"/>
              <a:t>[1] </a:t>
            </a:r>
            <a:r>
              <a:rPr lang="fr-FR" dirty="0"/>
              <a:t>: pour manipuler </a:t>
            </a:r>
            <a:r>
              <a:rPr lang="fr-FR" dirty="0" smtClean="0"/>
              <a:t>l’ordonnée</a:t>
            </a:r>
            <a:endParaRPr lang="fr-FR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fr-FR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fr-FR" dirty="0" smtClean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fr-FR" dirty="0" smtClean="0"/>
              <a:t>Nettoyez le programme en mettant tous les </a:t>
            </a:r>
            <a:r>
              <a:rPr lang="fr-FR" i="1" dirty="0" err="1" smtClean="0"/>
              <a:t>print</a:t>
            </a:r>
            <a:r>
              <a:rPr lang="fr-FR" i="1" dirty="0" smtClean="0"/>
              <a:t>() 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fr-FR" dirty="0" smtClean="0"/>
              <a:t>en commentaire (#)</a:t>
            </a:r>
          </a:p>
        </p:txBody>
      </p:sp>
    </p:spTree>
    <p:extLst>
      <p:ext uri="{BB962C8B-B14F-4D97-AF65-F5344CB8AC3E}">
        <p14:creationId xmlns:p14="http://schemas.microsoft.com/office/powerpoint/2010/main" val="23462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Le ‘main’ en python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De façon à clarifier le code, nous allons bien séparer les déclarations de fonction du corps principale du programme.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 corps du programme actuellement		Après création du bloc ‘main</a:t>
            </a:r>
            <a:r>
              <a:rPr lang="fr-FR" dirty="0" smtClean="0"/>
              <a:t>’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Cette écriture a d’autres avantages: Elle permet aussi d’importer ce programme </a:t>
            </a:r>
            <a:r>
              <a:rPr lang="fr-FR" u="sng" dirty="0" smtClean="0"/>
              <a:t>en tant que module </a:t>
            </a:r>
            <a:r>
              <a:rPr lang="fr-FR" dirty="0" smtClean="0"/>
              <a:t>dans un autre programme pour bénéficier des déclarations de fonctions mais le ‘main’ ne sera pas exécuté.</a:t>
            </a:r>
          </a:p>
          <a:p>
            <a:pPr marL="0" indent="0">
              <a:buNone/>
            </a:pPr>
            <a:r>
              <a:rPr lang="fr-FR" dirty="0" smtClean="0"/>
              <a:t>Par exemple, si je créé un module </a:t>
            </a:r>
            <a:r>
              <a:rPr lang="fr-FR" i="1" dirty="0" smtClean="0"/>
              <a:t>mon_module.py</a:t>
            </a:r>
            <a:r>
              <a:rPr lang="fr-FR" dirty="0" smtClean="0"/>
              <a:t> avec un bloc ‘</a:t>
            </a:r>
            <a:r>
              <a:rPr lang="fr-FR" i="1" dirty="0" smtClean="0"/>
              <a:t>main</a:t>
            </a:r>
            <a:r>
              <a:rPr lang="fr-FR" dirty="0" smtClean="0"/>
              <a:t>’, lors </a:t>
            </a:r>
            <a:r>
              <a:rPr lang="fr-FR" dirty="0"/>
              <a:t>de l’import </a:t>
            </a:r>
            <a:br>
              <a:rPr lang="fr-FR" dirty="0"/>
            </a:br>
            <a:r>
              <a:rPr lang="fr-FR" i="1" dirty="0" err="1" smtClean="0"/>
              <a:t>from</a:t>
            </a:r>
            <a:r>
              <a:rPr lang="fr-FR" i="1" dirty="0" smtClean="0"/>
              <a:t> </a:t>
            </a:r>
            <a:r>
              <a:rPr lang="fr-FR" i="1" dirty="0" err="1" smtClean="0"/>
              <a:t>mon_module</a:t>
            </a:r>
            <a:r>
              <a:rPr lang="fr-FR" i="1" dirty="0" smtClean="0"/>
              <a:t> import * </a:t>
            </a:r>
            <a:r>
              <a:rPr lang="fr-FR" dirty="0" smtClean="0"/>
              <a:t>, le ‘</a:t>
            </a:r>
            <a:r>
              <a:rPr lang="fr-FR" i="1" dirty="0" smtClean="0"/>
              <a:t>main</a:t>
            </a:r>
            <a:r>
              <a:rPr lang="fr-FR" dirty="0" smtClean="0"/>
              <a:t>’ de </a:t>
            </a:r>
            <a:r>
              <a:rPr lang="fr-FR" i="1" dirty="0" smtClean="0"/>
              <a:t>mon_module.py</a:t>
            </a:r>
            <a:r>
              <a:rPr lang="fr-FR" dirty="0" smtClean="0"/>
              <a:t> ne sera pas exécuté.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2325971"/>
            <a:ext cx="4962525" cy="1828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900" y="2266512"/>
            <a:ext cx="5343525" cy="20097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3239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Intégration des mécanismes du jeu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Il nous reste à programmer:</a:t>
            </a:r>
          </a:p>
          <a:p>
            <a:pPr>
              <a:buFontTx/>
              <a:buChar char="-"/>
            </a:pPr>
            <a:r>
              <a:rPr lang="fr-FR" dirty="0" smtClean="0"/>
              <a:t>La gestion des nœuds du corps du serpent (positions, </a:t>
            </a:r>
            <a:r>
              <a:rPr lang="fr-FR" dirty="0" smtClean="0"/>
              <a:t>déplacements)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La  création de la pomme</a:t>
            </a:r>
          </a:p>
          <a:p>
            <a:pPr>
              <a:buFontTx/>
              <a:buChar char="-"/>
            </a:pPr>
            <a:r>
              <a:rPr lang="fr-FR" dirty="0" smtClean="0"/>
              <a:t>La gestion du contact entre la pomme et la tête du serpent</a:t>
            </a:r>
          </a:p>
          <a:p>
            <a:pPr>
              <a:buFontTx/>
              <a:buChar char="-"/>
            </a:pPr>
            <a:r>
              <a:rPr lang="fr-FR" dirty="0" smtClean="0"/>
              <a:t>La gestion du contact entre la tête du serpent et une autre partie de son corps</a:t>
            </a:r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7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245" y="3999000"/>
            <a:ext cx="1883956" cy="192361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Gestion </a:t>
            </a:r>
            <a:r>
              <a:rPr lang="fr-FR" sz="2800" dirty="0">
                <a:latin typeface="Arial Black" panose="020B0A04020102020204" pitchFamily="34" charset="0"/>
                <a:cs typeface="Arial" panose="020B0604020202020204" pitchFamily="34" charset="0"/>
              </a:rPr>
              <a:t>des nœuds du corps du serpent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Nous allons maintenant traiter la variable </a:t>
            </a:r>
            <a:r>
              <a:rPr lang="fr-FR" dirty="0" err="1" smtClean="0"/>
              <a:t>coordonnee</a:t>
            </a:r>
            <a:r>
              <a:rPr lang="fr-FR" dirty="0" smtClean="0"/>
              <a:t> comme un tableau (liste de listes):</a:t>
            </a:r>
          </a:p>
          <a:p>
            <a:pPr marL="0" indent="0">
              <a:buNone/>
            </a:pPr>
            <a:r>
              <a:rPr lang="fr-FR" i="1" dirty="0" err="1"/>
              <a:t>c</a:t>
            </a:r>
            <a:r>
              <a:rPr lang="fr-FR" i="1" dirty="0" err="1" smtClean="0"/>
              <a:t>oordonnee</a:t>
            </a:r>
            <a:r>
              <a:rPr lang="fr-FR" i="1" dirty="0" smtClean="0"/>
              <a:t> = [ [ 200, 200], [200, 220], [200, 240], [220</a:t>
            </a:r>
            <a:r>
              <a:rPr lang="fr-FR" i="1" dirty="0"/>
              <a:t>, 240</a:t>
            </a:r>
            <a:r>
              <a:rPr lang="fr-FR" i="1" dirty="0" smtClean="0"/>
              <a:t>], …]</a:t>
            </a:r>
            <a:endParaRPr lang="fr-FR" i="1" dirty="0" smtClean="0"/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endParaRPr lang="fr-FR" i="1" dirty="0" smtClean="0"/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Dans la fonction, </a:t>
            </a:r>
            <a:r>
              <a:rPr lang="fr-FR" i="1" dirty="0" err="1" smtClean="0"/>
              <a:t>computeNextFrame</a:t>
            </a:r>
            <a:r>
              <a:rPr lang="fr-FR" i="1" dirty="0" smtClean="0"/>
              <a:t>() </a:t>
            </a:r>
            <a:r>
              <a:rPr lang="fr-FR" dirty="0" smtClean="0"/>
              <a:t>, avant chaque déplacement de la tête, les coordonnées des nœuds doivent se « propager »:</a:t>
            </a:r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…</a:t>
            </a:r>
          </a:p>
          <a:p>
            <a:pPr marL="0" indent="0">
              <a:buNone/>
            </a:pPr>
            <a:r>
              <a:rPr lang="fr-FR" dirty="0" smtClean="0"/>
              <a:t>Coordonnées du nœud 3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fr-FR" dirty="0" smtClean="0"/>
              <a:t> </a:t>
            </a:r>
            <a:r>
              <a:rPr lang="fr-FR" dirty="0"/>
              <a:t>Coordonnées du nœud </a:t>
            </a:r>
            <a:r>
              <a:rPr lang="fr-FR" dirty="0" smtClean="0"/>
              <a:t>2 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Coordonnées du nœud </a:t>
            </a:r>
            <a:r>
              <a:rPr lang="fr-FR" dirty="0" smtClean="0"/>
              <a:t>2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fr-FR" dirty="0" smtClean="0"/>
              <a:t> </a:t>
            </a:r>
            <a:r>
              <a:rPr lang="fr-FR" dirty="0"/>
              <a:t>Coordonnées du nœud </a:t>
            </a:r>
            <a:r>
              <a:rPr lang="fr-FR" dirty="0" smtClean="0"/>
              <a:t>1</a:t>
            </a:r>
          </a:p>
          <a:p>
            <a:pPr marL="0" indent="0">
              <a:buNone/>
            </a:pPr>
            <a:r>
              <a:rPr lang="fr-FR" dirty="0"/>
              <a:t>Coordonnées du nœud </a:t>
            </a:r>
            <a:r>
              <a:rPr lang="fr-FR" dirty="0" smtClean="0"/>
              <a:t>0 (la tête), modifiées selon la valeur de la variable </a:t>
            </a:r>
            <a:r>
              <a:rPr lang="fr-FR" i="1" dirty="0" smtClean="0"/>
              <a:t>direction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870365" y="1745672"/>
            <a:ext cx="1870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Coordonnées de la tête (nœud 0)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41964" y="2432792"/>
            <a:ext cx="1717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Coordonnées </a:t>
            </a:r>
            <a:r>
              <a:rPr lang="fr-FR" sz="2000" dirty="0" smtClean="0">
                <a:solidFill>
                  <a:schemeClr val="accent1"/>
                </a:solidFill>
              </a:rPr>
              <a:t>du nœud 1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12327" y="1724906"/>
            <a:ext cx="1717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Coordonnées </a:t>
            </a:r>
            <a:r>
              <a:rPr lang="fr-FR" sz="2000" dirty="0" smtClean="0">
                <a:solidFill>
                  <a:schemeClr val="accent1"/>
                </a:solidFill>
              </a:rPr>
              <a:t>du nœud  2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331526" y="2432792"/>
            <a:ext cx="1717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Coordonnées </a:t>
            </a:r>
            <a:r>
              <a:rPr lang="fr-FR" sz="2000" dirty="0" smtClean="0">
                <a:solidFill>
                  <a:schemeClr val="accent1"/>
                </a:solidFill>
              </a:rPr>
              <a:t>du nœud 3</a:t>
            </a:r>
            <a:endParaRPr lang="fr-FR" sz="2000" dirty="0">
              <a:solidFill>
                <a:schemeClr val="accent1"/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3075709" y="1440872"/>
            <a:ext cx="304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4274127" y="1440872"/>
            <a:ext cx="411020" cy="99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 flipV="1">
            <a:off x="5922818" y="1470889"/>
            <a:ext cx="48490" cy="46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7208979" y="1420106"/>
            <a:ext cx="78510" cy="10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rme libre 16"/>
          <p:cNvSpPr/>
          <p:nvPr/>
        </p:nvSpPr>
        <p:spPr>
          <a:xfrm flipH="1">
            <a:off x="9278773" y="5551115"/>
            <a:ext cx="593452" cy="238018"/>
          </a:xfrm>
          <a:custGeom>
            <a:avLst/>
            <a:gdLst>
              <a:gd name="connsiteX0" fmla="*/ 423894 w 423894"/>
              <a:gd name="connsiteY0" fmla="*/ 0 h 238018"/>
              <a:gd name="connsiteX1" fmla="*/ 296726 w 423894"/>
              <a:gd name="connsiteY1" fmla="*/ 205892 h 238018"/>
              <a:gd name="connsiteX2" fmla="*/ 121113 w 423894"/>
              <a:gd name="connsiteY2" fmla="*/ 224058 h 238018"/>
              <a:gd name="connsiteX3" fmla="*/ 0 w 423894"/>
              <a:gd name="connsiteY3" fmla="*/ 72668 h 23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894" h="238018">
                <a:moveTo>
                  <a:pt x="423894" y="0"/>
                </a:moveTo>
                <a:cubicBezTo>
                  <a:pt x="385541" y="84274"/>
                  <a:pt x="347189" y="168549"/>
                  <a:pt x="296726" y="205892"/>
                </a:cubicBezTo>
                <a:cubicBezTo>
                  <a:pt x="246263" y="243235"/>
                  <a:pt x="170567" y="246262"/>
                  <a:pt x="121113" y="224058"/>
                </a:cubicBezTo>
                <a:cubicBezTo>
                  <a:pt x="71659" y="201854"/>
                  <a:pt x="0" y="72668"/>
                  <a:pt x="0" y="72668"/>
                </a:cubicBezTo>
              </a:path>
            </a:pathLst>
          </a:custGeom>
          <a:noFill/>
          <a:ln>
            <a:solidFill>
              <a:srgbClr val="FFC000"/>
            </a:solidFill>
            <a:prstDash val="sysDot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 17"/>
          <p:cNvSpPr/>
          <p:nvPr/>
        </p:nvSpPr>
        <p:spPr>
          <a:xfrm rot="5400000" flipH="1">
            <a:off x="8814611" y="5135380"/>
            <a:ext cx="593452" cy="238018"/>
          </a:xfrm>
          <a:custGeom>
            <a:avLst/>
            <a:gdLst>
              <a:gd name="connsiteX0" fmla="*/ 423894 w 423894"/>
              <a:gd name="connsiteY0" fmla="*/ 0 h 238018"/>
              <a:gd name="connsiteX1" fmla="*/ 296726 w 423894"/>
              <a:gd name="connsiteY1" fmla="*/ 205892 h 238018"/>
              <a:gd name="connsiteX2" fmla="*/ 121113 w 423894"/>
              <a:gd name="connsiteY2" fmla="*/ 224058 h 238018"/>
              <a:gd name="connsiteX3" fmla="*/ 0 w 423894"/>
              <a:gd name="connsiteY3" fmla="*/ 72668 h 23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894" h="238018">
                <a:moveTo>
                  <a:pt x="423894" y="0"/>
                </a:moveTo>
                <a:cubicBezTo>
                  <a:pt x="385541" y="84274"/>
                  <a:pt x="347189" y="168549"/>
                  <a:pt x="296726" y="205892"/>
                </a:cubicBezTo>
                <a:cubicBezTo>
                  <a:pt x="246263" y="243235"/>
                  <a:pt x="170567" y="246262"/>
                  <a:pt x="121113" y="224058"/>
                </a:cubicBezTo>
                <a:cubicBezTo>
                  <a:pt x="71659" y="201854"/>
                  <a:pt x="0" y="72668"/>
                  <a:pt x="0" y="72668"/>
                </a:cubicBezTo>
              </a:path>
            </a:pathLst>
          </a:custGeom>
          <a:noFill/>
          <a:ln>
            <a:solidFill>
              <a:srgbClr val="FFC000"/>
            </a:solidFill>
            <a:prstDash val="sysDot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 18"/>
          <p:cNvSpPr/>
          <p:nvPr/>
        </p:nvSpPr>
        <p:spPr>
          <a:xfrm rot="5751467" flipH="1" flipV="1">
            <a:off x="9126847" y="4713362"/>
            <a:ext cx="593452" cy="306727"/>
          </a:xfrm>
          <a:custGeom>
            <a:avLst/>
            <a:gdLst>
              <a:gd name="connsiteX0" fmla="*/ 423894 w 423894"/>
              <a:gd name="connsiteY0" fmla="*/ 0 h 238018"/>
              <a:gd name="connsiteX1" fmla="*/ 296726 w 423894"/>
              <a:gd name="connsiteY1" fmla="*/ 205892 h 238018"/>
              <a:gd name="connsiteX2" fmla="*/ 121113 w 423894"/>
              <a:gd name="connsiteY2" fmla="*/ 224058 h 238018"/>
              <a:gd name="connsiteX3" fmla="*/ 0 w 423894"/>
              <a:gd name="connsiteY3" fmla="*/ 72668 h 238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894" h="238018">
                <a:moveTo>
                  <a:pt x="423894" y="0"/>
                </a:moveTo>
                <a:cubicBezTo>
                  <a:pt x="385541" y="84274"/>
                  <a:pt x="347189" y="168549"/>
                  <a:pt x="296726" y="205892"/>
                </a:cubicBezTo>
                <a:cubicBezTo>
                  <a:pt x="246263" y="243235"/>
                  <a:pt x="170567" y="246262"/>
                  <a:pt x="121113" y="224058"/>
                </a:cubicBezTo>
                <a:cubicBezTo>
                  <a:pt x="71659" y="201854"/>
                  <a:pt x="0" y="72668"/>
                  <a:pt x="0" y="72668"/>
                </a:cubicBezTo>
              </a:path>
            </a:pathLst>
          </a:custGeom>
          <a:noFill/>
          <a:ln>
            <a:solidFill>
              <a:srgbClr val="FFC000"/>
            </a:solidFill>
            <a:prstDash val="sysDot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/>
          <p:nvPr/>
        </p:nvCxnSpPr>
        <p:spPr>
          <a:xfrm flipV="1">
            <a:off x="9363553" y="3999000"/>
            <a:ext cx="0" cy="377324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8761747" y="4586160"/>
            <a:ext cx="382514" cy="1011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9623240" y="4587171"/>
            <a:ext cx="376154" cy="1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815" y="1033568"/>
            <a:ext cx="2542572" cy="1243448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8820440" y="2386625"/>
            <a:ext cx="892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/>
                </a:solidFill>
              </a:rPr>
              <a:t>Tête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9296884" y="2720679"/>
            <a:ext cx="144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/>
                </a:solidFill>
              </a:rPr>
              <a:t>Nœud 1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9717150" y="2384572"/>
            <a:ext cx="144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/>
                </a:solidFill>
              </a:rPr>
              <a:t>Nœud 2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0534309" y="2729825"/>
            <a:ext cx="144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/>
                </a:solidFill>
              </a:rPr>
              <a:t>Nœud 3</a:t>
            </a:r>
            <a:endParaRPr lang="fr-FR" sz="2000" dirty="0">
              <a:solidFill>
                <a:schemeClr val="accent1"/>
              </a:solidFill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9077035" y="1703860"/>
            <a:ext cx="344053" cy="75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9647884" y="1716059"/>
            <a:ext cx="184224" cy="106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 flipV="1">
            <a:off x="10225628" y="1714006"/>
            <a:ext cx="61054" cy="71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 flipV="1">
            <a:off x="10611201" y="1739237"/>
            <a:ext cx="494470" cy="105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Arial Black" panose="020B0A04020102020204" pitchFamily="34" charset="0"/>
                <a:cs typeface="Arial" panose="020B0604020202020204" pitchFamily="34" charset="0"/>
              </a:rPr>
              <a:t>Gestion des nœuds du corps du serpent 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5712" y="1146037"/>
            <a:ext cx="4095750" cy="1447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712" y="3252167"/>
            <a:ext cx="8058150" cy="207645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939800" y="673100"/>
            <a:ext cx="11252200" cy="621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fr-FR" dirty="0" smtClean="0"/>
              <a:t>Gestion des déplacements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fr-FR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fr-FR" dirty="0" smtClean="0"/>
          </a:p>
          <a:p>
            <a:pPr marL="0" indent="0">
              <a:buFont typeface="Franklin Gothic Book" panose="020B0503020102020204" pitchFamily="34" charset="0"/>
              <a:buNone/>
            </a:pPr>
            <a:endParaRPr lang="fr-FR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fr-FR" dirty="0" smtClean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fr-FR" dirty="0" smtClean="0"/>
              <a:t>Affichage de la tête et des nœuds du serpent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fr-FR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fr-FR" dirty="0" smtClean="0"/>
          </a:p>
          <a:p>
            <a:pPr marL="0" indent="0">
              <a:buFont typeface="Franklin Gothic Book" panose="020B0503020102020204" pitchFamily="34" charset="0"/>
              <a:buNone/>
            </a:pPr>
            <a:endParaRPr lang="fr-FR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fr-FR" dirty="0" smtClean="0"/>
          </a:p>
          <a:p>
            <a:pPr marL="0" indent="0">
              <a:buFont typeface="Franklin Gothic Book" panose="020B0503020102020204" pitchFamily="34" charset="0"/>
              <a:buNone/>
            </a:pPr>
            <a:endParaRPr lang="fr-FR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fr-FR" dirty="0" smtClean="0"/>
              <a:t>Changer la couleur des nœuds en fonction de leur rang:</a:t>
            </a:r>
            <a:br>
              <a:rPr lang="fr-FR" dirty="0" smtClean="0"/>
            </a:br>
            <a:r>
              <a:rPr lang="fr-FR" dirty="0" smtClean="0"/>
              <a:t>nœuds pairs en </a:t>
            </a:r>
            <a:r>
              <a:rPr lang="fr-FR" dirty="0" smtClean="0">
                <a:solidFill>
                  <a:schemeClr val="accent6"/>
                </a:solidFill>
              </a:rPr>
              <a:t>bleu</a:t>
            </a:r>
            <a:r>
              <a:rPr lang="fr-FR" dirty="0" smtClean="0"/>
              <a:t>, nœuds impairs en </a:t>
            </a:r>
            <a:r>
              <a:rPr lang="fr-FR" dirty="0" smtClean="0">
                <a:solidFill>
                  <a:schemeClr val="accent1"/>
                </a:solidFill>
              </a:rPr>
              <a:t>vert</a:t>
            </a:r>
            <a:r>
              <a:rPr lang="fr-FR" dirty="0" smtClean="0"/>
              <a:t> par exemple.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546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1972909"/>
            <a:ext cx="6096000" cy="20859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Les objets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Nous allons créer  une liste d’objets.</a:t>
            </a:r>
          </a:p>
          <a:p>
            <a:pPr marL="0" indent="0">
              <a:buNone/>
            </a:pPr>
            <a:r>
              <a:rPr lang="fr-FR" dirty="0" smtClean="0"/>
              <a:t>Pour l’instant il n’y aura qu’un seul objet: Ce sera une pomme.</a:t>
            </a:r>
          </a:p>
          <a:p>
            <a:pPr marL="0" indent="0">
              <a:buNone/>
            </a:pPr>
            <a:r>
              <a:rPr lang="fr-FR" dirty="0" smtClean="0"/>
              <a:t>Dans le ‘</a:t>
            </a:r>
            <a:r>
              <a:rPr lang="fr-FR" i="1" dirty="0" smtClean="0"/>
              <a:t>main</a:t>
            </a:r>
            <a:r>
              <a:rPr lang="fr-FR" dirty="0" smtClean="0"/>
              <a:t>’: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Pensez à importer la bibliothèque </a:t>
            </a:r>
            <a:r>
              <a:rPr lang="fr-FR" i="1" dirty="0" err="1" smtClean="0"/>
              <a:t>random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Dans  </a:t>
            </a:r>
            <a:r>
              <a:rPr lang="fr-FR" dirty="0"/>
              <a:t>la fonction </a:t>
            </a:r>
            <a:r>
              <a:rPr lang="fr-FR" i="1" dirty="0" err="1"/>
              <a:t>computeNextFrame</a:t>
            </a:r>
            <a:r>
              <a:rPr lang="fr-FR" i="1" dirty="0" smtClean="0"/>
              <a:t>()</a:t>
            </a:r>
            <a:r>
              <a:rPr lang="fr-FR" dirty="0" smtClean="0"/>
              <a:t>, gérer l’affichage de la pomme.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98500" y="4213162"/>
            <a:ext cx="2966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/>
                </a:solidFill>
              </a:rPr>
              <a:t>Abscisse et ordonnée de l’objet</a:t>
            </a:r>
            <a:endParaRPr lang="fr-FR" sz="2000" dirty="0">
              <a:solidFill>
                <a:schemeClr val="accent1"/>
              </a:solidFill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1836981" y="4008710"/>
            <a:ext cx="748399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809945" y="4161110"/>
            <a:ext cx="4258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/>
                </a:solidFill>
              </a:rPr>
              <a:t>Nature de l’objet:</a:t>
            </a:r>
          </a:p>
          <a:p>
            <a:r>
              <a:rPr lang="fr-FR" sz="2000" dirty="0" smtClean="0">
                <a:solidFill>
                  <a:schemeClr val="accent1"/>
                </a:solidFill>
              </a:rPr>
              <a:t>0: Pomme</a:t>
            </a:r>
          </a:p>
          <a:p>
            <a:r>
              <a:rPr lang="fr-FR" sz="2000" dirty="0" smtClean="0">
                <a:solidFill>
                  <a:schemeClr val="accent1"/>
                </a:solidFill>
              </a:rPr>
              <a:t>1: Piège (fait perdre un anneau)</a:t>
            </a:r>
          </a:p>
          <a:p>
            <a:r>
              <a:rPr lang="fr-FR" sz="2000" dirty="0" smtClean="0">
                <a:solidFill>
                  <a:schemeClr val="accent1"/>
                </a:solidFill>
              </a:rPr>
              <a:t>2: Piège (Fin de partie) …</a:t>
            </a:r>
            <a:endParaRPr lang="fr-FR" sz="2000" dirty="0">
              <a:solidFill>
                <a:schemeClr val="accent1"/>
              </a:solidFill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721516" y="4008710"/>
            <a:ext cx="304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3556706" y="3996010"/>
            <a:ext cx="325400" cy="21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Contact entre la tête et la pomme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Dans  la fonction </a:t>
            </a:r>
            <a:r>
              <a:rPr lang="fr-FR" i="1" dirty="0" err="1"/>
              <a:t>computeNextFrame</a:t>
            </a:r>
            <a:r>
              <a:rPr lang="fr-FR" i="1" dirty="0" smtClean="0"/>
              <a:t>()</a:t>
            </a:r>
            <a:r>
              <a:rPr lang="fr-FR" dirty="0" smtClean="0"/>
              <a:t>, tester si la tête est à la même place que la pomme.</a:t>
            </a:r>
          </a:p>
          <a:p>
            <a:pPr marL="0" indent="0">
              <a:buNone/>
            </a:pPr>
            <a:r>
              <a:rPr lang="fr-FR" dirty="0" smtClean="0"/>
              <a:t>Si c’est le cas, on déplace la pomme et on ajoute un nœud au serpent.</a:t>
            </a:r>
          </a:p>
          <a:p>
            <a:pPr marL="0" indent="0">
              <a:buNone/>
            </a:pPr>
            <a:r>
              <a:rPr lang="fr-FR" dirty="0" smtClean="0"/>
              <a:t>Le nouveau nœud est caché à la position [-20,-20], il reprendra automatiquement sa place à la prochaine étape de la simulation.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 smtClean="0"/>
              <a:t>Amélioration: </a:t>
            </a:r>
            <a:r>
              <a:rPr lang="fr-FR" dirty="0" smtClean="0"/>
              <a:t>Vous pouvez </a:t>
            </a:r>
            <a:r>
              <a:rPr lang="fr-FR" dirty="0"/>
              <a:t>aussi </a:t>
            </a:r>
            <a:r>
              <a:rPr lang="fr-FR" dirty="0" smtClean="0"/>
              <a:t>ajouter une ‘pomme piège’ (rouge par exemple) à chaque fois que le serpent mange une pomme verte.</a:t>
            </a:r>
          </a:p>
          <a:p>
            <a:pPr marL="0" indent="0">
              <a:buNone/>
            </a:pPr>
            <a:r>
              <a:rPr lang="fr-FR" dirty="0" smtClean="0"/>
              <a:t>Si le serpent touche une ‘pomme piège’, il perd un anneau.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2" y="2414587"/>
            <a:ext cx="7496175" cy="20288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384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Fin de partie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Toujours dans la </a:t>
            </a:r>
            <a:r>
              <a:rPr lang="fr-FR" dirty="0"/>
              <a:t>fonction </a:t>
            </a:r>
            <a:r>
              <a:rPr lang="fr-FR" i="1" dirty="0" err="1"/>
              <a:t>computeNextFrame</a:t>
            </a:r>
            <a:r>
              <a:rPr lang="fr-FR" i="1" dirty="0"/>
              <a:t>()</a:t>
            </a:r>
            <a:r>
              <a:rPr lang="fr-FR" dirty="0"/>
              <a:t>, tester si la tête est </a:t>
            </a:r>
            <a:r>
              <a:rPr lang="fr-FR" dirty="0" smtClean="0"/>
              <a:t>à la même place que l’un des nœud.</a:t>
            </a:r>
          </a:p>
          <a:p>
            <a:pPr marL="0" indent="0">
              <a:buNone/>
            </a:pPr>
            <a:r>
              <a:rPr lang="fr-FR" u="sng" dirty="0" smtClean="0"/>
              <a:t>Attention:</a:t>
            </a:r>
            <a:r>
              <a:rPr lang="fr-FR" dirty="0" smtClean="0"/>
              <a:t> Pour afficher le texte, il faut importer le module font </a:t>
            </a:r>
            <a:r>
              <a:rPr lang="fr-FR" dirty="0"/>
              <a:t>de </a:t>
            </a:r>
            <a:r>
              <a:rPr lang="fr-FR" dirty="0" err="1" smtClean="0"/>
              <a:t>tkinter</a:t>
            </a:r>
            <a:endParaRPr lang="fr-FR" dirty="0" smtClean="0"/>
          </a:p>
          <a:p>
            <a:pPr marL="0" indent="0">
              <a:buNone/>
            </a:pPr>
            <a:r>
              <a:rPr lang="fr-FR" i="1" dirty="0" err="1" smtClean="0"/>
              <a:t>from</a:t>
            </a:r>
            <a:r>
              <a:rPr lang="fr-FR" i="1" dirty="0" smtClean="0"/>
              <a:t> </a:t>
            </a:r>
            <a:r>
              <a:rPr lang="fr-FR" i="1" dirty="0" err="1"/>
              <a:t>tkinter</a:t>
            </a:r>
            <a:r>
              <a:rPr lang="fr-FR" i="1" dirty="0"/>
              <a:t> </a:t>
            </a:r>
            <a:r>
              <a:rPr lang="fr-FR" i="1" dirty="0" smtClean="0"/>
              <a:t>import </a:t>
            </a:r>
            <a:r>
              <a:rPr lang="fr-FR" i="1" dirty="0"/>
              <a:t>font as </a:t>
            </a:r>
            <a:r>
              <a:rPr lang="fr-FR" i="1" dirty="0" err="1" smtClean="0"/>
              <a:t>tkfont</a:t>
            </a:r>
            <a:endParaRPr lang="fr-FR" i="1" dirty="0" smtClean="0"/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endParaRPr lang="fr-FR" i="1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325" y="2465733"/>
            <a:ext cx="8705850" cy="29337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10211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Améliorations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>
              <a:buFontTx/>
              <a:buChar char="-"/>
            </a:pPr>
            <a:r>
              <a:rPr lang="fr-FR" dirty="0" smtClean="0"/>
              <a:t>Mettre </a:t>
            </a:r>
            <a:r>
              <a:rPr lang="fr-FR" dirty="0"/>
              <a:t>des images (</a:t>
            </a:r>
            <a:r>
              <a:rPr lang="fr-FR" dirty="0" err="1"/>
              <a:t>gif</a:t>
            </a:r>
            <a:r>
              <a:rPr lang="fr-FR" dirty="0"/>
              <a:t>) à la place des éléments graphiques (tête, nœuds, pomme)</a:t>
            </a:r>
          </a:p>
          <a:p>
            <a:pPr>
              <a:buFontTx/>
              <a:buChar char="-"/>
            </a:pPr>
            <a:r>
              <a:rPr lang="fr-FR" dirty="0"/>
              <a:t>Ajouter des pièges </a:t>
            </a:r>
            <a:r>
              <a:rPr lang="fr-FR" dirty="0" smtClean="0"/>
              <a:t>(pommes létales</a:t>
            </a:r>
            <a:r>
              <a:rPr lang="fr-FR" dirty="0"/>
              <a:t>)</a:t>
            </a:r>
          </a:p>
          <a:p>
            <a:pPr>
              <a:buFontTx/>
              <a:buChar char="-"/>
            </a:pPr>
            <a:r>
              <a:rPr lang="fr-FR" dirty="0" smtClean="0"/>
              <a:t>Afficher le score (nombre de nœuds) en fin de partie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633" y="1879361"/>
            <a:ext cx="4649234" cy="48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Placer une image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 la suite des importations, ajoutez celle du module PIL.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Juste après la création de l’environnement </a:t>
            </a:r>
            <a:r>
              <a:rPr lang="fr-FR" i="1" dirty="0" err="1"/>
              <a:t>tk</a:t>
            </a:r>
            <a:r>
              <a:rPr lang="fr-FR" i="1" dirty="0"/>
              <a:t> =  </a:t>
            </a:r>
            <a:r>
              <a:rPr lang="fr-FR" i="1" dirty="0" err="1"/>
              <a:t>Tk</a:t>
            </a:r>
            <a:r>
              <a:rPr lang="fr-FR" i="1" dirty="0"/>
              <a:t>()</a:t>
            </a:r>
            <a:r>
              <a:rPr lang="fr-FR" dirty="0"/>
              <a:t> </a:t>
            </a:r>
            <a:r>
              <a:rPr lang="fr-FR" dirty="0" smtClean="0"/>
              <a:t>ajoutez </a:t>
            </a:r>
            <a:r>
              <a:rPr lang="fr-FR" dirty="0"/>
              <a:t>les ouvertures des fichiers </a:t>
            </a:r>
            <a:r>
              <a:rPr lang="fr-FR" dirty="0" smtClean="0"/>
              <a:t>images.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 la place des </a:t>
            </a:r>
            <a:r>
              <a:rPr lang="fr-FR" i="1" dirty="0" err="1" smtClean="0"/>
              <a:t>can.create_rectangle</a:t>
            </a:r>
            <a:r>
              <a:rPr lang="fr-FR" i="1" dirty="0" smtClean="0"/>
              <a:t>() </a:t>
            </a:r>
            <a:r>
              <a:rPr lang="fr-FR" dirty="0" smtClean="0"/>
              <a:t>ou </a:t>
            </a:r>
            <a:r>
              <a:rPr lang="fr-FR" i="1" dirty="0" err="1" smtClean="0"/>
              <a:t>can.create_oval</a:t>
            </a:r>
            <a:r>
              <a:rPr lang="fr-FR" i="1" dirty="0" smtClean="0"/>
              <a:t>()</a:t>
            </a:r>
            <a:r>
              <a:rPr lang="fr-FR" dirty="0" smtClean="0"/>
              <a:t>, affichez les images dans le canevas (</a:t>
            </a:r>
            <a:r>
              <a:rPr lang="fr-FR" i="1" dirty="0" err="1" smtClean="0"/>
              <a:t>can</a:t>
            </a:r>
            <a:r>
              <a:rPr lang="fr-FR" dirty="0" smtClean="0"/>
              <a:t>) avec l’instruction </a:t>
            </a:r>
            <a:r>
              <a:rPr lang="fr-FR" i="1" dirty="0" err="1" smtClean="0"/>
              <a:t>can.create_image</a:t>
            </a:r>
            <a:r>
              <a:rPr lang="fr-FR" i="1" dirty="0" smtClean="0"/>
              <a:t>()</a:t>
            </a:r>
            <a:r>
              <a:rPr lang="fr-FR" dirty="0" smtClean="0"/>
              <a:t>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La méthode </a:t>
            </a:r>
            <a:r>
              <a:rPr lang="fr-FR" i="1" dirty="0" err="1" smtClean="0"/>
              <a:t>create_image</a:t>
            </a:r>
            <a:r>
              <a:rPr lang="fr-FR" i="1" dirty="0" smtClean="0"/>
              <a:t>()</a:t>
            </a:r>
            <a:r>
              <a:rPr lang="fr-FR" dirty="0" smtClean="0"/>
              <a:t> </a:t>
            </a:r>
            <a:r>
              <a:rPr lang="fr-FR" dirty="0"/>
              <a:t>p</a:t>
            </a:r>
            <a:r>
              <a:rPr lang="fr-FR" dirty="0" smtClean="0"/>
              <a:t>rend comme paramètres </a:t>
            </a:r>
            <a:r>
              <a:rPr lang="fr-FR" i="1" dirty="0" err="1" smtClean="0"/>
              <a:t>anchor</a:t>
            </a:r>
            <a:r>
              <a:rPr lang="fr-FR" dirty="0" smtClean="0"/>
              <a:t> qui désigne la position de l’origine de l’image. Ici NW signifie Nord-Ouest (Haut gauche).</a:t>
            </a:r>
          </a:p>
          <a:p>
            <a:pPr marL="0" indent="0">
              <a:buNone/>
            </a:pPr>
            <a:r>
              <a:rPr lang="fr-FR" dirty="0" smtClean="0"/>
              <a:t>Les deux premiers paramètres désignent les coordonnées où placer l’image.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1078274"/>
            <a:ext cx="3686175" cy="222885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4931498"/>
            <a:ext cx="7743825" cy="495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8425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56" y="2540666"/>
            <a:ext cx="10517054" cy="410781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Portée d’une variable?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L’</a:t>
            </a:r>
            <a:r>
              <a:rPr lang="fr-FR" b="1" dirty="0" smtClean="0"/>
              <a:t>espace </a:t>
            </a:r>
            <a:r>
              <a:rPr lang="fr-FR" b="1" dirty="0"/>
              <a:t>local </a:t>
            </a:r>
            <a:r>
              <a:rPr lang="fr-FR" b="1" dirty="0" smtClean="0"/>
              <a:t>: </a:t>
            </a:r>
            <a:r>
              <a:rPr lang="fr-FR" dirty="0" smtClean="0"/>
              <a:t>Lorsque </a:t>
            </a:r>
            <a:r>
              <a:rPr lang="fr-FR" dirty="0"/>
              <a:t>nous définissons des variables à l'intérieur </a:t>
            </a:r>
            <a:r>
              <a:rPr lang="fr-FR" dirty="0" smtClean="0"/>
              <a:t>d'une </a:t>
            </a:r>
            <a:r>
              <a:rPr lang="fr-FR" dirty="0"/>
              <a:t>fonction, ces variables ne sont </a:t>
            </a:r>
            <a:r>
              <a:rPr lang="fr-FR" i="1" dirty="0" smtClean="0"/>
              <a:t>a priori </a:t>
            </a:r>
            <a:r>
              <a:rPr lang="fr-FR" dirty="0" smtClean="0"/>
              <a:t>accessibles </a:t>
            </a:r>
            <a:r>
              <a:rPr lang="fr-FR" dirty="0"/>
              <a:t>qu'à la fonction </a:t>
            </a:r>
            <a:r>
              <a:rPr lang="fr-FR" dirty="0" smtClean="0"/>
              <a:t>elle-même. </a:t>
            </a:r>
          </a:p>
          <a:p>
            <a:pPr marL="0" indent="0">
              <a:buNone/>
            </a:pPr>
            <a:r>
              <a:rPr lang="fr-FR" dirty="0" smtClean="0"/>
              <a:t>Dans l’exemple ci-dessous, tout semble se passer comme si la variable </a:t>
            </a:r>
            <a:r>
              <a:rPr lang="fr-FR" i="1" dirty="0" smtClean="0"/>
              <a:t>b</a:t>
            </a:r>
            <a:r>
              <a:rPr lang="fr-FR" dirty="0" smtClean="0"/>
              <a:t> avait deux existences : une dans le corps du programme (</a:t>
            </a:r>
            <a:r>
              <a:rPr lang="fr-FR" b="1" i="1" dirty="0" smtClean="0">
                <a:solidFill>
                  <a:schemeClr val="accent6"/>
                </a:solidFill>
              </a:rPr>
              <a:t>b=2</a:t>
            </a:r>
            <a:r>
              <a:rPr lang="fr-FR" dirty="0" smtClean="0"/>
              <a:t>) et une autre dans la fonction (</a:t>
            </a:r>
            <a:r>
              <a:rPr lang="fr-FR" b="1" i="1" dirty="0" smtClean="0">
                <a:solidFill>
                  <a:srgbClr val="7030A0"/>
                </a:solidFill>
              </a:rPr>
              <a:t>b=10</a:t>
            </a:r>
            <a:r>
              <a:rPr lang="fr-FR" dirty="0" smtClean="0"/>
              <a:t>)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683624" y="2388796"/>
            <a:ext cx="2689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Après la ligne 7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710744" y="2388796"/>
            <a:ext cx="2689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la fin du programme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480653" y="2340611"/>
            <a:ext cx="2689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Programme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6749607" y="5347852"/>
            <a:ext cx="34636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9663135" y="5341332"/>
            <a:ext cx="34636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6576425" y="6073993"/>
            <a:ext cx="34636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4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07" y="1730821"/>
            <a:ext cx="11209685" cy="399373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Qu’est ce qu’une variable globale?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L’instruction </a:t>
            </a:r>
            <a:r>
              <a:rPr lang="fr-FR" b="1" i="1" dirty="0"/>
              <a:t>global</a:t>
            </a:r>
            <a:r>
              <a:rPr lang="fr-FR" dirty="0"/>
              <a:t> permet de rendre une variable extérieure visible et modifiable dans une autre fonction.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Cette pratique n’est pas recommandée, mais </a:t>
            </a:r>
            <a:r>
              <a:rPr lang="fr-FR" dirty="0" smtClean="0"/>
              <a:t>elle est rendue </a:t>
            </a:r>
            <a:r>
              <a:rPr lang="fr-FR" dirty="0"/>
              <a:t>nécessaire </a:t>
            </a:r>
            <a:r>
              <a:rPr lang="fr-FR" dirty="0" smtClean="0"/>
              <a:t>dans </a:t>
            </a:r>
            <a:r>
              <a:rPr lang="fr-FR" dirty="0"/>
              <a:t>la gestion des évènements de </a:t>
            </a:r>
            <a:r>
              <a:rPr lang="fr-FR" dirty="0" err="1" smtClean="0"/>
              <a:t>Tkinter</a:t>
            </a:r>
            <a:r>
              <a:rPr lang="fr-FR" dirty="0" smtClean="0"/>
              <a:t> que nous allons voir après ….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5683624" y="1461491"/>
            <a:ext cx="2689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Après la ligne 8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710744" y="1461491"/>
            <a:ext cx="2689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la fin du programme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480653" y="1413306"/>
            <a:ext cx="2689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Programme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5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Arial Black" panose="020B0A04020102020204" pitchFamily="34" charset="0"/>
                <a:cs typeface="Arial" panose="020B0604020202020204" pitchFamily="34" charset="0"/>
              </a:rPr>
              <a:t>Fonctionnement du programme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- 4 touches du clavier permettent de diriger la tête du serpent.</a:t>
            </a:r>
          </a:p>
          <a:p>
            <a:pPr marL="0" indent="0">
              <a:buNone/>
            </a:pPr>
            <a:r>
              <a:rPr lang="fr-FR" dirty="0" smtClean="0"/>
              <a:t>- Les anneaux suivent le déplacement de la tête.</a:t>
            </a:r>
          </a:p>
          <a:p>
            <a:pPr marL="0" indent="0">
              <a:buNone/>
            </a:pPr>
            <a:r>
              <a:rPr lang="fr-FR" dirty="0" smtClean="0"/>
              <a:t>- On gagne un anneau si on attrape la pomme.</a:t>
            </a:r>
          </a:p>
          <a:p>
            <a:pPr marL="0" indent="0">
              <a:buNone/>
            </a:pPr>
            <a:r>
              <a:rPr lang="fr-FR" dirty="0" smtClean="0"/>
              <a:t>- La partie est terminée si la tête entre en contact avec un anneau</a:t>
            </a:r>
          </a:p>
          <a:p>
            <a:pPr marL="0" indent="0">
              <a:buNone/>
            </a:pPr>
            <a:r>
              <a:rPr lang="fr-FR" dirty="0" smtClean="0"/>
              <a:t>- Si le serpent sort par un côté, il  réapparait par le côté opposé (carte « cyclique »)</a:t>
            </a: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19" y="3017520"/>
            <a:ext cx="3537761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Création de la fenêtre graphique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Nous allons commencer par construire le squelette du jeu:</a:t>
            </a:r>
          </a:p>
          <a:p>
            <a:pPr marL="0" indent="0">
              <a:buNone/>
            </a:pPr>
            <a:r>
              <a:rPr lang="fr-FR" dirty="0" smtClean="0"/>
              <a:t>- Créer une fenêtre graphique</a:t>
            </a:r>
            <a:br>
              <a:rPr lang="fr-FR" dirty="0" smtClean="0"/>
            </a:br>
            <a:r>
              <a:rPr lang="fr-FR" dirty="0" smtClean="0"/>
              <a:t>- Mettre en place la boucle de simulation</a:t>
            </a:r>
            <a:br>
              <a:rPr lang="fr-FR" dirty="0" smtClean="0"/>
            </a:br>
            <a:r>
              <a:rPr lang="fr-FR" dirty="0" smtClean="0"/>
              <a:t>- </a:t>
            </a:r>
            <a:r>
              <a:rPr lang="fr-FR" dirty="0" smtClean="0"/>
              <a:t>Afficher </a:t>
            </a:r>
            <a:r>
              <a:rPr lang="fr-FR" dirty="0" smtClean="0"/>
              <a:t>et contrôler un premier élément</a:t>
            </a:r>
          </a:p>
          <a:p>
            <a:pPr marL="0" indent="0">
              <a:buNone/>
            </a:pPr>
            <a:r>
              <a:rPr lang="fr-FR" u="sng" dirty="0" smtClean="0"/>
              <a:t>Recopiez et exécutez le code suivant: </a:t>
            </a:r>
            <a:r>
              <a:rPr lang="fr-FR" dirty="0" smtClean="0"/>
              <a:t>(</a:t>
            </a:r>
            <a:r>
              <a:rPr lang="fr-FR" i="1" dirty="0" smtClean="0"/>
              <a:t>snake-v1.py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Il permet de créer une fenêtre vide sur fond noir d’une taille de 500 pixels par 500 pixels.</a:t>
            </a:r>
          </a:p>
          <a:p>
            <a:pPr marL="0" indent="0">
              <a:buNone/>
            </a:pPr>
            <a:r>
              <a:rPr lang="fr-FR" dirty="0" smtClean="0"/>
              <a:t>						Pensez </a:t>
            </a:r>
            <a:r>
              <a:rPr lang="fr-FR" dirty="0" smtClean="0"/>
              <a:t>à fermer cette fenêtre pour </a:t>
            </a:r>
            <a:r>
              <a:rPr lang="fr-FR" dirty="0" smtClean="0"/>
              <a:t>reprendre</a:t>
            </a:r>
            <a:br>
              <a:rPr lang="fr-FR" dirty="0" smtClean="0"/>
            </a:br>
            <a:r>
              <a:rPr lang="fr-FR" dirty="0" smtClean="0"/>
              <a:t>						la </a:t>
            </a:r>
            <a:r>
              <a:rPr lang="fr-FR" dirty="0" smtClean="0"/>
              <a:t>main.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2474623"/>
            <a:ext cx="7458075" cy="31337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6026839"/>
            <a:ext cx="5029200" cy="92392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5777948" y="6162261"/>
            <a:ext cx="667302" cy="92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5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Affichage d’une forme dans le canevas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Utilisez les instructions </a:t>
            </a:r>
            <a:r>
              <a:rPr lang="fr-FR" i="1" dirty="0" err="1" smtClean="0"/>
              <a:t>create_rectangle</a:t>
            </a:r>
            <a:r>
              <a:rPr lang="fr-FR" i="1" dirty="0" smtClean="0"/>
              <a:t>() </a:t>
            </a:r>
            <a:r>
              <a:rPr lang="fr-FR" dirty="0" smtClean="0"/>
              <a:t>et </a:t>
            </a:r>
            <a:r>
              <a:rPr lang="fr-FR" i="1" dirty="0" err="1" smtClean="0"/>
              <a:t>create_oval</a:t>
            </a:r>
            <a:r>
              <a:rPr lang="fr-FR" i="1" dirty="0" smtClean="0"/>
              <a:t>() </a:t>
            </a:r>
            <a:r>
              <a:rPr lang="fr-FR" dirty="0" smtClean="0"/>
              <a:t>pour dessiner des formes géométriques.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 smtClean="0"/>
              <a:t>Exemple: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Faites des tests pour identifier les différents paramètres.</a:t>
            </a:r>
          </a:p>
          <a:p>
            <a:pPr marL="0" indent="0">
              <a:buNone/>
            </a:pPr>
            <a:r>
              <a:rPr lang="fr-FR" dirty="0" smtClean="0"/>
              <a:t>Recherchez de la documentation sur internet concernant ces instructions.</a:t>
            </a:r>
          </a:p>
          <a:p>
            <a:pPr marL="0" indent="0">
              <a:buNone/>
            </a:pPr>
            <a:r>
              <a:rPr lang="fr-FR" dirty="0" smtClean="0"/>
              <a:t>Où se trouve l’origine: le point de coordonnées (0,0) ?</a:t>
            </a:r>
          </a:p>
          <a:p>
            <a:pPr marL="0" indent="0">
              <a:buNone/>
            </a:pPr>
            <a:r>
              <a:rPr lang="fr-FR" u="sng" dirty="0" smtClean="0"/>
              <a:t>Test:</a:t>
            </a:r>
            <a:r>
              <a:rPr lang="fr-FR" dirty="0" smtClean="0"/>
              <a:t> Dessinez un carré de 20 de côté dans le coin supérieur droit.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2300721"/>
            <a:ext cx="7229475" cy="161925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5995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Séquences d’animation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Pour animer la simulation, nous devons calculer et afficher chaque nouvel état du système à intervalle régulier.</a:t>
            </a:r>
          </a:p>
          <a:p>
            <a:pPr marL="0" indent="0">
              <a:buNone/>
            </a:pPr>
            <a:r>
              <a:rPr lang="fr-FR" dirty="0" smtClean="0"/>
              <a:t>La méthode </a:t>
            </a:r>
            <a:r>
              <a:rPr lang="fr-FR" i="1" dirty="0" err="1" smtClean="0"/>
              <a:t>after</a:t>
            </a:r>
            <a:r>
              <a:rPr lang="fr-FR" i="1" dirty="0" smtClean="0"/>
              <a:t>()</a:t>
            </a:r>
            <a:r>
              <a:rPr lang="fr-FR" dirty="0" smtClean="0"/>
              <a:t> permet de déclencher l’appel d’une fonction après un laps de temps.</a:t>
            </a:r>
          </a:p>
          <a:p>
            <a:pPr marL="0" indent="0">
              <a:buNone/>
            </a:pPr>
            <a:r>
              <a:rPr lang="fr-FR" dirty="0" smtClean="0"/>
              <a:t>Chaque étape de l’animation déclenche l’appel de la suivante après un temps déterminé.</a:t>
            </a:r>
          </a:p>
          <a:p>
            <a:pPr marL="0" indent="0">
              <a:buNone/>
            </a:pPr>
            <a:r>
              <a:rPr lang="fr-FR" dirty="0" smtClean="0"/>
              <a:t>Pour rafraichir l’animation 10 fois par secondes, il faudra définir le laps de temps à 100ms.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115" y="2833255"/>
            <a:ext cx="5086350" cy="3657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cxnSp>
        <p:nvCxnSpPr>
          <p:cNvPr id="6" name="Connecteur droit avec flèche 5"/>
          <p:cNvCxnSpPr/>
          <p:nvPr/>
        </p:nvCxnSpPr>
        <p:spPr>
          <a:xfrm>
            <a:off x="8611465" y="4821382"/>
            <a:ext cx="560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9171709" y="3075709"/>
            <a:ext cx="0" cy="177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6871855" y="3034145"/>
            <a:ext cx="2299854" cy="2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9171709" y="3325091"/>
            <a:ext cx="2784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Relance une autre étape de la simulation au bout de 100ms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98500" y="5728236"/>
            <a:ext cx="292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Appel initial:</a:t>
            </a:r>
            <a:b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Première exécution de la simulation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964871" y="6388605"/>
            <a:ext cx="560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1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Déplacement </a:t>
            </a:r>
            <a:r>
              <a:rPr lang="fr-FR" sz="2800" dirty="0">
                <a:latin typeface="Arial Black" panose="020B0A04020102020204" pitchFamily="34" charset="0"/>
                <a:cs typeface="Arial" panose="020B0604020202020204" pitchFamily="34" charset="0"/>
              </a:rPr>
              <a:t>d’un objet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Supprimez les codes d’affichage précédents des rectangles et des ovales que vous avez testé.</a:t>
            </a:r>
          </a:p>
          <a:p>
            <a:pPr marL="0" indent="0">
              <a:buNone/>
            </a:pPr>
            <a:r>
              <a:rPr lang="fr-FR" dirty="0" smtClean="0"/>
              <a:t>Dans la </a:t>
            </a:r>
            <a:r>
              <a:rPr lang="fr-FR" dirty="0"/>
              <a:t>fonction </a:t>
            </a:r>
            <a:r>
              <a:rPr lang="fr-FR" i="1" dirty="0" err="1"/>
              <a:t>computeNextFrame</a:t>
            </a:r>
            <a:r>
              <a:rPr lang="fr-FR" i="1" dirty="0"/>
              <a:t>(</a:t>
            </a:r>
            <a:r>
              <a:rPr lang="fr-FR" i="1" dirty="0" err="1"/>
              <a:t>numFrame</a:t>
            </a:r>
            <a:r>
              <a:rPr lang="fr-FR" i="1" dirty="0" smtClean="0"/>
              <a:t>)</a:t>
            </a:r>
            <a:r>
              <a:rPr lang="fr-FR" dirty="0" smtClean="0"/>
              <a:t> dessinez un carré de 20 pixels de côtés qui se déplace par pas de 20 pixels vers la gauche.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2310881"/>
            <a:ext cx="6067425" cy="34766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" name="ZoneTexte 4"/>
          <p:cNvSpPr txBox="1"/>
          <p:nvPr/>
        </p:nvSpPr>
        <p:spPr>
          <a:xfrm>
            <a:off x="7307050" y="2310881"/>
            <a:ext cx="48670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 ajoute la variable </a:t>
            </a:r>
            <a:r>
              <a:rPr lang="fr-FR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coordonnee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comme paramètre de la fonction de façon à gérer l’évolution de la position du ‘</a:t>
            </a:r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sprite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’. (Pensez à l’inclure dans l’appel initial!)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307049" y="4082545"/>
            <a:ext cx="4867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vous de gérer le cas où le ‘</a:t>
            </a:r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sprite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’ sort du cadre.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Connecteur droit avec flèche 6"/>
          <p:cNvCxnSpPr>
            <a:stCxn id="6" idx="1"/>
          </p:cNvCxnSpPr>
          <p:nvPr/>
        </p:nvCxnSpPr>
        <p:spPr>
          <a:xfrm flipH="1" flipV="1">
            <a:off x="3034961" y="4404227"/>
            <a:ext cx="4272088" cy="3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 flipV="1">
            <a:off x="4946928" y="2544617"/>
            <a:ext cx="2299854" cy="27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9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828" y="2202253"/>
            <a:ext cx="7258050" cy="37242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8500" y="0"/>
            <a:ext cx="11493500" cy="6477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Arial Black" panose="020B0A04020102020204" pitchFamily="34" charset="0"/>
                <a:cs typeface="Arial" panose="020B0604020202020204" pitchFamily="34" charset="0"/>
              </a:rPr>
              <a:t>Contrôle du clavier</a:t>
            </a:r>
            <a:endParaRPr lang="fr-FR" sz="28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9800" y="6731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La fonction </a:t>
            </a:r>
            <a:r>
              <a:rPr lang="fr-FR" i="1" dirty="0" err="1" smtClean="0"/>
              <a:t>bind</a:t>
            </a:r>
            <a:r>
              <a:rPr lang="fr-FR" i="1" dirty="0" smtClean="0"/>
              <a:t>() </a:t>
            </a:r>
            <a:r>
              <a:rPr lang="fr-FR" dirty="0" smtClean="0"/>
              <a:t>permet d’associer l’appel d’une fonction à un évènement.</a:t>
            </a:r>
          </a:p>
          <a:p>
            <a:pPr marL="0" indent="0">
              <a:buNone/>
            </a:pPr>
            <a:r>
              <a:rPr lang="fr-FR" u="sng" dirty="0" smtClean="0"/>
              <a:t>Par exemple:</a:t>
            </a:r>
            <a:r>
              <a:rPr lang="fr-FR" dirty="0" smtClean="0"/>
              <a:t> L’appui sur la touche </a:t>
            </a:r>
            <a:r>
              <a:rPr lang="fr-FR" i="1" dirty="0" smtClean="0"/>
              <a:t>‘d’</a:t>
            </a:r>
            <a:r>
              <a:rPr lang="fr-FR" dirty="0" smtClean="0"/>
              <a:t> lance l’appel de la fonction </a:t>
            </a:r>
            <a:r>
              <a:rPr lang="fr-FR" i="1" dirty="0" smtClean="0"/>
              <a:t>right()</a:t>
            </a:r>
          </a:p>
          <a:p>
            <a:pPr marL="0" indent="0">
              <a:buNone/>
            </a:pPr>
            <a:r>
              <a:rPr lang="fr-FR" dirty="0" smtClean="0"/>
              <a:t>La gestion des évènements nous oblige à utiliser une </a:t>
            </a:r>
            <a:r>
              <a:rPr lang="fr-FR" b="1" dirty="0" smtClean="0"/>
              <a:t>variable globale</a:t>
            </a:r>
            <a:r>
              <a:rPr lang="fr-FR" dirty="0" smtClean="0"/>
              <a:t> (voir premières diapos).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Testez cette modification.</a:t>
            </a:r>
          </a:p>
          <a:p>
            <a:pPr marL="0" indent="0">
              <a:buNone/>
            </a:pPr>
            <a:r>
              <a:rPr lang="fr-FR" dirty="0" smtClean="0"/>
              <a:t>La valeur de direction doit s’afficher.</a:t>
            </a:r>
          </a:p>
          <a:p>
            <a:pPr marL="0" indent="0">
              <a:buNone/>
            </a:pPr>
            <a:r>
              <a:rPr lang="fr-FR" u="sng" dirty="0" smtClean="0"/>
              <a:t>Attention:</a:t>
            </a:r>
            <a:r>
              <a:rPr lang="fr-FR" dirty="0" smtClean="0"/>
              <a:t> il faut cliquer une première fois dans la fenêtre graphique.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98500" y="2515579"/>
            <a:ext cx="3823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Rend la variable </a:t>
            </a:r>
            <a:r>
              <a:rPr lang="fr-FR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direction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modifiable par la fonction </a:t>
            </a:r>
            <a:r>
              <a:rPr lang="fr-FR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right()</a:t>
            </a:r>
            <a:endParaRPr lang="fr-FR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3836894" y="2707342"/>
            <a:ext cx="1413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5971308" y="2867889"/>
            <a:ext cx="2124837" cy="1393218"/>
          </a:xfrm>
          <a:custGeom>
            <a:avLst/>
            <a:gdLst>
              <a:gd name="connsiteX0" fmla="*/ 1233054 w 2124837"/>
              <a:gd name="connsiteY0" fmla="*/ 0 h 1393218"/>
              <a:gd name="connsiteX1" fmla="*/ 1620981 w 2124837"/>
              <a:gd name="connsiteY1" fmla="*/ 41564 h 1393218"/>
              <a:gd name="connsiteX2" fmla="*/ 2078181 w 2124837"/>
              <a:gd name="connsiteY2" fmla="*/ 401782 h 1393218"/>
              <a:gd name="connsiteX3" fmla="*/ 1981200 w 2124837"/>
              <a:gd name="connsiteY3" fmla="*/ 1066800 h 1393218"/>
              <a:gd name="connsiteX4" fmla="*/ 942109 w 2124837"/>
              <a:gd name="connsiteY4" fmla="*/ 1385455 h 1393218"/>
              <a:gd name="connsiteX5" fmla="*/ 0 w 2124837"/>
              <a:gd name="connsiteY5" fmla="*/ 1302327 h 1393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4837" h="1393218">
                <a:moveTo>
                  <a:pt x="1233054" y="0"/>
                </a:moveTo>
                <a:lnTo>
                  <a:pt x="1620981" y="41564"/>
                </a:lnTo>
                <a:cubicBezTo>
                  <a:pt x="1761836" y="108528"/>
                  <a:pt x="2018145" y="230909"/>
                  <a:pt x="2078181" y="401782"/>
                </a:cubicBezTo>
                <a:cubicBezTo>
                  <a:pt x="2138217" y="572655"/>
                  <a:pt x="2170545" y="902855"/>
                  <a:pt x="1981200" y="1066800"/>
                </a:cubicBezTo>
                <a:cubicBezTo>
                  <a:pt x="1791855" y="1230745"/>
                  <a:pt x="1272309" y="1346201"/>
                  <a:pt x="942109" y="1385455"/>
                </a:cubicBezTo>
                <a:cubicBezTo>
                  <a:pt x="611909" y="1424710"/>
                  <a:pt x="0" y="1302327"/>
                  <a:pt x="0" y="1302327"/>
                </a:cubicBezTo>
              </a:path>
            </a:pathLst>
          </a:custGeom>
          <a:noFill/>
          <a:ln w="127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0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2228</TotalTime>
  <Words>1251</Words>
  <Application>Microsoft Office PowerPoint</Application>
  <PresentationFormat>Grand écran</PresentationFormat>
  <Paragraphs>229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Franklin Gothic Book</vt:lpstr>
      <vt:lpstr>Times New Roman</vt:lpstr>
      <vt:lpstr>Crop</vt:lpstr>
      <vt:lpstr>Présentation PowerPoint</vt:lpstr>
      <vt:lpstr>Portée d’une variable?</vt:lpstr>
      <vt:lpstr>Qu’est ce qu’une variable globale?</vt:lpstr>
      <vt:lpstr>Fonctionnement du programme</vt:lpstr>
      <vt:lpstr>Création de la fenêtre graphique</vt:lpstr>
      <vt:lpstr>Affichage d’une forme dans le canevas</vt:lpstr>
      <vt:lpstr>Séquences d’animation</vt:lpstr>
      <vt:lpstr>Déplacement d’un objet</vt:lpstr>
      <vt:lpstr>Contrôle du clavier</vt:lpstr>
      <vt:lpstr>Contrôle des déplacements</vt:lpstr>
      <vt:lpstr>Le ‘main’ en python</vt:lpstr>
      <vt:lpstr>Intégration des mécanismes du jeu</vt:lpstr>
      <vt:lpstr>Gestion des nœuds du corps du serpent </vt:lpstr>
      <vt:lpstr>Gestion des nœuds du corps du serpent </vt:lpstr>
      <vt:lpstr>Les objets</vt:lpstr>
      <vt:lpstr>Contact entre la tête et la pomme</vt:lpstr>
      <vt:lpstr>Fin de partie</vt:lpstr>
      <vt:lpstr>Améliorations</vt:lpstr>
      <vt:lpstr>Placer une image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69</cp:revision>
  <dcterms:created xsi:type="dcterms:W3CDTF">2019-07-31T13:36:48Z</dcterms:created>
  <dcterms:modified xsi:type="dcterms:W3CDTF">2020-02-05T20:42:20Z</dcterms:modified>
</cp:coreProperties>
</file>