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6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74" r:id="rId2"/>
    <p:sldId id="256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293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/>
  <p:cmAuthor id="2" name="Administrat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 autoAdjust="0"/>
    <p:restoredTop sz="86478"/>
  </p:normalViewPr>
  <p:slideViewPr>
    <p:cSldViewPr snapToGrid="0">
      <p:cViewPr varScale="1">
        <p:scale>
          <a:sx n="93" d="100"/>
          <a:sy n="93" d="100"/>
        </p:scale>
        <p:origin x="216" y="224"/>
      </p:cViewPr>
      <p:guideLst>
        <p:guide orient="horz" pos="219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71325" y="387275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19325" y="135275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1226675" y="6318000"/>
            <a:ext cx="540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801350" y="6405438"/>
            <a:ext cx="1390650" cy="365125"/>
          </a:xfrm>
        </p:spPr>
        <p:txBody>
          <a:bodyPr/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649" y="287665"/>
            <a:ext cx="2207402" cy="3651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2024/1/6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4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292735"/>
            <a:ext cx="12191365" cy="6857365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平行四边形 9"/>
          <p:cNvSpPr/>
          <p:nvPr/>
        </p:nvSpPr>
        <p:spPr>
          <a:xfrm rot="5400000">
            <a:off x="5566410" y="-36195"/>
            <a:ext cx="1397635" cy="5209540"/>
          </a:xfrm>
          <a:prstGeom prst="parallelogram">
            <a:avLst>
              <a:gd name="adj" fmla="val 22109"/>
            </a:avLst>
          </a:prstGeom>
          <a:gradFill flip="none" rotWithShape="0">
            <a:gsLst>
              <a:gs pos="54000">
                <a:srgbClr val="AAC9F2">
                  <a:alpha val="0"/>
                </a:srgbClr>
              </a:gs>
              <a:gs pos="0">
                <a:srgbClr val="AAC9F2">
                  <a:lumMod val="33000"/>
                  <a:lumOff val="67000"/>
                  <a:alpha val="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rgbClr val="3E669C">
              <a:shade val="50000"/>
            </a:srgbClr>
          </a:lnRef>
          <a:fillRef idx="1">
            <a:srgbClr val="3E669C"/>
          </a:fillRef>
          <a:effectRef idx="0">
            <a:srgbClr val="3E669C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1" name="平行四边形 10"/>
          <p:cNvSpPr/>
          <p:nvPr/>
        </p:nvSpPr>
        <p:spPr>
          <a:xfrm rot="5400000">
            <a:off x="373063" y="4233863"/>
            <a:ext cx="5280025" cy="4638675"/>
          </a:xfrm>
          <a:prstGeom prst="parallelogram">
            <a:avLst>
              <a:gd name="adj" fmla="val 22865"/>
            </a:avLst>
          </a:prstGeom>
          <a:gradFill flip="none" rotWithShape="0">
            <a:gsLst>
              <a:gs pos="100000">
                <a:srgbClr val="AAC9F2">
                  <a:alpha val="0"/>
                </a:srgbClr>
              </a:gs>
              <a:gs pos="0">
                <a:srgbClr val="AAC9F2">
                  <a:lumMod val="33000"/>
                  <a:lumOff val="67000"/>
                  <a:alpha val="12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rgbClr val="3E669C">
              <a:shade val="50000"/>
            </a:srgbClr>
          </a:lnRef>
          <a:fillRef idx="1">
            <a:srgbClr val="3E669C"/>
          </a:fillRef>
          <a:effectRef idx="0">
            <a:srgbClr val="3E669C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2" name="平行四边形 11"/>
          <p:cNvSpPr/>
          <p:nvPr/>
        </p:nvSpPr>
        <p:spPr>
          <a:xfrm rot="5400000">
            <a:off x="-320675" y="5816600"/>
            <a:ext cx="5280025" cy="4638675"/>
          </a:xfrm>
          <a:prstGeom prst="parallelogram">
            <a:avLst>
              <a:gd name="adj" fmla="val 22092"/>
            </a:avLst>
          </a:prstGeom>
          <a:gradFill flip="none" rotWithShape="0">
            <a:gsLst>
              <a:gs pos="100000">
                <a:srgbClr val="AAC9F2">
                  <a:alpha val="0"/>
                </a:srgbClr>
              </a:gs>
              <a:gs pos="0">
                <a:srgbClr val="AAC9F2">
                  <a:alpha val="3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rgbClr val="3E669C">
              <a:shade val="50000"/>
            </a:srgbClr>
          </a:lnRef>
          <a:fillRef idx="1">
            <a:srgbClr val="3E669C"/>
          </a:fillRef>
          <a:effectRef idx="0">
            <a:srgbClr val="3E669C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3" name="平行四边形 12"/>
          <p:cNvSpPr/>
          <p:nvPr/>
        </p:nvSpPr>
        <p:spPr>
          <a:xfrm rot="16200000" flipH="1">
            <a:off x="3806031" y="4233069"/>
            <a:ext cx="5280025" cy="4640263"/>
          </a:xfrm>
          <a:prstGeom prst="parallelogram">
            <a:avLst>
              <a:gd name="adj" fmla="val 22254"/>
            </a:avLst>
          </a:prstGeom>
          <a:gradFill flip="none" rotWithShape="0">
            <a:gsLst>
              <a:gs pos="100000">
                <a:srgbClr val="3E669C"/>
              </a:gs>
              <a:gs pos="0">
                <a:srgbClr val="AAC9F2"/>
              </a:gs>
            </a:gsLst>
            <a:lin ang="0" scaled="1"/>
            <a:tileRect/>
          </a:gradFill>
          <a:ln>
            <a:noFill/>
          </a:ln>
        </p:spPr>
        <p:style>
          <a:lnRef idx="2">
            <a:srgbClr val="3E669C">
              <a:shade val="50000"/>
            </a:srgbClr>
          </a:lnRef>
          <a:fillRef idx="1">
            <a:srgbClr val="3E669C"/>
          </a:fillRef>
          <a:effectRef idx="0">
            <a:srgbClr val="3E669C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4" name="平行四边形 13"/>
          <p:cNvSpPr/>
          <p:nvPr/>
        </p:nvSpPr>
        <p:spPr>
          <a:xfrm rot="16200000" flipH="1">
            <a:off x="6706394" y="362744"/>
            <a:ext cx="6548438" cy="6289675"/>
          </a:xfrm>
          <a:prstGeom prst="parallelogram">
            <a:avLst>
              <a:gd name="adj" fmla="val 21979"/>
            </a:avLst>
          </a:prstGeom>
          <a:gradFill flip="none" rotWithShape="0">
            <a:gsLst>
              <a:gs pos="100000">
                <a:srgbClr val="3E669C">
                  <a:alpha val="0"/>
                </a:srgbClr>
              </a:gs>
              <a:gs pos="0">
                <a:srgbClr val="AAC9F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rgbClr val="3E669C">
              <a:shade val="50000"/>
            </a:srgbClr>
          </a:lnRef>
          <a:fillRef idx="1">
            <a:srgbClr val="3E669C"/>
          </a:fillRef>
          <a:effectRef idx="0">
            <a:srgbClr val="3E669C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6" name="平行四边形 15"/>
          <p:cNvSpPr/>
          <p:nvPr/>
        </p:nvSpPr>
        <p:spPr>
          <a:xfrm rot="16200000" flipH="1">
            <a:off x="5906294" y="3691731"/>
            <a:ext cx="5653088" cy="6918325"/>
          </a:xfrm>
          <a:prstGeom prst="parallelogram">
            <a:avLst>
              <a:gd name="adj" fmla="val 26962"/>
            </a:avLst>
          </a:prstGeom>
          <a:gradFill flip="none" rotWithShape="0">
            <a:gsLst>
              <a:gs pos="100000">
                <a:srgbClr val="AAC9F2">
                  <a:alpha val="0"/>
                </a:srgbClr>
              </a:gs>
              <a:gs pos="0">
                <a:srgbClr val="AAC9F2">
                  <a:lumMod val="3000"/>
                  <a:lumOff val="97000"/>
                  <a:alpha val="4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rgbClr val="3E669C">
              <a:shade val="50000"/>
            </a:srgbClr>
          </a:lnRef>
          <a:fillRef idx="1">
            <a:srgbClr val="3E669C"/>
          </a:fillRef>
          <a:effectRef idx="0">
            <a:srgbClr val="3E669C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8" name="平行四边形 17"/>
          <p:cNvSpPr/>
          <p:nvPr/>
        </p:nvSpPr>
        <p:spPr>
          <a:xfrm rot="5400000">
            <a:off x="6499225" y="6532563"/>
            <a:ext cx="5280025" cy="2873375"/>
          </a:xfrm>
          <a:prstGeom prst="parallelogram">
            <a:avLst>
              <a:gd name="adj" fmla="val 22092"/>
            </a:avLst>
          </a:prstGeom>
          <a:gradFill flip="none" rotWithShape="0">
            <a:gsLst>
              <a:gs pos="100000">
                <a:srgbClr val="AAC9F2">
                  <a:alpha val="24000"/>
                  <a:lumMod val="30000"/>
                  <a:lumOff val="70000"/>
                </a:srgbClr>
              </a:gs>
              <a:gs pos="0">
                <a:srgbClr val="AAC9F2">
                  <a:alpha val="22000"/>
                  <a:lumMod val="44000"/>
                  <a:lumOff val="56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rgbClr val="3E669C">
              <a:shade val="50000"/>
            </a:srgbClr>
          </a:lnRef>
          <a:fillRef idx="1">
            <a:srgbClr val="3E669C"/>
          </a:fillRef>
          <a:effectRef idx="0">
            <a:srgbClr val="3E669C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9" name="平行四边形 18"/>
          <p:cNvSpPr/>
          <p:nvPr/>
        </p:nvSpPr>
        <p:spPr>
          <a:xfrm rot="16200000" flipH="1">
            <a:off x="10256044" y="2189956"/>
            <a:ext cx="5280025" cy="4640263"/>
          </a:xfrm>
          <a:prstGeom prst="parallelogram">
            <a:avLst>
              <a:gd name="adj" fmla="val 22254"/>
            </a:avLst>
          </a:prstGeom>
          <a:gradFill flip="none" rotWithShape="0">
            <a:gsLst>
              <a:gs pos="99000">
                <a:srgbClr val="3E669C">
                  <a:alpha val="0"/>
                </a:srgbClr>
              </a:gs>
              <a:gs pos="0">
                <a:srgbClr val="AAC9F2">
                  <a:alpha val="56000"/>
                </a:srgb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rgbClr val="3E669C">
              <a:shade val="50000"/>
            </a:srgbClr>
          </a:lnRef>
          <a:fillRef idx="1">
            <a:srgbClr val="3E669C"/>
          </a:fillRef>
          <a:effectRef idx="0">
            <a:srgbClr val="3E669C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0" name="文本框 17"/>
          <p:cNvSpPr txBox="1"/>
          <p:nvPr/>
        </p:nvSpPr>
        <p:spPr>
          <a:xfrm>
            <a:off x="0" y="1979236"/>
            <a:ext cx="12192000" cy="82762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algn="ctr"/>
            <a:r>
              <a:rPr lang="en-US" altLang="zh-CN" sz="3900" dirty="0">
                <a:solidFill>
                  <a:schemeClr val="bg1"/>
                </a:solidFill>
                <a:latin typeface="Roboto Bold" charset="0"/>
                <a:ea typeface="思源黑体 CN Bold" panose="020B0800000000000000" charset="-122"/>
              </a:rPr>
              <a:t>H </a:t>
            </a:r>
            <a:r>
              <a:rPr lang="zh-CN" altLang="en-US" sz="3900" dirty="0">
                <a:solidFill>
                  <a:schemeClr val="bg1"/>
                </a:solidFill>
                <a:latin typeface="Roboto Bold" charset="0"/>
                <a:ea typeface="思源黑体 CN Bold" panose="020B0800000000000000" charset="-122"/>
              </a:rPr>
              <a:t>公司软件</a:t>
            </a:r>
            <a:r>
              <a:rPr lang="zh-CN" altLang="en-US" sz="3900">
                <a:solidFill>
                  <a:schemeClr val="bg1"/>
                </a:solidFill>
                <a:latin typeface="Roboto Bold" charset="0"/>
                <a:ea typeface="思源黑体 CN Bold" panose="020B0800000000000000" charset="-122"/>
              </a:rPr>
              <a:t>开发过程的改进</a:t>
            </a:r>
            <a:r>
              <a:rPr lang="zh-CN" altLang="en-US" sz="3900" dirty="0">
                <a:solidFill>
                  <a:schemeClr val="bg1"/>
                </a:solidFill>
                <a:latin typeface="Roboto Bold" charset="0"/>
                <a:ea typeface="思源黑体 CN Bold" panose="020B0800000000000000" charset="-122"/>
              </a:rPr>
              <a:t>研究</a:t>
            </a:r>
            <a:endParaRPr lang="zh-CN" sz="3900" dirty="0">
              <a:solidFill>
                <a:schemeClr val="bg1"/>
              </a:solidFill>
              <a:latin typeface="Roboto Bold" charset="0"/>
              <a:ea typeface="思源黑体 CN Bold" panose="020B0800000000000000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0634864" y="6194640"/>
            <a:ext cx="1008166" cy="93850"/>
            <a:chOff x="7647134" y="5987483"/>
            <a:chExt cx="1493147" cy="138997"/>
          </a:xfr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0" scaled="1"/>
          </a:gradFill>
        </p:grpSpPr>
        <p:sp>
          <p:nvSpPr>
            <p:cNvPr id="48" name="椭圆 47"/>
            <p:cNvSpPr/>
            <p:nvPr/>
          </p:nvSpPr>
          <p:spPr>
            <a:xfrm>
              <a:off x="8324208" y="5987483"/>
              <a:ext cx="138997" cy="138997"/>
            </a:xfrm>
            <a:prstGeom prst="ellipse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8662745" y="5987483"/>
              <a:ext cx="138997" cy="138997"/>
            </a:xfrm>
            <a:prstGeom prst="ellipse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9001284" y="5987483"/>
              <a:ext cx="138997" cy="138997"/>
            </a:xfrm>
            <a:prstGeom prst="ellipse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7985671" y="5987483"/>
              <a:ext cx="138997" cy="138997"/>
            </a:xfrm>
            <a:prstGeom prst="ellipse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7647134" y="5987483"/>
              <a:ext cx="138997" cy="138997"/>
            </a:xfrm>
            <a:prstGeom prst="ellipse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692932" y="3549000"/>
            <a:ext cx="6142037" cy="3103246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报告：刘江 </a:t>
            </a:r>
            <a:endParaRPr lang="en-US" altLang="zh-CN" sz="32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3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导师：钱艳俊</a:t>
            </a:r>
            <a:endParaRPr lang="en-US" altLang="zh-CN" sz="32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3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班级：</a:t>
            </a:r>
            <a:r>
              <a:rPr lang="en-US" altLang="zh-CN" sz="3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MEM1201</a:t>
            </a:r>
          </a:p>
          <a:p>
            <a:r>
              <a:rPr lang="zh-CN" altLang="en-US" sz="3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学号：</a:t>
            </a:r>
            <a:r>
              <a:rPr lang="en-US" altLang="zh-CN" sz="3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2022213490</a:t>
            </a:r>
          </a:p>
          <a:p>
            <a:r>
              <a:rPr lang="zh-CN" altLang="en-US" sz="3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日期：</a:t>
            </a:r>
            <a:r>
              <a:rPr lang="en-US" altLang="zh-CN" sz="3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2024</a:t>
            </a:r>
            <a:r>
              <a:rPr lang="zh-CN" altLang="en-US" sz="3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年 </a:t>
            </a:r>
            <a:r>
              <a:rPr lang="en-US" altLang="zh-CN" sz="3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01</a:t>
            </a:r>
            <a:r>
              <a:rPr lang="zh-CN" altLang="en-US" sz="3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月 </a:t>
            </a:r>
            <a:r>
              <a:rPr lang="en-US" altLang="zh-CN" sz="3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06</a:t>
            </a:r>
            <a:r>
              <a:rPr lang="zh-CN" altLang="en-US" sz="3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日</a:t>
            </a:r>
            <a:endParaRPr lang="en-US" altLang="zh-CN" sz="32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10D09859-9C3F-4C46-88D9-D6178DE04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3188" y="228483"/>
            <a:ext cx="3230947" cy="595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4E5F7A4-D0A8-5F41-AC4E-3E6591A6C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188" y="228483"/>
            <a:ext cx="3230947" cy="5951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D930ADA-EF11-6941-8E15-4D2A437FF8BA}"/>
              </a:ext>
            </a:extLst>
          </p:cNvPr>
          <p:cNvSpPr txBox="1"/>
          <p:nvPr/>
        </p:nvSpPr>
        <p:spPr>
          <a:xfrm>
            <a:off x="667265" y="341404"/>
            <a:ext cx="5498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latin typeface="Kaiti SC" panose="02010600040101010101" pitchFamily="2" charset="-122"/>
                <a:ea typeface="Kaiti SC" panose="02010600040101010101" pitchFamily="2" charset="-122"/>
                <a:cs typeface="LingWai SC Medium" panose="03050602040302020204" pitchFamily="66" charset="-122"/>
              </a:rPr>
              <a:t>存在问题和拟采取的解决措施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676D28-3FFF-3045-9668-22897D9B9755}"/>
              </a:ext>
            </a:extLst>
          </p:cNvPr>
          <p:cNvSpPr txBox="1"/>
          <p:nvPr/>
        </p:nvSpPr>
        <p:spPr>
          <a:xfrm>
            <a:off x="667265" y="1248032"/>
            <a:ext cx="10836869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zh-CN" altLang="en-US" sz="2400" b="1" dirty="0">
                <a:latin typeface="Kaiti SC" panose="02010600040101010101" pitchFamily="2" charset="-122"/>
                <a:ea typeface="Kaiti SC" panose="02010600040101010101" pitchFamily="2" charset="-122"/>
              </a:rPr>
              <a:t>存在问题</a:t>
            </a:r>
            <a:endParaRPr lang="en-US" altLang="zh-CN" sz="2400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marL="342900" indent="-342900">
              <a:buFont typeface="Wingdings" pitchFamily="2" charset="2"/>
              <a:buChar char="l"/>
            </a:pPr>
            <a:endParaRPr lang="en-US" altLang="zh-CN" sz="2400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marL="742950" lvl="1" indent="-285750">
              <a:buFont typeface="Wingdings" pitchFamily="2" charset="2"/>
              <a:buChar char="u"/>
            </a:pPr>
            <a:r>
              <a:rPr lang="zh-CN" altLang="zh-CN" b="1" dirty="0">
                <a:latin typeface="Kaiti SC" panose="02010600040101010101" pitchFamily="2" charset="-122"/>
                <a:ea typeface="Kaiti SC" panose="02010600040101010101" pitchFamily="2" charset="-122"/>
              </a:rPr>
              <a:t>通过</a:t>
            </a:r>
            <a:r>
              <a:rPr lang="zh-CN" altLang="en-US" b="1" dirty="0">
                <a:latin typeface="Kaiti SC" panose="02010600040101010101" pitchFamily="2" charset="-122"/>
                <a:ea typeface="Kaiti SC" panose="02010600040101010101" pitchFamily="2" charset="-122"/>
              </a:rPr>
              <a:t>分析可能有如下问题</a:t>
            </a:r>
            <a:r>
              <a:rPr lang="zh-CN" altLang="zh-CN" b="1" dirty="0">
                <a:latin typeface="Kaiti SC" panose="02010600040101010101" pitchFamily="2" charset="-122"/>
                <a:ea typeface="Kaiti SC" panose="02010600040101010101" pitchFamily="2" charset="-122"/>
              </a:rPr>
              <a:t>：</a:t>
            </a:r>
          </a:p>
          <a:p>
            <a:pPr lvl="2"/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zh-CN" dirty="0"/>
              <a:t>数据收集困难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zh-CN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zh-CN" dirty="0"/>
              <a:t>团队合作和支持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zh-CN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zh-CN" dirty="0"/>
              <a:t>实验设计的复杂性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zh-CN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zh-CN" dirty="0"/>
              <a:t>论文结构和内容的组织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zh-CN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zh-CN" dirty="0"/>
              <a:t>实践的可行性和实用性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zh-CN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zh-CN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lvl="2"/>
            <a:endParaRPr lang="en-US" altLang="zh-CN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2905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4E5F7A4-D0A8-5F41-AC4E-3E6591A6C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188" y="228483"/>
            <a:ext cx="3230947" cy="5951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D930ADA-EF11-6941-8E15-4D2A437FF8BA}"/>
              </a:ext>
            </a:extLst>
          </p:cNvPr>
          <p:cNvSpPr txBox="1"/>
          <p:nvPr/>
        </p:nvSpPr>
        <p:spPr>
          <a:xfrm>
            <a:off x="667265" y="341404"/>
            <a:ext cx="5498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latin typeface="Kaiti SC" panose="02010600040101010101" pitchFamily="2" charset="-122"/>
                <a:ea typeface="Kaiti SC" panose="02010600040101010101" pitchFamily="2" charset="-122"/>
                <a:cs typeface="LingWai SC Medium" panose="03050602040302020204" pitchFamily="66" charset="-122"/>
              </a:rPr>
              <a:t>存在问题和拟采取的解决措施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676D28-3FFF-3045-9668-22897D9B9755}"/>
              </a:ext>
            </a:extLst>
          </p:cNvPr>
          <p:cNvSpPr txBox="1"/>
          <p:nvPr/>
        </p:nvSpPr>
        <p:spPr>
          <a:xfrm>
            <a:off x="667265" y="1248032"/>
            <a:ext cx="10836869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zh-CN" altLang="en-US" sz="2400" b="1" dirty="0">
                <a:latin typeface="Kaiti SC" panose="02010600040101010101" pitchFamily="2" charset="-122"/>
                <a:ea typeface="Kaiti SC" panose="02010600040101010101" pitchFamily="2" charset="-122"/>
              </a:rPr>
              <a:t>拟采取的解决措施</a:t>
            </a:r>
            <a:endParaRPr lang="en-US" altLang="zh-CN" sz="2400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marL="342900" indent="-342900">
              <a:buFont typeface="Wingdings" pitchFamily="2" charset="2"/>
              <a:buChar char="l"/>
            </a:pPr>
            <a:endParaRPr lang="en-US" altLang="zh-CN" sz="2400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marL="742950" lvl="1" indent="-285750">
              <a:buFont typeface="Wingdings" pitchFamily="2" charset="2"/>
              <a:buChar char="u"/>
            </a:pPr>
            <a:r>
              <a:rPr lang="zh-CN" altLang="zh-CN" b="1" dirty="0">
                <a:latin typeface="Kaiti SC" panose="02010600040101010101" pitchFamily="2" charset="-122"/>
                <a:ea typeface="Kaiti SC" panose="02010600040101010101" pitchFamily="2" charset="-122"/>
              </a:rPr>
              <a:t>通过</a:t>
            </a:r>
            <a:r>
              <a:rPr lang="zh-CN" altLang="en-US" b="1" dirty="0">
                <a:latin typeface="Kaiti SC" panose="02010600040101010101" pitchFamily="2" charset="-122"/>
                <a:ea typeface="Kaiti SC" panose="02010600040101010101" pitchFamily="2" charset="-122"/>
              </a:rPr>
              <a:t>以下拟采取的解决措施</a:t>
            </a:r>
            <a:r>
              <a:rPr lang="zh-CN" altLang="zh-CN" b="1" dirty="0">
                <a:latin typeface="Kaiti SC" panose="02010600040101010101" pitchFamily="2" charset="-122"/>
                <a:ea typeface="Kaiti SC" panose="02010600040101010101" pitchFamily="2" charset="-122"/>
              </a:rPr>
              <a:t>：</a:t>
            </a:r>
          </a:p>
          <a:p>
            <a:pPr lvl="2"/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zh-CN" dirty="0"/>
              <a:t>与</a:t>
            </a:r>
            <a:r>
              <a:rPr lang="en-US" altLang="zh-CN" dirty="0"/>
              <a:t>H</a:t>
            </a:r>
            <a:r>
              <a:rPr lang="zh-CN" altLang="zh-CN" dirty="0"/>
              <a:t>公司的管理层和团队成员进行充分沟通，解释研究目的和重要性，并确保采集到的数据经过适当的匿名化处理。同时，可以与公司签订保密协议，以确保数据的安全性和保密性。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zh-CN" dirty="0"/>
              <a:t>与</a:t>
            </a:r>
            <a:r>
              <a:rPr lang="en-US" altLang="zh-CN" dirty="0"/>
              <a:t>H</a:t>
            </a:r>
            <a:r>
              <a:rPr lang="zh-CN" altLang="zh-CN" dirty="0"/>
              <a:t>公司的开发团队进行积极的沟通和合作，解释研究的目的和利益，获得他们的支持和参与。与团队成员进行访谈，了解他们的观点和经验，共同探讨解决方案，并鼓励他们分享对</a:t>
            </a:r>
            <a:r>
              <a:rPr lang="en-US" altLang="zh-CN" dirty="0"/>
              <a:t>DevOps</a:t>
            </a:r>
            <a:r>
              <a:rPr lang="zh-CN" altLang="zh-CN" dirty="0"/>
              <a:t>实践的看法和建议。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zh-CN" dirty="0"/>
              <a:t>在设计实验时，要明确实验的目的、研究问题和假设，并确保实验设计合理、有效。根据实际情况，选择适当的实验组和对照组，并确保实验条件的控制和结果的可靠性。在实验过程中，及时调整实验计划和方法，以确保实验的顺利进行。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zh-CN" dirty="0"/>
              <a:t>在撰写论文时，要事先制定清晰的大纲，确保论文结构合理、逻辑清晰。每个章节应具备明确的目标和内容，并与整体研究目标相一致。在撰写过程中，要注重论文的信息丰富度，包括理论基础、研究方法、数据分析和结果解释等方面的详细描述。同时，确保论文中的图表和数据清晰可读，并提供充分的解释和分析。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zh-CN" dirty="0"/>
              <a:t>在论文中，要对所提出的解决方案进行充分的实践可行性分析。基于研究结果和数据，评估所提出的改进措施对</a:t>
            </a:r>
            <a:r>
              <a:rPr lang="en-US" altLang="zh-CN" dirty="0"/>
              <a:t>H</a:t>
            </a:r>
            <a:r>
              <a:rPr lang="zh-CN" altLang="zh-CN" dirty="0"/>
              <a:t>公司软件项目质量的实际影响和效果。通过与公司管理层和团队成员的讨论和反馈，调整和改进解决方案，以确保其在实践中的可行性和实用性。</a:t>
            </a:r>
          </a:p>
        </p:txBody>
      </p:sp>
    </p:spTree>
    <p:extLst>
      <p:ext uri="{BB962C8B-B14F-4D97-AF65-F5344CB8AC3E}">
        <p14:creationId xmlns:p14="http://schemas.microsoft.com/office/powerpoint/2010/main" val="1786125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4E5F7A4-D0A8-5F41-AC4E-3E6591A6C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188" y="228483"/>
            <a:ext cx="3230947" cy="5951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D930ADA-EF11-6941-8E15-4D2A437FF8BA}"/>
              </a:ext>
            </a:extLst>
          </p:cNvPr>
          <p:cNvSpPr txBox="1"/>
          <p:nvPr/>
        </p:nvSpPr>
        <p:spPr>
          <a:xfrm>
            <a:off x="667265" y="341404"/>
            <a:ext cx="4312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latin typeface="Kaiti SC" panose="02010600040101010101" pitchFamily="2" charset="-122"/>
                <a:ea typeface="Kaiti SC" panose="02010600040101010101" pitchFamily="2" charset="-122"/>
                <a:cs typeface="LingWai SC Medium" panose="03050602040302020204" pitchFamily="66" charset="-122"/>
              </a:rPr>
              <a:t>论文进度安排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676D28-3FFF-3045-9668-22897D9B9755}"/>
              </a:ext>
            </a:extLst>
          </p:cNvPr>
          <p:cNvSpPr txBox="1"/>
          <p:nvPr/>
        </p:nvSpPr>
        <p:spPr>
          <a:xfrm>
            <a:off x="667265" y="1248032"/>
            <a:ext cx="10836869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zh-CN" altLang="en-US" sz="2400" b="1" dirty="0">
                <a:latin typeface="Kaiti SC" panose="02010600040101010101" pitchFamily="2" charset="-122"/>
                <a:ea typeface="Kaiti SC" panose="02010600040101010101" pitchFamily="2" charset="-122"/>
              </a:rPr>
              <a:t>进度如下：</a:t>
            </a:r>
            <a:endParaRPr lang="en-US" altLang="zh-CN" sz="2400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marL="342900" indent="-342900">
              <a:buFont typeface="Wingdings" pitchFamily="2" charset="2"/>
              <a:buChar char="l"/>
            </a:pPr>
            <a:endParaRPr lang="en-US" altLang="zh-CN" sz="2400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marL="742950" lvl="1" indent="-285750">
              <a:buFont typeface="Wingdings" pitchFamily="2" charset="2"/>
              <a:buChar char="l"/>
            </a:pPr>
            <a:r>
              <a:rPr lang="en-US" altLang="zh-CN" dirty="0"/>
              <a:t>2023</a:t>
            </a:r>
            <a:r>
              <a:rPr lang="zh-CN" altLang="zh-CN" dirty="0"/>
              <a:t>年</a:t>
            </a:r>
            <a:r>
              <a:rPr lang="en-US" altLang="zh-CN" dirty="0"/>
              <a:t>12</a:t>
            </a:r>
            <a:r>
              <a:rPr lang="zh-CN" altLang="zh-CN" dirty="0"/>
              <a:t>月 </a:t>
            </a:r>
            <a:r>
              <a:rPr lang="en-US" altLang="zh-CN" dirty="0"/>
              <a:t>–  2024</a:t>
            </a:r>
            <a:r>
              <a:rPr lang="zh-CN" altLang="zh-CN" dirty="0"/>
              <a:t>年</a:t>
            </a:r>
            <a:r>
              <a:rPr lang="en-US" altLang="zh-CN" dirty="0"/>
              <a:t>01</a:t>
            </a:r>
            <a:r>
              <a:rPr lang="zh-CN" altLang="zh-CN" dirty="0"/>
              <a:t>月   开题报告</a:t>
            </a:r>
            <a:endParaRPr lang="en-US" altLang="zh-CN" dirty="0"/>
          </a:p>
          <a:p>
            <a:pPr marL="742950" lvl="1" indent="-285750">
              <a:buFont typeface="Wingdings" pitchFamily="2" charset="2"/>
              <a:buChar char="l"/>
            </a:pPr>
            <a:endParaRPr lang="zh-CN" altLang="zh-CN" sz="1400" dirty="0"/>
          </a:p>
          <a:p>
            <a:pPr marL="742950" lvl="1" indent="-285750">
              <a:buFont typeface="Wingdings" pitchFamily="2" charset="2"/>
              <a:buChar char="l"/>
            </a:pPr>
            <a:r>
              <a:rPr lang="en-US" altLang="zh-CN" dirty="0"/>
              <a:t>2024</a:t>
            </a:r>
            <a:r>
              <a:rPr lang="zh-CN" altLang="zh-CN" dirty="0"/>
              <a:t>年</a:t>
            </a:r>
            <a:r>
              <a:rPr lang="en-US" altLang="zh-CN" dirty="0"/>
              <a:t>01</a:t>
            </a:r>
            <a:r>
              <a:rPr lang="zh-CN" altLang="zh-CN" dirty="0"/>
              <a:t>月</a:t>
            </a:r>
            <a:r>
              <a:rPr lang="en-US" altLang="zh-CN" dirty="0"/>
              <a:t> –  2024</a:t>
            </a:r>
            <a:r>
              <a:rPr lang="zh-CN" altLang="zh-CN" dirty="0"/>
              <a:t>年</a:t>
            </a:r>
            <a:r>
              <a:rPr lang="en-US" altLang="zh-CN" dirty="0"/>
              <a:t>05</a:t>
            </a:r>
            <a:r>
              <a:rPr lang="zh-CN" altLang="zh-CN" dirty="0"/>
              <a:t>月 </a:t>
            </a:r>
            <a:r>
              <a:rPr lang="en-US" altLang="zh-CN" dirty="0"/>
              <a:t>  </a:t>
            </a:r>
            <a:r>
              <a:rPr lang="zh-CN" altLang="zh-CN" dirty="0"/>
              <a:t>撰写初稿</a:t>
            </a:r>
            <a:endParaRPr lang="en-US" altLang="zh-CN" dirty="0"/>
          </a:p>
          <a:p>
            <a:pPr marL="742950" lvl="1" indent="-285750">
              <a:buFont typeface="Wingdings" pitchFamily="2" charset="2"/>
              <a:buChar char="l"/>
            </a:pPr>
            <a:endParaRPr lang="zh-CN" altLang="zh-CN" sz="1400" dirty="0"/>
          </a:p>
          <a:p>
            <a:pPr marL="742950" lvl="1" indent="-285750">
              <a:buFont typeface="Wingdings" pitchFamily="2" charset="2"/>
              <a:buChar char="l"/>
            </a:pPr>
            <a:r>
              <a:rPr lang="en-US" altLang="zh-CN" dirty="0"/>
              <a:t>2024</a:t>
            </a:r>
            <a:r>
              <a:rPr lang="zh-CN" altLang="zh-CN" dirty="0"/>
              <a:t>年</a:t>
            </a:r>
            <a:r>
              <a:rPr lang="en-US" altLang="zh-CN" dirty="0"/>
              <a:t>05</a:t>
            </a:r>
            <a:r>
              <a:rPr lang="zh-CN" altLang="zh-CN" dirty="0"/>
              <a:t>月 </a:t>
            </a:r>
            <a:r>
              <a:rPr lang="en-US" altLang="zh-CN" dirty="0"/>
              <a:t>–  2024</a:t>
            </a:r>
            <a:r>
              <a:rPr lang="zh-CN" altLang="zh-CN" dirty="0"/>
              <a:t>年</a:t>
            </a:r>
            <a:r>
              <a:rPr lang="en-US" altLang="zh-CN" dirty="0"/>
              <a:t>06</a:t>
            </a:r>
            <a:r>
              <a:rPr lang="zh-CN" altLang="zh-CN" dirty="0"/>
              <a:t>月</a:t>
            </a:r>
            <a:r>
              <a:rPr lang="en-US" altLang="zh-CN" dirty="0"/>
              <a:t>   </a:t>
            </a:r>
            <a:r>
              <a:rPr lang="zh-CN" altLang="zh-CN" dirty="0"/>
              <a:t>论文中期考核</a:t>
            </a:r>
            <a:endParaRPr lang="en-US" altLang="zh-CN" dirty="0"/>
          </a:p>
          <a:p>
            <a:pPr marL="742950" lvl="1" indent="-285750">
              <a:buFont typeface="Wingdings" pitchFamily="2" charset="2"/>
              <a:buChar char="l"/>
            </a:pPr>
            <a:endParaRPr lang="zh-CN" altLang="zh-CN" sz="1400" dirty="0"/>
          </a:p>
          <a:p>
            <a:pPr marL="742950" lvl="1" indent="-285750">
              <a:buFont typeface="Wingdings" pitchFamily="2" charset="2"/>
              <a:buChar char="l"/>
            </a:pPr>
            <a:r>
              <a:rPr lang="en-US" altLang="zh-CN" dirty="0"/>
              <a:t>2024</a:t>
            </a:r>
            <a:r>
              <a:rPr lang="zh-CN" altLang="zh-CN" dirty="0"/>
              <a:t>年</a:t>
            </a:r>
            <a:r>
              <a:rPr lang="en-US" altLang="zh-CN" dirty="0"/>
              <a:t>06</a:t>
            </a:r>
            <a:r>
              <a:rPr lang="zh-CN" altLang="zh-CN" dirty="0"/>
              <a:t>月 </a:t>
            </a:r>
            <a:r>
              <a:rPr lang="en-US" altLang="zh-CN" dirty="0"/>
              <a:t>–  2024</a:t>
            </a:r>
            <a:r>
              <a:rPr lang="zh-CN" altLang="zh-CN" dirty="0"/>
              <a:t>年</a:t>
            </a:r>
            <a:r>
              <a:rPr lang="en-US" altLang="zh-CN" dirty="0"/>
              <a:t>11</a:t>
            </a:r>
            <a:r>
              <a:rPr lang="zh-CN" altLang="zh-CN" dirty="0"/>
              <a:t>月</a:t>
            </a:r>
            <a:r>
              <a:rPr lang="en-US" altLang="zh-CN" dirty="0"/>
              <a:t>   </a:t>
            </a:r>
            <a:r>
              <a:rPr lang="zh-CN" altLang="zh-CN" dirty="0"/>
              <a:t>修改定稿</a:t>
            </a:r>
            <a:endParaRPr lang="en-US" altLang="zh-CN" dirty="0"/>
          </a:p>
          <a:p>
            <a:pPr lvl="1"/>
            <a:r>
              <a:rPr lang="en-US" altLang="zh-CN" dirty="0"/>
              <a:t>  </a:t>
            </a:r>
            <a:endParaRPr lang="zh-CN" altLang="zh-CN" sz="1400" dirty="0"/>
          </a:p>
          <a:p>
            <a:pPr marL="742950" lvl="1" indent="-285750">
              <a:buFont typeface="Wingdings" pitchFamily="2" charset="2"/>
              <a:buChar char="l"/>
            </a:pPr>
            <a:r>
              <a:rPr lang="en-US" altLang="zh-CN" dirty="0"/>
              <a:t>2024</a:t>
            </a:r>
            <a:r>
              <a:rPr lang="zh-CN" altLang="zh-CN" dirty="0"/>
              <a:t>年</a:t>
            </a:r>
            <a:r>
              <a:rPr lang="en-US" altLang="zh-CN" dirty="0"/>
              <a:t>11</a:t>
            </a:r>
            <a:r>
              <a:rPr lang="zh-CN" altLang="zh-CN" dirty="0"/>
              <a:t>月 </a:t>
            </a:r>
            <a:r>
              <a:rPr lang="en-US" altLang="zh-CN" dirty="0"/>
              <a:t>–  2024</a:t>
            </a:r>
            <a:r>
              <a:rPr lang="zh-CN" altLang="zh-CN" dirty="0"/>
              <a:t>年</a:t>
            </a:r>
            <a:r>
              <a:rPr lang="en-US" altLang="zh-CN" dirty="0"/>
              <a:t>12</a:t>
            </a:r>
            <a:r>
              <a:rPr lang="zh-CN" altLang="zh-CN" dirty="0"/>
              <a:t>月</a:t>
            </a:r>
            <a:r>
              <a:rPr lang="en-US" altLang="zh-CN" dirty="0"/>
              <a:t>   </a:t>
            </a:r>
            <a:r>
              <a:rPr lang="zh-CN" altLang="zh-CN" dirty="0"/>
              <a:t>论文预评审</a:t>
            </a:r>
            <a:r>
              <a:rPr lang="en-US" altLang="zh-CN" dirty="0"/>
              <a:t> </a:t>
            </a:r>
          </a:p>
          <a:p>
            <a:pPr lvl="1"/>
            <a:endParaRPr lang="zh-CN" altLang="zh-CN" sz="1400" dirty="0"/>
          </a:p>
          <a:p>
            <a:pPr marL="742950" lvl="1" indent="-285750">
              <a:buFont typeface="Wingdings" pitchFamily="2" charset="2"/>
              <a:buChar char="l"/>
            </a:pPr>
            <a:r>
              <a:rPr lang="en-US" altLang="zh-CN" dirty="0"/>
              <a:t>2024</a:t>
            </a:r>
            <a:r>
              <a:rPr lang="zh-CN" altLang="zh-CN" dirty="0"/>
              <a:t>年</a:t>
            </a:r>
            <a:r>
              <a:rPr lang="en-US" altLang="zh-CN" dirty="0"/>
              <a:t>12</a:t>
            </a:r>
            <a:r>
              <a:rPr lang="zh-CN" altLang="zh-CN" dirty="0"/>
              <a:t>月 </a:t>
            </a:r>
            <a:r>
              <a:rPr lang="en-US" altLang="zh-CN" dirty="0"/>
              <a:t>–  2025</a:t>
            </a:r>
            <a:r>
              <a:rPr lang="zh-CN" altLang="zh-CN" dirty="0"/>
              <a:t>年</a:t>
            </a:r>
            <a:r>
              <a:rPr lang="en-US" altLang="zh-CN" dirty="0"/>
              <a:t>01</a:t>
            </a:r>
            <a:r>
              <a:rPr lang="zh-CN" altLang="zh-CN" dirty="0"/>
              <a:t>月</a:t>
            </a:r>
            <a:r>
              <a:rPr lang="en-US" altLang="zh-CN" dirty="0"/>
              <a:t>   </a:t>
            </a:r>
            <a:r>
              <a:rPr lang="zh-CN" altLang="zh-CN" dirty="0"/>
              <a:t>论文正式送审</a:t>
            </a:r>
            <a:endParaRPr lang="en-US" altLang="zh-CN" dirty="0"/>
          </a:p>
          <a:p>
            <a:pPr marL="742950" lvl="1" indent="-285750">
              <a:buFont typeface="Wingdings" pitchFamily="2" charset="2"/>
              <a:buChar char="l"/>
            </a:pPr>
            <a:endParaRPr lang="zh-CN" altLang="zh-CN" sz="1400" dirty="0"/>
          </a:p>
          <a:p>
            <a:pPr marL="742950" lvl="1" indent="-285750">
              <a:buFont typeface="Wingdings" pitchFamily="2" charset="2"/>
              <a:buChar char="l"/>
            </a:pPr>
            <a:r>
              <a:rPr lang="en-US" altLang="zh-CN" dirty="0"/>
              <a:t>2025</a:t>
            </a:r>
            <a:r>
              <a:rPr lang="zh-CN" altLang="zh-CN" dirty="0"/>
              <a:t>年</a:t>
            </a:r>
            <a:r>
              <a:rPr lang="en-US" altLang="zh-CN" dirty="0"/>
              <a:t>01</a:t>
            </a:r>
            <a:r>
              <a:rPr lang="zh-CN" altLang="zh-CN" dirty="0"/>
              <a:t>月 </a:t>
            </a:r>
            <a:r>
              <a:rPr lang="en-US" altLang="zh-CN" dirty="0"/>
              <a:t>–  2025</a:t>
            </a:r>
            <a:r>
              <a:rPr lang="zh-CN" altLang="zh-CN" dirty="0"/>
              <a:t>年</a:t>
            </a:r>
            <a:r>
              <a:rPr lang="en-US" altLang="zh-CN" dirty="0"/>
              <a:t>03</a:t>
            </a:r>
            <a:r>
              <a:rPr lang="zh-CN" altLang="zh-CN" dirty="0"/>
              <a:t>月</a:t>
            </a:r>
            <a:r>
              <a:rPr lang="en-US" altLang="zh-CN" dirty="0"/>
              <a:t>   </a:t>
            </a:r>
            <a:r>
              <a:rPr lang="zh-CN" altLang="zh-CN" dirty="0"/>
              <a:t>论文答辩</a:t>
            </a:r>
            <a:endParaRPr lang="en-US" altLang="zh-CN" sz="3600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marL="342900" indent="-342900">
              <a:buFont typeface="Wingdings" pitchFamily="2" charset="2"/>
              <a:buChar char="l"/>
            </a:pPr>
            <a:endParaRPr lang="en-US" altLang="zh-CN" sz="2400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lvl="1"/>
            <a:endParaRPr lang="zh-CN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lvl="2"/>
            <a:endParaRPr lang="en-US" altLang="zh-CN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2793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18110" y="-184150"/>
            <a:ext cx="12192000" cy="6858000"/>
          </a:xfrm>
          <a:prstGeom prst="rect">
            <a:avLst/>
          </a:prstGeom>
          <a:solidFill>
            <a:srgbClr val="EEF2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c987ede36ea7053db24ae9b82e24be80f25ffe0355ddc-13wCQt"/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633" y="0"/>
            <a:ext cx="3691366" cy="4825023"/>
          </a:xfrm>
          <a:prstGeom prst="rect">
            <a:avLst/>
          </a:prstGeom>
        </p:spPr>
      </p:pic>
      <p:sp>
        <p:nvSpPr>
          <p:cNvPr id="105" name="矩形: 圆角 104"/>
          <p:cNvSpPr/>
          <p:nvPr/>
        </p:nvSpPr>
        <p:spPr>
          <a:xfrm rot="2700000">
            <a:off x="12075529" y="-4133557"/>
            <a:ext cx="2454261" cy="68008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5C97E3">
                  <a:alpha val="2000"/>
                </a:srgbClr>
              </a:gs>
              <a:gs pos="100000">
                <a:srgbClr val="5C97E3">
                  <a:alpha val="11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106" name="矩形: 圆角 105"/>
          <p:cNvSpPr/>
          <p:nvPr/>
        </p:nvSpPr>
        <p:spPr>
          <a:xfrm rot="2700000">
            <a:off x="11969729" y="-5415084"/>
            <a:ext cx="696268" cy="68008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5C97E3">
                  <a:alpha val="17000"/>
                </a:srgbClr>
              </a:gs>
              <a:gs pos="100000">
                <a:srgbClr val="5C97E3">
                  <a:alpha val="11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103" name="矩形: 圆角 102"/>
          <p:cNvSpPr/>
          <p:nvPr/>
        </p:nvSpPr>
        <p:spPr>
          <a:xfrm rot="13500000">
            <a:off x="-1310744" y="4420446"/>
            <a:ext cx="696268" cy="68008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5C97E3"/>
              </a:gs>
              <a:gs pos="100000">
                <a:srgbClr val="5C97E3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104" name="矩形: 圆角 103"/>
          <p:cNvSpPr/>
          <p:nvPr/>
        </p:nvSpPr>
        <p:spPr>
          <a:xfrm rot="2700000">
            <a:off x="12910900" y="1900838"/>
            <a:ext cx="696268" cy="68008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5C97E3"/>
              </a:gs>
              <a:gs pos="100000">
                <a:srgbClr val="5C97E3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82295" y="361315"/>
            <a:ext cx="72000" cy="576000"/>
          </a:xfrm>
          <a:prstGeom prst="roundRect">
            <a:avLst>
              <a:gd name="adj" fmla="val 50000"/>
            </a:avLst>
          </a:prstGeom>
          <a:solidFill>
            <a:srgbClr val="5C97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1793875" y="636270"/>
            <a:ext cx="8549640" cy="741680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 algn="ctr">
              <a:defRPr sz="2000" b="1">
                <a:solidFill>
                  <a:srgbClr val="8590CA"/>
                </a:solidFill>
              </a:defRPr>
            </a:lvl1pPr>
          </a:lstStyle>
          <a:p>
            <a:pPr>
              <a:lnSpc>
                <a:spcPct val="120000"/>
              </a:lnSpc>
            </a:pPr>
            <a:endParaRPr lang="zh-CN" altLang="en-US" sz="3200" spc="3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-118111" y="1776730"/>
            <a:ext cx="12310111" cy="33934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en-US" altLang="en-US" sz="9600" spc="15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Arial" panose="020B0604020202020204" pitchFamily="34" charset="0"/>
              </a:rPr>
              <a:t>Thanks</a:t>
            </a:r>
            <a:endParaRPr lang="zh-CN" altLang="en-US" sz="9600" spc="150" dirty="0">
              <a:solidFill>
                <a:sysClr val="windowText" lastClr="000000">
                  <a:lumMod val="75000"/>
                  <a:lumOff val="25000"/>
                </a:sysClr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C480D55-1AD8-1248-8F77-B92DD33F6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3188" y="228483"/>
            <a:ext cx="3230947" cy="595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bldLvl="0" animBg="1"/>
      <p:bldP spid="106" grpId="0" bldLvl="0" animBg="1"/>
      <p:bldP spid="103" grpId="0" bldLvl="0" animBg="1"/>
      <p:bldP spid="104" grpId="0" bldLvl="0" animBg="1"/>
      <p:bldP spid="12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4E5F7A4-D0A8-5F41-AC4E-3E6591A6C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188" y="228483"/>
            <a:ext cx="3230947" cy="5951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D930ADA-EF11-6941-8E15-4D2A437FF8BA}"/>
              </a:ext>
            </a:extLst>
          </p:cNvPr>
          <p:cNvSpPr txBox="1"/>
          <p:nvPr/>
        </p:nvSpPr>
        <p:spPr>
          <a:xfrm>
            <a:off x="667265" y="341404"/>
            <a:ext cx="4312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latin typeface="Kaiti SC" panose="02010600040101010101" pitchFamily="2" charset="-122"/>
                <a:ea typeface="Kaiti SC" panose="02010600040101010101" pitchFamily="2" charset="-122"/>
                <a:cs typeface="LingWai SC Medium" panose="03050602040302020204" pitchFamily="66" charset="-122"/>
              </a:rPr>
              <a:t>国内外背景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676D28-3FFF-3045-9668-22897D9B9755}"/>
              </a:ext>
            </a:extLst>
          </p:cNvPr>
          <p:cNvSpPr txBox="1"/>
          <p:nvPr/>
        </p:nvSpPr>
        <p:spPr>
          <a:xfrm>
            <a:off x="667265" y="1248032"/>
            <a:ext cx="1083686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zh-CN" altLang="en-US" sz="2400" b="1" dirty="0">
                <a:latin typeface="Kaiti SC" panose="02010600040101010101" pitchFamily="2" charset="-122"/>
                <a:ea typeface="Kaiti SC" panose="02010600040101010101" pitchFamily="2" charset="-122"/>
              </a:rPr>
              <a:t>国外背景</a:t>
            </a:r>
            <a:endParaRPr lang="en-US" altLang="zh-CN" sz="2400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marL="342900" indent="-342900">
              <a:buFont typeface="Wingdings" pitchFamily="2" charset="2"/>
              <a:buChar char="l"/>
            </a:pPr>
            <a:endParaRPr lang="en-US" altLang="zh-CN" sz="2400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marL="800100" lvl="1" indent="-342900">
              <a:buFont typeface="Wingdings" pitchFamily="2" charset="2"/>
              <a:buChar char="u"/>
            </a:pPr>
            <a:r>
              <a:rPr lang="en-US" altLang="zh-CN" sz="2000" b="1" dirty="0">
                <a:latin typeface="Kaiti SC" panose="02010600040101010101" pitchFamily="2" charset="-122"/>
                <a:ea typeface="Kaiti SC" panose="02010600040101010101" pitchFamily="2" charset="-122"/>
              </a:rPr>
              <a:t>DevOps </a:t>
            </a:r>
            <a:r>
              <a:rPr lang="zh-CN" altLang="en-US" sz="2000" b="1" dirty="0">
                <a:latin typeface="Kaiti SC" panose="02010600040101010101" pitchFamily="2" charset="-122"/>
                <a:ea typeface="Kaiti SC" panose="02010600040101010101" pitchFamily="2" charset="-122"/>
              </a:rPr>
              <a:t>起源</a:t>
            </a:r>
            <a:endParaRPr lang="en-US" altLang="zh-CN" sz="2000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lvl="2"/>
            <a:endParaRPr lang="en-US" altLang="zh-CN" dirty="0"/>
          </a:p>
          <a:p>
            <a:pPr lvl="2"/>
            <a:r>
              <a:rPr lang="en-US" altLang="zh-CN" dirty="0"/>
              <a:t>2009</a:t>
            </a:r>
            <a:r>
              <a:rPr lang="zh-CN" altLang="zh-CN" dirty="0"/>
              <a:t>年的比利时技术会议上，</a:t>
            </a:r>
            <a:r>
              <a:rPr lang="en-US" altLang="zh-CN" dirty="0"/>
              <a:t>Patrick </a:t>
            </a:r>
            <a:r>
              <a:rPr lang="en-US" altLang="zh-CN" dirty="0" err="1"/>
              <a:t>Debois</a:t>
            </a:r>
            <a:r>
              <a:rPr lang="zh-CN" altLang="zh-CN" dirty="0"/>
              <a:t>和</a:t>
            </a:r>
            <a:r>
              <a:rPr lang="en-US" altLang="zh-CN" dirty="0"/>
              <a:t>Andrew Shafer</a:t>
            </a:r>
            <a:r>
              <a:rPr lang="zh-CN" altLang="zh-CN" dirty="0"/>
              <a:t>共同提出了</a:t>
            </a:r>
            <a:r>
              <a:rPr lang="en-US" altLang="zh-CN" dirty="0"/>
              <a:t>"DevOps"</a:t>
            </a:r>
            <a:r>
              <a:rPr lang="zh-CN" altLang="zh-CN" dirty="0"/>
              <a:t>这个概念。</a:t>
            </a:r>
            <a:r>
              <a:rPr lang="en-US" altLang="zh-CN" dirty="0"/>
              <a:t>"DevOps"</a:t>
            </a:r>
            <a:r>
              <a:rPr lang="zh-CN" altLang="zh-CN" dirty="0"/>
              <a:t>一词由</a:t>
            </a:r>
            <a:r>
              <a:rPr lang="en-US" altLang="zh-CN" dirty="0"/>
              <a:t>"Development"</a:t>
            </a:r>
            <a:r>
              <a:rPr lang="zh-CN" altLang="zh-CN" dirty="0"/>
              <a:t>（开发）和</a:t>
            </a:r>
            <a:r>
              <a:rPr lang="en-US" altLang="zh-CN" dirty="0"/>
              <a:t>"Operations"</a:t>
            </a:r>
            <a:r>
              <a:rPr lang="zh-CN" altLang="zh-CN" dirty="0"/>
              <a:t>（运营）两个单词组合而成，代表了软件开发和运营团队之间协作和合作的一种文化和方法论。</a:t>
            </a:r>
            <a:endParaRPr lang="zh-CN" altLang="en-US" dirty="0"/>
          </a:p>
          <a:p>
            <a:pPr lvl="2"/>
            <a:endParaRPr lang="en-US" altLang="zh-CN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marL="800100" lvl="1" indent="-342900">
              <a:buFont typeface="Wingdings" pitchFamily="2" charset="2"/>
              <a:buChar char="u"/>
            </a:pPr>
            <a:r>
              <a:rPr lang="en-US" altLang="zh-CN" sz="2000" b="1" dirty="0">
                <a:latin typeface="Kaiti SC" panose="02010600040101010101" pitchFamily="2" charset="-122"/>
                <a:ea typeface="Kaiti SC" panose="02010600040101010101" pitchFamily="2" charset="-122"/>
              </a:rPr>
              <a:t>DevOps </a:t>
            </a:r>
            <a:r>
              <a:rPr lang="zh-CN" altLang="en-US" sz="2000" b="1" dirty="0">
                <a:latin typeface="Kaiti SC" panose="02010600040101010101" pitchFamily="2" charset="-122"/>
                <a:ea typeface="Kaiti SC" panose="02010600040101010101" pitchFamily="2" charset="-122"/>
              </a:rPr>
              <a:t>实践与研究</a:t>
            </a:r>
            <a:endParaRPr lang="en-US" altLang="zh-CN" sz="2000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lvl="2"/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DevOps</a:t>
            </a:r>
            <a:r>
              <a:rPr lang="zh-CN" altLang="zh-CN" dirty="0"/>
              <a:t>作为一种先进的软件开发和运维模式，已经在许多国际知名企业和组织中得到广泛应用和验证</a:t>
            </a:r>
            <a:r>
              <a:rPr lang="zh-CN" altLang="en-US" dirty="0"/>
              <a:t>。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zh-CN" dirty="0"/>
              <a:t>亚马逊、谷歌、微软等企业将</a:t>
            </a:r>
            <a:r>
              <a:rPr lang="en-US" altLang="zh-CN" dirty="0"/>
              <a:t>DevOps</a:t>
            </a:r>
            <a:r>
              <a:rPr lang="zh-CN" altLang="zh-CN" dirty="0"/>
              <a:t>作为提升软件项目质量和效率的关键方法。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zh-CN" dirty="0"/>
              <a:t>国外的研究机构和学术界也对</a:t>
            </a:r>
            <a:r>
              <a:rPr lang="en-US" altLang="zh-CN" dirty="0"/>
              <a:t>DevOps</a:t>
            </a:r>
            <a:r>
              <a:rPr lang="zh-CN" altLang="zh-CN" dirty="0"/>
              <a:t>进行了广泛的研究和探讨。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zh-CN" dirty="0"/>
              <a:t>一些学术期刊</a:t>
            </a:r>
            <a:r>
              <a:rPr lang="zh-CN" altLang="en-US" dirty="0"/>
              <a:t>，</a:t>
            </a:r>
            <a:r>
              <a:rPr lang="zh-CN" altLang="zh-CN" dirty="0"/>
              <a:t>发布了大量关于</a:t>
            </a:r>
            <a:r>
              <a:rPr lang="en-US" altLang="zh-CN" dirty="0"/>
              <a:t>DevOps</a:t>
            </a:r>
            <a:r>
              <a:rPr lang="zh-CN" altLang="zh-CN" dirty="0"/>
              <a:t>的研究论文</a:t>
            </a:r>
            <a:r>
              <a:rPr lang="zh-CN" altLang="en-US" dirty="0"/>
              <a:t>。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一些</a:t>
            </a:r>
            <a:r>
              <a:rPr lang="zh-CN" altLang="zh-CN" dirty="0"/>
              <a:t>社区和会议</a:t>
            </a:r>
            <a:r>
              <a:rPr lang="zh-CN" altLang="en-US" dirty="0"/>
              <a:t>，</a:t>
            </a:r>
            <a:r>
              <a:rPr lang="zh-CN" altLang="zh-CN" dirty="0"/>
              <a:t>为国内外从业者提供了交流和分享的平台</a:t>
            </a:r>
            <a:r>
              <a:rPr lang="zh-CN" altLang="en-US" dirty="0"/>
              <a:t>。</a:t>
            </a:r>
            <a:r>
              <a:rPr lang="zh-CN" altLang="zh-CN" dirty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97093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4E5F7A4-D0A8-5F41-AC4E-3E6591A6C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188" y="228483"/>
            <a:ext cx="3230947" cy="5951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D930ADA-EF11-6941-8E15-4D2A437FF8BA}"/>
              </a:ext>
            </a:extLst>
          </p:cNvPr>
          <p:cNvSpPr txBox="1"/>
          <p:nvPr/>
        </p:nvSpPr>
        <p:spPr>
          <a:xfrm>
            <a:off x="667265" y="341404"/>
            <a:ext cx="4312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latin typeface="Kaiti SC" panose="02010600040101010101" pitchFamily="2" charset="-122"/>
                <a:ea typeface="Kaiti SC" panose="02010600040101010101" pitchFamily="2" charset="-122"/>
                <a:cs typeface="LingWai SC Medium" panose="03050602040302020204" pitchFamily="66" charset="-122"/>
              </a:rPr>
              <a:t>国内外背景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676D28-3FFF-3045-9668-22897D9B9755}"/>
              </a:ext>
            </a:extLst>
          </p:cNvPr>
          <p:cNvSpPr txBox="1"/>
          <p:nvPr/>
        </p:nvSpPr>
        <p:spPr>
          <a:xfrm>
            <a:off x="667265" y="1248032"/>
            <a:ext cx="10836869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zh-CN" altLang="en-US" sz="2400" b="1" dirty="0">
                <a:latin typeface="Kaiti SC" panose="02010600040101010101" pitchFamily="2" charset="-122"/>
                <a:ea typeface="Kaiti SC" panose="02010600040101010101" pitchFamily="2" charset="-122"/>
              </a:rPr>
              <a:t>国内背景</a:t>
            </a:r>
            <a:endParaRPr lang="en-US" altLang="zh-CN" sz="2400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marL="342900" indent="-342900">
              <a:buFont typeface="Wingdings" pitchFamily="2" charset="2"/>
              <a:buChar char="l"/>
            </a:pPr>
            <a:endParaRPr lang="en-US" altLang="zh-CN" sz="2400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marL="800100" lvl="1" indent="-342900">
              <a:buFont typeface="Wingdings" pitchFamily="2" charset="2"/>
              <a:buChar char="u"/>
            </a:pPr>
            <a:r>
              <a:rPr lang="zh-CN" altLang="en-US" sz="2000" b="1" dirty="0">
                <a:latin typeface="Kaiti SC" panose="02010600040101010101" pitchFamily="2" charset="-122"/>
                <a:ea typeface="Kaiti SC" panose="02010600040101010101" pitchFamily="2" charset="-122"/>
              </a:rPr>
              <a:t>国内现状</a:t>
            </a:r>
            <a:endParaRPr lang="en-US" altLang="zh-CN" sz="2000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lvl="2"/>
            <a:endParaRPr lang="en-US" altLang="zh-CN" dirty="0"/>
          </a:p>
          <a:p>
            <a:pPr lvl="2"/>
            <a:r>
              <a:rPr lang="zh-CN" altLang="zh-CN" dirty="0"/>
              <a:t>近年来，中国软件行业蓬勃发展，各行各业的企业纷纷加大对软件系统的投入。特别是在金融、电子商务和互联网领域，软件系统的质量对于企业的竞争力和用户体验至关重要。然而，传统的软件开发和运维模式存在着开发与运维之间协作不足、沟通不畅、交付周期长、质量控制难度大等问题。这些问题导致了软件项目的质量不稳定、故障频发以及高维护成本等挑战。</a:t>
            </a:r>
            <a:endParaRPr lang="zh-CN" altLang="en-US" dirty="0"/>
          </a:p>
          <a:p>
            <a:pPr lvl="2"/>
            <a:endParaRPr lang="en-US" altLang="zh-CN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marL="800100" lvl="1" indent="-342900">
              <a:buFont typeface="Wingdings" pitchFamily="2" charset="2"/>
              <a:buChar char="u"/>
            </a:pPr>
            <a:r>
              <a:rPr lang="en-US" altLang="zh-CN" sz="2000" b="1" dirty="0">
                <a:latin typeface="Kaiti SC" panose="02010600040101010101" pitchFamily="2" charset="-122"/>
                <a:ea typeface="Kaiti SC" panose="02010600040101010101" pitchFamily="2" charset="-122"/>
              </a:rPr>
              <a:t>DevOps </a:t>
            </a:r>
            <a:r>
              <a:rPr lang="zh-CN" altLang="en-US" sz="2000" b="1" dirty="0">
                <a:latin typeface="Kaiti SC" panose="02010600040101010101" pitchFamily="2" charset="-122"/>
                <a:ea typeface="Kaiti SC" panose="02010600040101010101" pitchFamily="2" charset="-122"/>
              </a:rPr>
              <a:t>实践与推广</a:t>
            </a:r>
            <a:endParaRPr lang="en-US" altLang="zh-CN" sz="2000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lvl="2"/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zh-CN" dirty="0"/>
              <a:t>国内一些知名互联网企业和金融机构已经成功采用</a:t>
            </a:r>
            <a:r>
              <a:rPr lang="en-US" altLang="zh-CN" dirty="0"/>
              <a:t>DevOps</a:t>
            </a:r>
            <a:r>
              <a:rPr lang="zh-CN" altLang="zh-CN" dirty="0"/>
              <a:t>来改进软件项目质量。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zh-CN" dirty="0"/>
              <a:t>国内的一些高校和研究机构也在推动</a:t>
            </a:r>
            <a:r>
              <a:rPr lang="en-US" altLang="zh-CN" dirty="0"/>
              <a:t>DevOps</a:t>
            </a:r>
            <a:r>
              <a:rPr lang="zh-CN" altLang="zh-CN" dirty="0"/>
              <a:t>的研究和实践。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zh-CN" dirty="0"/>
              <a:t>一些国内的行业组织和社区也积极推动</a:t>
            </a:r>
            <a:r>
              <a:rPr lang="en-US" altLang="zh-CN" dirty="0"/>
              <a:t>DevOps</a:t>
            </a:r>
            <a:r>
              <a:rPr lang="zh-CN" altLang="zh-CN" dirty="0"/>
              <a:t>的发展，组织相关的研讨会和交流活动，促进经验分享和合作。国外的研究机构和学术界也对</a:t>
            </a:r>
            <a:r>
              <a:rPr lang="en-US" altLang="zh-CN" dirty="0"/>
              <a:t>DevOps</a:t>
            </a:r>
            <a:r>
              <a:rPr lang="zh-CN" altLang="zh-CN" dirty="0"/>
              <a:t>进行了广泛的研究和探讨。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6833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4E5F7A4-D0A8-5F41-AC4E-3E6591A6C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188" y="228483"/>
            <a:ext cx="3230947" cy="5951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D930ADA-EF11-6941-8E15-4D2A437FF8BA}"/>
              </a:ext>
            </a:extLst>
          </p:cNvPr>
          <p:cNvSpPr txBox="1"/>
          <p:nvPr/>
        </p:nvSpPr>
        <p:spPr>
          <a:xfrm>
            <a:off x="667265" y="341404"/>
            <a:ext cx="4312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latin typeface="Kaiti SC" panose="02010600040101010101" pitchFamily="2" charset="-122"/>
                <a:ea typeface="Kaiti SC" panose="02010600040101010101" pitchFamily="2" charset="-122"/>
                <a:cs typeface="LingWai SC Medium" panose="03050602040302020204" pitchFamily="66" charset="-122"/>
              </a:rPr>
              <a:t>目的及意义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676D28-3FFF-3045-9668-22897D9B9755}"/>
              </a:ext>
            </a:extLst>
          </p:cNvPr>
          <p:cNvSpPr txBox="1"/>
          <p:nvPr/>
        </p:nvSpPr>
        <p:spPr>
          <a:xfrm>
            <a:off x="667265" y="1248032"/>
            <a:ext cx="1083686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zh-CN" altLang="en-US" sz="2400" b="1" dirty="0">
                <a:latin typeface="Kaiti SC" panose="02010600040101010101" pitchFamily="2" charset="-122"/>
                <a:ea typeface="Kaiti SC" panose="02010600040101010101" pitchFamily="2" charset="-122"/>
              </a:rPr>
              <a:t>目的</a:t>
            </a:r>
            <a:endParaRPr lang="en-US" altLang="zh-CN" sz="2400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marL="342900" indent="-342900">
              <a:buFont typeface="Wingdings" pitchFamily="2" charset="2"/>
              <a:buChar char="l"/>
            </a:pPr>
            <a:endParaRPr lang="en-US" altLang="zh-CN" sz="2400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marL="800100" lvl="1" indent="-342900">
              <a:buFont typeface="Wingdings" pitchFamily="2" charset="2"/>
              <a:buChar char="u"/>
            </a:pPr>
            <a:r>
              <a:rPr lang="zh-CN" altLang="zh-CN" b="1" dirty="0">
                <a:latin typeface="Kaiti SC" panose="02010600040101010101" pitchFamily="2" charset="-122"/>
                <a:ea typeface="Kaiti SC" panose="02010600040101010101" pitchFamily="2" charset="-122"/>
              </a:rPr>
              <a:t>提高软件项目质量和可靠性 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zh-CN" dirty="0"/>
              <a:t>分析</a:t>
            </a:r>
            <a:r>
              <a:rPr lang="en-US" altLang="zh-CN" dirty="0"/>
              <a:t>H</a:t>
            </a:r>
            <a:r>
              <a:rPr lang="zh-CN" altLang="zh-CN" dirty="0"/>
              <a:t>公司现有软件开发过程和质量控制方法，识别潜在的痛点和改进空间。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zh-CN" dirty="0"/>
              <a:t>探讨引入</a:t>
            </a:r>
            <a:r>
              <a:rPr lang="en-US" altLang="zh-CN" dirty="0"/>
              <a:t>DevOps</a:t>
            </a:r>
            <a:r>
              <a:rPr lang="zh-CN" altLang="zh-CN" dirty="0"/>
              <a:t>实践的技术手段，如自动化测试、持续集成和持续交付，以降低缺陷和故障率。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zh-CN" dirty="0"/>
              <a:t>研究金融领域的成功案例，借鉴其</a:t>
            </a:r>
            <a:r>
              <a:rPr lang="en-US" altLang="zh-CN" dirty="0"/>
              <a:t>DevOps</a:t>
            </a:r>
            <a:r>
              <a:rPr lang="zh-CN" altLang="zh-CN" dirty="0"/>
              <a:t>方法和工具链，将其应用于</a:t>
            </a:r>
            <a:r>
              <a:rPr lang="en-US" altLang="zh-CN" dirty="0"/>
              <a:t>H</a:t>
            </a:r>
            <a:r>
              <a:rPr lang="zh-CN" altLang="zh-CN" dirty="0"/>
              <a:t>公司的实际情况。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zh-CN" dirty="0"/>
              <a:t>设计和实施</a:t>
            </a:r>
            <a:r>
              <a:rPr lang="en-US" altLang="zh-CN" dirty="0"/>
              <a:t>DevOps</a:t>
            </a:r>
            <a:r>
              <a:rPr lang="zh-CN" altLang="zh-CN" dirty="0"/>
              <a:t>实践，包括自动化测试流程、持续集成和持续交付的流程改进，以提高软件系统的质量和可靠性。</a:t>
            </a:r>
            <a:endParaRPr lang="zh-CN" altLang="en-US" dirty="0"/>
          </a:p>
          <a:p>
            <a:pPr lvl="2"/>
            <a:endParaRPr lang="en-US" altLang="zh-CN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marL="800100" lvl="1" indent="-342900">
              <a:buFont typeface="Wingdings" pitchFamily="2" charset="2"/>
              <a:buChar char="u"/>
            </a:pPr>
            <a:r>
              <a:rPr lang="zh-CN" altLang="zh-CN" b="1" dirty="0">
                <a:latin typeface="Kaiti SC" panose="02010600040101010101" pitchFamily="2" charset="-122"/>
                <a:ea typeface="Kaiti SC" panose="02010600040101010101" pitchFamily="2" charset="-122"/>
              </a:rPr>
              <a:t>加快软件项目交付速度</a:t>
            </a:r>
            <a:endParaRPr lang="en-US" altLang="zh-CN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zh-CN" dirty="0"/>
              <a:t>分析</a:t>
            </a:r>
            <a:r>
              <a:rPr lang="en-US" altLang="zh-CN" dirty="0"/>
              <a:t>H</a:t>
            </a:r>
            <a:r>
              <a:rPr lang="zh-CN" altLang="zh-CN" dirty="0"/>
              <a:t>公司当前的软件开发和部署流程，确定可能导致交付延迟的瓶颈和痛点。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zh-CN" dirty="0"/>
              <a:t>研究</a:t>
            </a:r>
            <a:r>
              <a:rPr lang="en-US" altLang="zh-CN" dirty="0"/>
              <a:t>DevOps</a:t>
            </a:r>
            <a:r>
              <a:rPr lang="zh-CN" altLang="zh-CN" dirty="0"/>
              <a:t>实践中的持续集成和持续交付技术，如自动化构建、自动化测试和容器化部署，以加快交付速度。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zh-CN" dirty="0"/>
              <a:t>提出针对</a:t>
            </a:r>
            <a:r>
              <a:rPr lang="en-US" altLang="zh-CN" dirty="0"/>
              <a:t>H</a:t>
            </a:r>
            <a:r>
              <a:rPr lang="zh-CN" altLang="zh-CN" dirty="0"/>
              <a:t>公司实际情况的交付改进策略，包括工具选择、流程改进和团队协作的加强，以实现更快速的软件交付。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zh-CN" dirty="0"/>
              <a:t>落实</a:t>
            </a:r>
            <a:r>
              <a:rPr lang="en-US" altLang="zh-CN" dirty="0"/>
              <a:t>DevOps</a:t>
            </a:r>
            <a:r>
              <a:rPr lang="zh-CN" altLang="zh-CN" dirty="0"/>
              <a:t>实践，包括持续集成和持续交付流程的自动化，以及部署和环境管理的自动化，从而加快软件系统的交付速度。</a:t>
            </a:r>
          </a:p>
        </p:txBody>
      </p:sp>
    </p:spTree>
    <p:extLst>
      <p:ext uri="{BB962C8B-B14F-4D97-AF65-F5344CB8AC3E}">
        <p14:creationId xmlns:p14="http://schemas.microsoft.com/office/powerpoint/2010/main" val="4240698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4E5F7A4-D0A8-5F41-AC4E-3E6591A6C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188" y="228483"/>
            <a:ext cx="3230947" cy="5951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D930ADA-EF11-6941-8E15-4D2A437FF8BA}"/>
              </a:ext>
            </a:extLst>
          </p:cNvPr>
          <p:cNvSpPr txBox="1"/>
          <p:nvPr/>
        </p:nvSpPr>
        <p:spPr>
          <a:xfrm>
            <a:off x="667265" y="341404"/>
            <a:ext cx="4312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latin typeface="Kaiti SC" panose="02010600040101010101" pitchFamily="2" charset="-122"/>
                <a:ea typeface="Kaiti SC" panose="02010600040101010101" pitchFamily="2" charset="-122"/>
                <a:cs typeface="LingWai SC Medium" panose="03050602040302020204" pitchFamily="66" charset="-122"/>
              </a:rPr>
              <a:t>目的及意义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676D28-3FFF-3045-9668-22897D9B9755}"/>
              </a:ext>
            </a:extLst>
          </p:cNvPr>
          <p:cNvSpPr txBox="1"/>
          <p:nvPr/>
        </p:nvSpPr>
        <p:spPr>
          <a:xfrm>
            <a:off x="667265" y="1248032"/>
            <a:ext cx="10836869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zh-CN" altLang="en-US" sz="2400" b="1" dirty="0">
                <a:latin typeface="Kaiti SC" panose="02010600040101010101" pitchFamily="2" charset="-122"/>
                <a:ea typeface="Kaiti SC" panose="02010600040101010101" pitchFamily="2" charset="-122"/>
              </a:rPr>
              <a:t>意义</a:t>
            </a:r>
            <a:endParaRPr lang="en-US" altLang="zh-CN" sz="2400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marL="342900" indent="-342900">
              <a:buFont typeface="Wingdings" pitchFamily="2" charset="2"/>
              <a:buChar char="l"/>
            </a:pPr>
            <a:endParaRPr lang="en-US" altLang="zh-CN" sz="2400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marL="742950" lvl="1" indent="-285750">
              <a:buFont typeface="Wingdings" pitchFamily="2" charset="2"/>
              <a:buChar char="u"/>
            </a:pPr>
            <a:r>
              <a:rPr lang="zh-CN" altLang="zh-CN" b="1" dirty="0">
                <a:latin typeface="Kaiti SC" panose="02010600040101010101" pitchFamily="2" charset="-122"/>
                <a:ea typeface="Kaiti SC" panose="02010600040101010101" pitchFamily="2" charset="-122"/>
              </a:rPr>
              <a:t>通过研究带来以下重要意义：</a:t>
            </a:r>
          </a:p>
          <a:p>
            <a:pPr lvl="2"/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zh-CN" dirty="0"/>
              <a:t>革新软件开发与交付模式：引入</a:t>
            </a:r>
            <a:r>
              <a:rPr lang="en-US" altLang="zh-CN" dirty="0"/>
              <a:t>DevOps</a:t>
            </a:r>
            <a:r>
              <a:rPr lang="zh-CN" altLang="zh-CN" dirty="0"/>
              <a:t>实践可以推动传统的软件开发模式向更敏捷、高效和可靠的方向转变。通过整合开发和运维，强调协作、自动化和持续改进，可以提高软件交付的速度和质量，适应快速变化的市场需求。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zh-CN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zh-CN" dirty="0"/>
              <a:t>提升软件质量和可靠性：</a:t>
            </a:r>
            <a:r>
              <a:rPr lang="en-US" altLang="zh-CN" dirty="0"/>
              <a:t>DevOps</a:t>
            </a:r>
            <a:r>
              <a:rPr lang="zh-CN" altLang="zh-CN" dirty="0"/>
              <a:t>实践强调自动化测试、持续集成和持续交付，可以降低软件缺陷和故障率，提高软件系统的质量和可靠性。这对于</a:t>
            </a:r>
            <a:r>
              <a:rPr lang="en-US" altLang="zh-CN" dirty="0"/>
              <a:t>H</a:t>
            </a:r>
            <a:r>
              <a:rPr lang="zh-CN" altLang="zh-CN" dirty="0"/>
              <a:t>公司来说，具有重要的风险管理和业务稳定性意义。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zh-CN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zh-CN" dirty="0"/>
              <a:t>推动组织文化变革：</a:t>
            </a:r>
            <a:r>
              <a:rPr lang="en-US" altLang="zh-CN" dirty="0"/>
              <a:t>DevOps</a:t>
            </a:r>
            <a:r>
              <a:rPr lang="zh-CN" altLang="zh-CN" dirty="0"/>
              <a:t>不仅仅是一种技术实践，更是一种组织文化和价值观的转变。研究和实践</a:t>
            </a:r>
            <a:r>
              <a:rPr lang="en-US" altLang="zh-CN" dirty="0"/>
              <a:t>DevOps</a:t>
            </a:r>
            <a:r>
              <a:rPr lang="zh-CN" altLang="zh-CN" dirty="0"/>
              <a:t>在</a:t>
            </a:r>
            <a:r>
              <a:rPr lang="en-US" altLang="zh-CN" dirty="0"/>
              <a:t>H</a:t>
            </a:r>
            <a:r>
              <a:rPr lang="zh-CN" altLang="zh-CN" dirty="0"/>
              <a:t>公司的应用，可以促进团队协作、信息共享和持续学习的文化建设，打破传统的组织壁垒，推动整个组织向高效、创新和适应变化的方向发展。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zh-CN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zh-CN" dirty="0"/>
              <a:t>培养人才和提升竞争力：引入</a:t>
            </a:r>
            <a:r>
              <a:rPr lang="en-US" altLang="zh-CN" dirty="0"/>
              <a:t>DevOps</a:t>
            </a:r>
            <a:r>
              <a:rPr lang="zh-CN" altLang="zh-CN" dirty="0"/>
              <a:t>实践对人才的要求具有挑战性，要求开发人员具备全栈能力和自动化思维，运维人员具备开发技能和系统思维。通过在</a:t>
            </a:r>
            <a:r>
              <a:rPr lang="en-US" altLang="zh-CN" dirty="0"/>
              <a:t>H</a:t>
            </a:r>
            <a:r>
              <a:rPr lang="zh-CN" altLang="zh-CN" dirty="0"/>
              <a:t>公司实践</a:t>
            </a:r>
            <a:r>
              <a:rPr lang="en-US" altLang="zh-CN" dirty="0"/>
              <a:t>DevOps</a:t>
            </a:r>
            <a:r>
              <a:rPr lang="zh-CN" altLang="zh-CN" dirty="0"/>
              <a:t>，可以培养和吸引具备综合能力的人才，提升团队和组织的竞争力，为企业长期发展打下人才基础。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lvl="2"/>
            <a:endParaRPr lang="en-US" altLang="zh-CN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9628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4E5F7A4-D0A8-5F41-AC4E-3E6591A6C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188" y="228483"/>
            <a:ext cx="3230947" cy="5951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D930ADA-EF11-6941-8E15-4D2A437FF8BA}"/>
              </a:ext>
            </a:extLst>
          </p:cNvPr>
          <p:cNvSpPr txBox="1"/>
          <p:nvPr/>
        </p:nvSpPr>
        <p:spPr>
          <a:xfrm>
            <a:off x="667265" y="341404"/>
            <a:ext cx="4312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latin typeface="Kaiti SC" panose="02010600040101010101" pitchFamily="2" charset="-122"/>
                <a:ea typeface="Kaiti SC" panose="02010600040101010101" pitchFamily="2" charset="-122"/>
                <a:cs typeface="LingWai SC Medium" panose="03050602040302020204" pitchFamily="66" charset="-122"/>
              </a:rPr>
              <a:t>应用价值和预期结果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676D28-3FFF-3045-9668-22897D9B9755}"/>
              </a:ext>
            </a:extLst>
          </p:cNvPr>
          <p:cNvSpPr txBox="1"/>
          <p:nvPr/>
        </p:nvSpPr>
        <p:spPr>
          <a:xfrm>
            <a:off x="667265" y="1248032"/>
            <a:ext cx="1083686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zh-CN" altLang="en-US" sz="2400" b="1" dirty="0">
                <a:latin typeface="Kaiti SC" panose="02010600040101010101" pitchFamily="2" charset="-122"/>
                <a:ea typeface="Kaiti SC" panose="02010600040101010101" pitchFamily="2" charset="-122"/>
              </a:rPr>
              <a:t>应用价值</a:t>
            </a:r>
            <a:endParaRPr lang="en-US" altLang="zh-CN" sz="2400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marL="342900" indent="-342900">
              <a:buFont typeface="Wingdings" pitchFamily="2" charset="2"/>
              <a:buChar char="l"/>
            </a:pPr>
            <a:endParaRPr lang="en-US" altLang="zh-CN" sz="2400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marL="742950" lvl="1" indent="-285750">
              <a:buFont typeface="Wingdings" pitchFamily="2" charset="2"/>
              <a:buChar char="u"/>
            </a:pPr>
            <a:r>
              <a:rPr lang="zh-CN" altLang="zh-CN" b="1" dirty="0">
                <a:latin typeface="Kaiti SC" panose="02010600040101010101" pitchFamily="2" charset="-122"/>
                <a:ea typeface="Kaiti SC" panose="02010600040101010101" pitchFamily="2" charset="-122"/>
              </a:rPr>
              <a:t>通过研究</a:t>
            </a:r>
            <a:r>
              <a:rPr lang="zh-CN" altLang="en-US" b="1" dirty="0">
                <a:latin typeface="Kaiti SC" panose="02010600040101010101" pitchFamily="2" charset="-122"/>
                <a:ea typeface="Kaiti SC" panose="02010600040101010101" pitchFamily="2" charset="-122"/>
              </a:rPr>
              <a:t>可以有如下应用价值</a:t>
            </a:r>
            <a:r>
              <a:rPr lang="zh-CN" altLang="zh-CN" b="1" dirty="0">
                <a:latin typeface="Kaiti SC" panose="02010600040101010101" pitchFamily="2" charset="-122"/>
                <a:ea typeface="Kaiti SC" panose="02010600040101010101" pitchFamily="2" charset="-122"/>
              </a:rPr>
              <a:t>：</a:t>
            </a:r>
          </a:p>
          <a:p>
            <a:pPr lvl="2"/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zh-CN" dirty="0"/>
              <a:t>提升软件质量：通过引入</a:t>
            </a:r>
            <a:r>
              <a:rPr lang="en-US" altLang="zh-CN" dirty="0"/>
              <a:t>DevOps</a:t>
            </a:r>
            <a:r>
              <a:rPr lang="zh-CN" altLang="zh-CN" dirty="0"/>
              <a:t>实践，</a:t>
            </a:r>
            <a:r>
              <a:rPr lang="en-US" altLang="zh-CN" dirty="0"/>
              <a:t>H</a:t>
            </a:r>
            <a:r>
              <a:rPr lang="zh-CN" altLang="zh-CN" dirty="0"/>
              <a:t>公司可以实现自动化测试、持续集成和持续交付等流程，从而减少人为错误、提高代码质量和软件稳定性。这将有助于降低软件缺陷率、改善用户体验，并增强</a:t>
            </a:r>
            <a:r>
              <a:rPr lang="en-US" altLang="zh-CN" dirty="0"/>
              <a:t>H</a:t>
            </a:r>
            <a:r>
              <a:rPr lang="zh-CN" altLang="zh-CN" dirty="0"/>
              <a:t>公司产品的可靠性和可维护性。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zh-CN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zh-CN" dirty="0"/>
              <a:t>加快缺陷修复速度：通过持续集成和自动化测试，</a:t>
            </a:r>
            <a:r>
              <a:rPr lang="en-US" altLang="zh-CN" dirty="0"/>
              <a:t>H</a:t>
            </a:r>
            <a:r>
              <a:rPr lang="zh-CN" altLang="zh-CN" dirty="0"/>
              <a:t>公司能够更早地发现和解决软件缺陷。这将大大减少缺陷修复的时间和成本，提高软件交付的效率，同时降低潜在的业务风险。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zh-CN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zh-CN" dirty="0"/>
              <a:t>强化团队合作与沟通：</a:t>
            </a:r>
            <a:r>
              <a:rPr lang="en-US" altLang="zh-CN" dirty="0"/>
              <a:t>DevOps</a:t>
            </a:r>
            <a:r>
              <a:rPr lang="zh-CN" altLang="zh-CN" dirty="0"/>
              <a:t>强调跨职能团队的合作与沟通，通过打破组织壁垒，促进团队成员之间的合作与知识共享。在软件质量改善的过程中，团队成员可以密切协作，共同解决问题，加强沟通与协作能力，提高工作效率和软件质量。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lvl="2"/>
            <a:endParaRPr lang="en-US" altLang="zh-CN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1911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4E5F7A4-D0A8-5F41-AC4E-3E6591A6C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188" y="228483"/>
            <a:ext cx="3230947" cy="5951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D930ADA-EF11-6941-8E15-4D2A437FF8BA}"/>
              </a:ext>
            </a:extLst>
          </p:cNvPr>
          <p:cNvSpPr txBox="1"/>
          <p:nvPr/>
        </p:nvSpPr>
        <p:spPr>
          <a:xfrm>
            <a:off x="667265" y="341404"/>
            <a:ext cx="4312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latin typeface="Kaiti SC" panose="02010600040101010101" pitchFamily="2" charset="-122"/>
                <a:ea typeface="Kaiti SC" panose="02010600040101010101" pitchFamily="2" charset="-122"/>
                <a:cs typeface="LingWai SC Medium" panose="03050602040302020204" pitchFamily="66" charset="-122"/>
              </a:rPr>
              <a:t>应用价值和预期结果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676D28-3FFF-3045-9668-22897D9B9755}"/>
              </a:ext>
            </a:extLst>
          </p:cNvPr>
          <p:cNvSpPr txBox="1"/>
          <p:nvPr/>
        </p:nvSpPr>
        <p:spPr>
          <a:xfrm>
            <a:off x="667265" y="1248032"/>
            <a:ext cx="1083686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zh-CN" altLang="en-US" sz="2400" b="1" dirty="0">
                <a:latin typeface="Kaiti SC" panose="02010600040101010101" pitchFamily="2" charset="-122"/>
                <a:ea typeface="Kaiti SC" panose="02010600040101010101" pitchFamily="2" charset="-122"/>
              </a:rPr>
              <a:t>预期结果</a:t>
            </a:r>
            <a:endParaRPr lang="en-US" altLang="zh-CN" sz="2400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marL="342900" indent="-342900">
              <a:buFont typeface="Wingdings" pitchFamily="2" charset="2"/>
              <a:buChar char="l"/>
            </a:pPr>
            <a:endParaRPr lang="en-US" altLang="zh-CN" sz="2400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marL="742950" lvl="1" indent="-285750">
              <a:buFont typeface="Wingdings" pitchFamily="2" charset="2"/>
              <a:buChar char="u"/>
            </a:pPr>
            <a:r>
              <a:rPr lang="zh-CN" altLang="zh-CN" b="1" dirty="0">
                <a:latin typeface="Kaiti SC" panose="02010600040101010101" pitchFamily="2" charset="-122"/>
                <a:ea typeface="Kaiti SC" panose="02010600040101010101" pitchFamily="2" charset="-122"/>
              </a:rPr>
              <a:t>通过研究</a:t>
            </a:r>
            <a:r>
              <a:rPr lang="zh-CN" altLang="en-US" b="1" dirty="0">
                <a:latin typeface="Kaiti SC" panose="02010600040101010101" pitchFamily="2" charset="-122"/>
                <a:ea typeface="Kaiti SC" panose="02010600040101010101" pitchFamily="2" charset="-122"/>
              </a:rPr>
              <a:t>可以有如下预期结果</a:t>
            </a:r>
            <a:r>
              <a:rPr lang="zh-CN" altLang="zh-CN" b="1" dirty="0">
                <a:latin typeface="Kaiti SC" panose="02010600040101010101" pitchFamily="2" charset="-122"/>
                <a:ea typeface="Kaiti SC" panose="02010600040101010101" pitchFamily="2" charset="-122"/>
              </a:rPr>
              <a:t>：</a:t>
            </a:r>
          </a:p>
          <a:p>
            <a:pPr lvl="2"/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zh-CN" dirty="0"/>
              <a:t>提高软件质量指标：通过</a:t>
            </a:r>
            <a:r>
              <a:rPr lang="en-US" altLang="zh-CN" dirty="0"/>
              <a:t>DevOps</a:t>
            </a:r>
            <a:r>
              <a:rPr lang="zh-CN" altLang="zh-CN" dirty="0"/>
              <a:t>实践和软件质量改善措施，</a:t>
            </a:r>
            <a:r>
              <a:rPr lang="en-US" altLang="zh-CN" dirty="0"/>
              <a:t>H</a:t>
            </a:r>
            <a:r>
              <a:rPr lang="zh-CN" altLang="zh-CN" dirty="0"/>
              <a:t>公司预期能够显著提高软件质量指标，如降低缺陷率、提高可靠性和可用性等。这将增强用户满意度，提升品牌声誉，并为公司赢得更多的市场份额。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zh-CN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zh-CN" dirty="0"/>
              <a:t>减少软件缺陷和故障率：引入自动化测试、持续集成和持续交付等</a:t>
            </a:r>
            <a:r>
              <a:rPr lang="en-US" altLang="zh-CN" dirty="0"/>
              <a:t>DevOps</a:t>
            </a:r>
            <a:r>
              <a:rPr lang="zh-CN" altLang="zh-CN" dirty="0"/>
              <a:t>实践，</a:t>
            </a:r>
            <a:r>
              <a:rPr lang="en-US" altLang="zh-CN" dirty="0"/>
              <a:t>H</a:t>
            </a:r>
            <a:r>
              <a:rPr lang="zh-CN" altLang="zh-CN" dirty="0"/>
              <a:t>公司预期能够减少软件缺陷和故障率。这将降低客户遭遇问题的概率，提升软件系统的可靠性和稳定性，从而增强客户对</a:t>
            </a:r>
            <a:r>
              <a:rPr lang="en-US" altLang="zh-CN" dirty="0"/>
              <a:t>H</a:t>
            </a:r>
            <a:r>
              <a:rPr lang="zh-CN" altLang="zh-CN" dirty="0"/>
              <a:t>公司产品的信任和忠诚度。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zh-CN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zh-CN" dirty="0"/>
              <a:t>加快软件交付速度：通过改进软件交付流程和自动化部署，</a:t>
            </a:r>
            <a:r>
              <a:rPr lang="en-US" altLang="zh-CN" dirty="0"/>
              <a:t>H</a:t>
            </a:r>
            <a:r>
              <a:rPr lang="zh-CN" altLang="zh-CN" dirty="0"/>
              <a:t>公司预期能够加快软件交付速度。这将使公司能够更快地推出新功能和产品，满足市场需求，增强竞争优势，并提高市场反应能力。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zh-CN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zh-CN" dirty="0"/>
              <a:t>激发持续改进和学习：引入</a:t>
            </a:r>
            <a:r>
              <a:rPr lang="en-US" altLang="zh-CN" dirty="0"/>
              <a:t>DevOps</a:t>
            </a:r>
            <a:r>
              <a:rPr lang="zh-CN" altLang="zh-CN" dirty="0"/>
              <a:t>实践将培养持续改进和学习的文化。团队成员将通过快速反馈和迭代，不断发现问题、改进流程，并探索新的工具和技术。这将推动</a:t>
            </a:r>
            <a:r>
              <a:rPr lang="en-US" altLang="zh-CN" dirty="0"/>
              <a:t>H</a:t>
            </a:r>
            <a:r>
              <a:rPr lang="zh-CN" altLang="zh-CN" dirty="0"/>
              <a:t>公司实现持续创新，不断提高软件质量和交付效率。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zh-CN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lvl="2"/>
            <a:endParaRPr lang="en-US" altLang="zh-CN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891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4E5F7A4-D0A8-5F41-AC4E-3E6591A6C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188" y="228483"/>
            <a:ext cx="3230947" cy="5951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D930ADA-EF11-6941-8E15-4D2A437FF8BA}"/>
              </a:ext>
            </a:extLst>
          </p:cNvPr>
          <p:cNvSpPr txBox="1"/>
          <p:nvPr/>
        </p:nvSpPr>
        <p:spPr>
          <a:xfrm>
            <a:off x="667265" y="341404"/>
            <a:ext cx="4312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latin typeface="Kaiti SC" panose="02010600040101010101" pitchFamily="2" charset="-122"/>
                <a:ea typeface="Kaiti SC" panose="02010600040101010101" pitchFamily="2" charset="-122"/>
                <a:cs typeface="LingWai SC Medium" panose="03050602040302020204" pitchFamily="66" charset="-122"/>
              </a:rPr>
              <a:t>研究内容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676D28-3FFF-3045-9668-22897D9B9755}"/>
              </a:ext>
            </a:extLst>
          </p:cNvPr>
          <p:cNvSpPr txBox="1"/>
          <p:nvPr/>
        </p:nvSpPr>
        <p:spPr>
          <a:xfrm>
            <a:off x="667265" y="1248032"/>
            <a:ext cx="1083686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zh-CN" altLang="en-US" sz="2400" b="1" dirty="0">
                <a:latin typeface="Kaiti SC" panose="02010600040101010101" pitchFamily="2" charset="-122"/>
                <a:ea typeface="Kaiti SC" panose="02010600040101010101" pitchFamily="2" charset="-122"/>
              </a:rPr>
              <a:t>技术路线图</a:t>
            </a:r>
            <a:endParaRPr lang="en-US" altLang="zh-CN" sz="2400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marL="342900" indent="-342900">
              <a:buFont typeface="Wingdings" pitchFamily="2" charset="2"/>
              <a:buChar char="l"/>
            </a:pPr>
            <a:endParaRPr lang="en-US" altLang="zh-CN" sz="2400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lvl="1"/>
            <a:endParaRPr lang="zh-CN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lvl="2"/>
            <a:endParaRPr lang="en-US" altLang="zh-CN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6B02F77-47B3-0544-9524-48FE55DB964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474" y="926180"/>
            <a:ext cx="4698714" cy="58348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8384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4E5F7A4-D0A8-5F41-AC4E-3E6591A6C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188" y="228483"/>
            <a:ext cx="3230947" cy="5951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D930ADA-EF11-6941-8E15-4D2A437FF8BA}"/>
              </a:ext>
            </a:extLst>
          </p:cNvPr>
          <p:cNvSpPr txBox="1"/>
          <p:nvPr/>
        </p:nvSpPr>
        <p:spPr>
          <a:xfrm>
            <a:off x="667265" y="341404"/>
            <a:ext cx="4312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latin typeface="Kaiti SC" panose="02010600040101010101" pitchFamily="2" charset="-122"/>
                <a:ea typeface="Kaiti SC" panose="02010600040101010101" pitchFamily="2" charset="-122"/>
                <a:cs typeface="LingWai SC Medium" panose="03050602040302020204" pitchFamily="66" charset="-122"/>
              </a:rPr>
              <a:t>研究方案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676D28-3FFF-3045-9668-22897D9B9755}"/>
              </a:ext>
            </a:extLst>
          </p:cNvPr>
          <p:cNvSpPr txBox="1"/>
          <p:nvPr/>
        </p:nvSpPr>
        <p:spPr>
          <a:xfrm>
            <a:off x="667265" y="1248032"/>
            <a:ext cx="10836869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zh-CN" altLang="en-US" sz="2400" b="1" dirty="0">
                <a:latin typeface="Kaiti SC" panose="02010600040101010101" pitchFamily="2" charset="-122"/>
                <a:ea typeface="Kaiti SC" panose="02010600040101010101" pitchFamily="2" charset="-122"/>
              </a:rPr>
              <a:t>采用的研究方案</a:t>
            </a:r>
            <a:endParaRPr lang="en-US" altLang="zh-CN" sz="2400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marL="342900" indent="-342900">
              <a:buFont typeface="Wingdings" pitchFamily="2" charset="2"/>
              <a:buChar char="l"/>
            </a:pPr>
            <a:endParaRPr lang="en-US" altLang="zh-CN" sz="2400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marL="742950" lvl="1" indent="-285750">
              <a:buFont typeface="Wingdings" pitchFamily="2" charset="2"/>
              <a:buChar char="u"/>
            </a:pPr>
            <a:r>
              <a:rPr lang="zh-CN" altLang="en-US" b="1" dirty="0">
                <a:latin typeface="Kaiti SC" panose="02010600040101010101" pitchFamily="2" charset="-122"/>
                <a:ea typeface="Kaiti SC" panose="02010600040101010101" pitchFamily="2" charset="-122"/>
              </a:rPr>
              <a:t>拟采用如下研究方案</a:t>
            </a:r>
            <a:r>
              <a:rPr lang="zh-CN" altLang="zh-CN" b="1" dirty="0">
                <a:latin typeface="Kaiti SC" panose="02010600040101010101" pitchFamily="2" charset="-122"/>
                <a:ea typeface="Kaiti SC" panose="02010600040101010101" pitchFamily="2" charset="-122"/>
              </a:rPr>
              <a:t>：</a:t>
            </a:r>
          </a:p>
          <a:p>
            <a:pPr lvl="2"/>
            <a:endParaRPr lang="zh-CN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zh-CN" dirty="0"/>
              <a:t>调研和文献综述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zh-CN" dirty="0"/>
              <a:t>案例研究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zh-CN" dirty="0"/>
              <a:t>实证研究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zh-CN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zh-CN" dirty="0"/>
              <a:t>实验设计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zh-CN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zh-CN" dirty="0"/>
              <a:t>调查问卷和访谈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zh-CN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zh-CN" dirty="0"/>
              <a:t>比较分析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lvl="2"/>
            <a:endParaRPr lang="en-US" altLang="zh-CN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81707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WYyMjRkOTZiNjg3ZmEwNjYzYzNiNTVmYThmMjUxMWIifQ=="/>
  <p:tag name="KSO_WPP_MARK_KEY" val="3b82c85f-05ed-4c79-a229-2c0e6c260a0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RELATE_UNITID" val="diagram7_1*l*1"/>
  <p:tag name="KSO_WM_UNIT_ISCONTENTSTITLE" val="0"/>
  <p:tag name="KSO_WM_UNIT_PRESET_TEXT" val="单击此处添加标题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7_1*a*1"/>
  <p:tag name="KSO_WM_TEMPLATE_CATEGORY" val="diagram"/>
  <p:tag name="KSO_WM_TEMPLATE_INDEX" val="7"/>
  <p:tag name="KSO_WM_UNIT_LAYERLEVEL" val="1"/>
  <p:tag name="KSO_WM_TAG_VERSION" val="1.0"/>
  <p:tag name="KSO_WM_BEAUTIFY_FLAG" val="#wm#"/>
  <p:tag name="KSO_WM_UNIT_TEXT_FILL_FORE_SCHEMECOLOR_INDEX" val="13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1810</Words>
  <Application>Microsoft Macintosh PowerPoint</Application>
  <PresentationFormat>宽屏</PresentationFormat>
  <Paragraphs>149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等线</vt:lpstr>
      <vt:lpstr>思源黑体 CN Bold</vt:lpstr>
      <vt:lpstr>思源黑体 CN Regular</vt:lpstr>
      <vt:lpstr>宋体</vt:lpstr>
      <vt:lpstr>微软雅黑</vt:lpstr>
      <vt:lpstr>Kaiti SC</vt:lpstr>
      <vt:lpstr>LingWai SC Medium</vt:lpstr>
      <vt:lpstr>Roboto</vt:lpstr>
      <vt:lpstr>Roboto Bold</vt:lpstr>
      <vt:lpstr>Arial</vt:lpstr>
      <vt:lpstr>Calibri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Microsoft Office 用户</cp:lastModifiedBy>
  <cp:revision>292</cp:revision>
  <dcterms:created xsi:type="dcterms:W3CDTF">2022-12-10T08:38:28Z</dcterms:created>
  <dcterms:modified xsi:type="dcterms:W3CDTF">2024-01-06T14:08:43Z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2052-4.6.1.7467</vt:lpwstr>
  </property>
  <property fmtid="{D5CDD505-2E9C-101B-9397-08002B2CF9AE}" pid="3" name="ICV">
    <vt:lpwstr>B6D10CA2EC2341CF9E6F162C15B4E7BB</vt:lpwstr>
  </property>
</Properties>
</file>