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8"/>
  </p:normalViewPr>
  <p:slideViewPr>
    <p:cSldViewPr snapToGrid="0">
      <p:cViewPr varScale="1">
        <p:scale>
          <a:sx n="117" d="100"/>
          <a:sy n="117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minibooks/kanban-scrum-minibook/" TargetMode="External"/><Relationship Id="rId2" Type="http://schemas.openxmlformats.org/officeDocument/2006/relationships/hyperlink" Target="https://www.mountaingoatsoftware.com/books/agile-estimating-and-plan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gital.ai/resource-center/analyst-reports/state-of-agile-report" TargetMode="External"/><Relationship Id="rId5" Type="http://schemas.openxmlformats.org/officeDocument/2006/relationships/hyperlink" Target="https://www.scrumguides.org/scrum-guide.html" TargetMode="External"/><Relationship Id="rId4" Type="http://schemas.openxmlformats.org/officeDocument/2006/relationships/hyperlink" Target="http://www.informit.com/store/agile-software-requirements-lean-requirements-practices-9780321635846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4A31-4E12-214C-810F-8C67DE081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84870"/>
            <a:ext cx="6815669" cy="1515533"/>
          </a:xfrm>
        </p:spPr>
        <p:txBody>
          <a:bodyPr/>
          <a:lstStyle/>
          <a:p>
            <a:r>
              <a:rPr lang="en-US" sz="3200" dirty="0"/>
              <a:t>Transitioning to Agile: Understanding Scrum and Comparing Methodologies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207FE-6BC2-A3D4-96A4-3BD6A985D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Comprehensive Overview for </a:t>
            </a:r>
            <a:r>
              <a:rPr lang="en-US" dirty="0" err="1"/>
              <a:t>ChadaTech</a:t>
            </a:r>
            <a:r>
              <a:rPr lang="en-US" dirty="0"/>
              <a:t> Leadership</a:t>
            </a:r>
          </a:p>
          <a:p>
            <a:r>
              <a:rPr lang="en-US" dirty="0"/>
              <a:t>Jovannah Walker</a:t>
            </a:r>
          </a:p>
        </p:txBody>
      </p:sp>
    </p:spTree>
    <p:extLst>
      <p:ext uri="{BB962C8B-B14F-4D97-AF65-F5344CB8AC3E}">
        <p14:creationId xmlns:p14="http://schemas.microsoft.com/office/powerpoint/2010/main" val="315239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3179-737F-120B-E4F4-8631B57E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Roles in Scrum-Agile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4DB7-C42E-B0C2-10A7-9DCC2418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Product Owner:</a:t>
            </a:r>
            <a:r>
              <a:rPr lang="en-US" dirty="0"/>
              <a:t> Responsible for defining project goals, managing the product backlog, and ensuring the final product meets user needs.</a:t>
            </a:r>
          </a:p>
          <a:p>
            <a:r>
              <a:rPr lang="en-US" b="1" dirty="0"/>
              <a:t>Scrum Master:</a:t>
            </a:r>
            <a:r>
              <a:rPr lang="en-US" dirty="0"/>
              <a:t> Facilitates the Scrum process, helps remove obstacles, ensures that Scrum practices are followed.</a:t>
            </a:r>
          </a:p>
          <a:p>
            <a:r>
              <a:rPr lang="en-US" b="1" dirty="0"/>
              <a:t>Development Team:</a:t>
            </a:r>
            <a:r>
              <a:rPr lang="en-US" dirty="0"/>
              <a:t> Cross-functional team members who design, develop, and test the product. They are self-organizing and responsible for delivering the product increments.</a:t>
            </a:r>
          </a:p>
        </p:txBody>
      </p:sp>
    </p:spTree>
    <p:extLst>
      <p:ext uri="{BB962C8B-B14F-4D97-AF65-F5344CB8AC3E}">
        <p14:creationId xmlns:p14="http://schemas.microsoft.com/office/powerpoint/2010/main" val="408124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7E67-12F9-F39C-2DF5-4EEE1D0C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the SDLC in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12B9-2D03-4A05-1608-B5EBDE724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Concept/Inception:</a:t>
            </a:r>
            <a:r>
              <a:rPr lang="en-US" dirty="0"/>
              <a:t> Ideation and feasibility assessment.</a:t>
            </a:r>
          </a:p>
          <a:p>
            <a:r>
              <a:rPr lang="en-US" b="1" dirty="0"/>
              <a:t>Planning:</a:t>
            </a:r>
            <a:r>
              <a:rPr lang="en-US" dirty="0"/>
              <a:t> Creation of user stories and initial release planning.</a:t>
            </a:r>
          </a:p>
          <a:p>
            <a:r>
              <a:rPr lang="en-US" b="1" dirty="0"/>
              <a:t>Iterative Development:</a:t>
            </a:r>
            <a:r>
              <a:rPr lang="en-US" dirty="0"/>
              <a:t> Sprints, where increments of the product are designed, developed, and tested.</a:t>
            </a:r>
          </a:p>
          <a:p>
            <a:r>
              <a:rPr lang="en-US" b="1" dirty="0"/>
              <a:t>Release:</a:t>
            </a:r>
            <a:r>
              <a:rPr lang="en-US" dirty="0"/>
              <a:t> Product deployment and feedback incorporation.</a:t>
            </a:r>
          </a:p>
          <a:p>
            <a:r>
              <a:rPr lang="en-US" b="1" dirty="0"/>
              <a:t>Maintenance:</a:t>
            </a:r>
            <a:r>
              <a:rPr lang="en-US" dirty="0"/>
              <a:t> Ongoing support and adaptation.</a:t>
            </a:r>
          </a:p>
        </p:txBody>
      </p:sp>
    </p:spTree>
    <p:extLst>
      <p:ext uri="{BB962C8B-B14F-4D97-AF65-F5344CB8AC3E}">
        <p14:creationId xmlns:p14="http://schemas.microsoft.com/office/powerpoint/2010/main" val="156445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8224-2583-399E-B8C8-0F332C49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Development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7A9B-7A19-1A35-7ADB-B6E8058C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Requirements Gathering:</a:t>
            </a:r>
            <a:r>
              <a:rPr lang="en-US" dirty="0"/>
              <a:t> This initial phase involves comprehensive documentation of all product requirements before any design or coding begins. This step sets the foundation for all subsequent phases.</a:t>
            </a:r>
          </a:p>
          <a:p>
            <a:r>
              <a:rPr lang="en-US" b="1" dirty="0"/>
              <a:t>Design:</a:t>
            </a:r>
            <a:r>
              <a:rPr lang="en-US" dirty="0"/>
              <a:t> Once requirements are defined and approved, the project moves into the design phase where system architects and developers create detailed blueprints for the software.</a:t>
            </a:r>
          </a:p>
          <a:p>
            <a:r>
              <a:rPr lang="en-US" b="1" dirty="0"/>
              <a:t>Implementation:</a:t>
            </a:r>
            <a:r>
              <a:rPr lang="en-US" dirty="0"/>
              <a:t> During this phase, developers write code according to the previously defined requirements and design documents.</a:t>
            </a:r>
          </a:p>
          <a:p>
            <a:r>
              <a:rPr lang="en-US" b="1" dirty="0"/>
              <a:t>Verification:</a:t>
            </a:r>
            <a:r>
              <a:rPr lang="en-US" dirty="0"/>
              <a:t> Also known as testing, this phase checks the software against the initial requirements to ensure all specifications are met and bugs are fixed.</a:t>
            </a:r>
          </a:p>
          <a:p>
            <a:r>
              <a:rPr lang="en-US" b="1" dirty="0"/>
              <a:t>Maintenance:</a:t>
            </a:r>
            <a:r>
              <a:rPr lang="en-US" dirty="0"/>
              <a:t> After the software is deployed, this final phase involves ongoing support and remediation of any issues that arise during its operational life.</a:t>
            </a:r>
          </a:p>
        </p:txBody>
      </p:sp>
    </p:spTree>
    <p:extLst>
      <p:ext uri="{BB962C8B-B14F-4D97-AF65-F5344CB8AC3E}">
        <p14:creationId xmlns:p14="http://schemas.microsoft.com/office/powerpoint/2010/main" val="24687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872B-44D7-5324-44DD-AABDFAAC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Between Waterfall and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A097-C7BF-233D-7A36-77333A27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Complexity and Requirements Stability:</a:t>
            </a:r>
            <a:r>
              <a:rPr lang="en-US" dirty="0"/>
              <a:t> Agile is preferable for complex projects with dynamic requirements. Waterfall suits projects with stable requirements.</a:t>
            </a:r>
          </a:p>
          <a:p>
            <a:r>
              <a:rPr lang="en-US" b="1" dirty="0"/>
              <a:t>Customer Involvement:</a:t>
            </a:r>
            <a:r>
              <a:rPr lang="en-US" dirty="0"/>
              <a:t> Agile requires active customer participation; Waterfall is less dependent on frequent client interaction.</a:t>
            </a:r>
          </a:p>
          <a:p>
            <a:r>
              <a:rPr lang="en-US" b="1" dirty="0"/>
              <a:t>Risk Management:</a:t>
            </a:r>
            <a:r>
              <a:rPr lang="en-US" dirty="0"/>
              <a:t> Agile allows for better risk management through iterative testing and feedback.</a:t>
            </a:r>
          </a:p>
        </p:txBody>
      </p:sp>
    </p:spTree>
    <p:extLst>
      <p:ext uri="{BB962C8B-B14F-4D97-AF65-F5344CB8AC3E}">
        <p14:creationId xmlns:p14="http://schemas.microsoft.com/office/powerpoint/2010/main" val="61230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3977-FFCE-C0E8-4CD4-1383A7CF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3640-9F8D-2395-7771-F3FD807FE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Cohn, M. (2005).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 Estimating and Planning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Retrieved from </a:t>
            </a:r>
            <a:r>
              <a:rPr lang="en-US" sz="1800" u="sng" kern="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https://www.mountaingoatsoftware.com/books/agile-estimating-and-planning</a:t>
            </a:r>
            <a:endParaRPr lang="en-US" sz="1800" u="sng" kern="0" dirty="0">
              <a:solidFill>
                <a:srgbClr val="46788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Kniberg, H., &amp;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Skarin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(2010).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Kanban and Scrum - Making the Most of Both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Retrieved from </a:t>
            </a:r>
            <a:r>
              <a:rPr lang="en-US" sz="1800" u="sng" kern="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https://www.infoq.com/minibooks/kanban-scrum-minibook/</a:t>
            </a:r>
            <a:endParaRPr lang="en-US" sz="1800" u="sng" kern="0" dirty="0">
              <a:solidFill>
                <a:srgbClr val="46788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Leffingwell, D. (2011).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 Software Requirements: Lean Requirements Practices for Teams, Programs, and the Enterprise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Retrieved from </a:t>
            </a:r>
            <a:r>
              <a:rPr lang="en-US" sz="1800" u="sng" kern="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http://www.informit.com/store/agile-software-requirements-lean-requirements-practices-9780321635846</a:t>
            </a:r>
            <a:endParaRPr lang="en-US" sz="1800" u="sng" kern="0" dirty="0">
              <a:solidFill>
                <a:srgbClr val="46788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Schwaber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K., &amp; Sutherland, J. (2020).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Scrum Guide: The Definitive Guide to Scrum: The Definitive Guide to Scrum: The Rules of the Game. Retrieved from </a:t>
            </a:r>
            <a:r>
              <a:rPr lang="en-US" sz="1800" i="1" u="sng" kern="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https://www.scrumguides.org/scrum-guide.html</a:t>
            </a:r>
            <a:endParaRPr lang="en-US" sz="1800" i="1" u="sng" kern="0" dirty="0">
              <a:solidFill>
                <a:srgbClr val="46788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VersionOne. (2020).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14th Annual State of Agile Report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Retrieved from </a:t>
            </a:r>
            <a:r>
              <a:rPr lang="en-US" sz="1800" u="sng" kern="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https://digital.ai/resource-center/analyst-reports/state-of-agile-report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2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4A31-4E12-214C-810F-8C67DE081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207FE-6BC2-A3D4-96A4-3BD6A985D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ChadaTech</a:t>
            </a:r>
            <a:r>
              <a:rPr lang="en-US" dirty="0"/>
              <a:t> Company</a:t>
            </a:r>
          </a:p>
        </p:txBody>
      </p:sp>
    </p:spTree>
    <p:extLst>
      <p:ext uri="{BB962C8B-B14F-4D97-AF65-F5344CB8AC3E}">
        <p14:creationId xmlns:p14="http://schemas.microsoft.com/office/powerpoint/2010/main" val="1803504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519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Garamond</vt:lpstr>
      <vt:lpstr>Times New Roman</vt:lpstr>
      <vt:lpstr>Organic</vt:lpstr>
      <vt:lpstr>Transitioning to Agile: Understanding Scrum and Comparing Methodologies</vt:lpstr>
      <vt:lpstr>Key Roles in Scrum-Agile Teams</vt:lpstr>
      <vt:lpstr>Phases of the SDLC in Agile</vt:lpstr>
      <vt:lpstr>The Waterfall Development Model</vt:lpstr>
      <vt:lpstr>Choosing Between Waterfall and Agile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Walker, Jovannah</dc:creator>
  <cp:lastModifiedBy>Walker, Jovannah</cp:lastModifiedBy>
  <cp:revision>1</cp:revision>
  <dcterms:created xsi:type="dcterms:W3CDTF">2024-06-17T01:40:17Z</dcterms:created>
  <dcterms:modified xsi:type="dcterms:W3CDTF">2024-06-17T02:16:16Z</dcterms:modified>
</cp:coreProperties>
</file>