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MX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MX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MX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MX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12CEAC-E1AB-42F5-8252-C386A007F024}" type="slidenum">
              <a:rPr lang="es-MX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A18DC6-A933-4842-989A-33814A0F0887}" type="slidenum">
              <a:rPr lang="es-MX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s-MX" sz="6000" strike="noStrike">
                <a:solidFill>
                  <a:srgbClr val="000000"/>
                </a:solidFill>
                <a:latin typeface="Arial Narrow"/>
              </a:rPr>
              <a:t>Reunión Kick off Viáticos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Objetivo de la reunión 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Alcance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Hitos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Involucrados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Riesgos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Alcance del proyecto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Resolver las necesidades del cliente expresadas en el documento requerimientos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Solución: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 strike="noStrike">
                <a:solidFill>
                  <a:srgbClr val="000000"/>
                </a:solidFill>
                <a:latin typeface="Arial Narrow"/>
              </a:rPr>
              <a:t>Sistema web</a:t>
            </a:r>
            <a:endParaRPr/>
          </a:p>
        </p:txBody>
      </p:sp>
      <p:pic>
        <p:nvPicPr>
          <p:cNvPr id="86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Alcance del proyecto (entregables)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Manual de usuario.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Sitio web funcional.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Código fuente.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Hitos</a:t>
            </a:r>
            <a:endParaRPr/>
          </a:p>
        </p:txBody>
      </p:sp>
      <p:graphicFrame>
        <p:nvGraphicFramePr>
          <p:cNvPr id="91" name="Table 2"/>
          <p:cNvGraphicFramePr/>
          <p:nvPr/>
        </p:nvGraphicFramePr>
        <p:xfrm>
          <a:off x="1940040" y="2859120"/>
          <a:ext cx="7759080" cy="2081520"/>
        </p:xfrm>
        <a:graphic>
          <a:graphicData uri="http://schemas.openxmlformats.org/drawingml/2006/table">
            <a:tbl>
              <a:tblPr/>
              <a:tblGrid>
                <a:gridCol w="2586240"/>
                <a:gridCol w="2586240"/>
                <a:gridCol w="2586960"/>
              </a:tblGrid>
              <a:tr h="3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4699080" y="23810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6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1891800" y="378720"/>
            <a:ext cx="830808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4200" strike="noStrike">
                <a:solidFill>
                  <a:srgbClr val="ff9900"/>
                </a:solidFill>
                <a:latin typeface="Arial Narrow"/>
              </a:rPr>
              <a:t>Personas Involucradas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893200" y="3576240"/>
            <a:ext cx="3303360" cy="934920"/>
          </a:xfrm>
          <a:custGeom>
            <a:avLst/>
            <a:gdLst/>
            <a:ahLst/>
            <a:rect l="0" t="0" r="r" b="b"/>
            <a:pathLst>
              <a:path w="3304231" h="935672">
                <a:moveTo>
                  <a:pt x="0" y="0"/>
                </a:moveTo>
                <a:lnTo>
                  <a:pt x="0" y="731235"/>
                </a:lnTo>
                <a:lnTo>
                  <a:pt x="3304230" y="731235"/>
                </a:lnTo>
                <a:lnTo>
                  <a:pt x="3304230" y="935671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893200" y="3576240"/>
            <a:ext cx="1094400" cy="933840"/>
          </a:xfrm>
          <a:custGeom>
            <a:avLst/>
            <a:gdLst/>
            <a:ahLst/>
            <a:rect l="0" t="0" r="r" b="b"/>
            <a:pathLst>
              <a:path w="1095187" h="934551">
                <a:moveTo>
                  <a:pt x="0" y="0"/>
                </a:moveTo>
                <a:lnTo>
                  <a:pt x="0" y="730113"/>
                </a:lnTo>
                <a:lnTo>
                  <a:pt x="1095186" y="730113"/>
                </a:lnTo>
                <a:lnTo>
                  <a:pt x="1095186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4853160" y="3576240"/>
            <a:ext cx="1039320" cy="933840"/>
          </a:xfrm>
          <a:custGeom>
            <a:avLst/>
            <a:gdLst/>
            <a:ahLst/>
            <a:rect l="0" t="0" r="r" b="b"/>
            <a:pathLst>
              <a:path w="1039973" h="934551">
                <a:moveTo>
                  <a:pt x="1039972" y="0"/>
                </a:moveTo>
                <a:lnTo>
                  <a:pt x="1039972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2718000" y="3576240"/>
            <a:ext cx="3174480" cy="933840"/>
          </a:xfrm>
          <a:custGeom>
            <a:avLst/>
            <a:gdLst/>
            <a:ahLst/>
            <a:rect l="0" t="0" r="r" b="b"/>
            <a:pathLst>
              <a:path w="3175132" h="934551">
                <a:moveTo>
                  <a:pt x="3175131" y="0"/>
                </a:moveTo>
                <a:lnTo>
                  <a:pt x="3175131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5847480" y="2125800"/>
            <a:ext cx="90720" cy="582480"/>
          </a:xfrm>
          <a:custGeom>
            <a:avLst/>
            <a:gdLst/>
            <a:ahLst/>
            <a:rect l="0" t="0" r="r" b="b"/>
            <a:pathLst>
              <a:path w="45" h="583338">
                <a:moveTo>
                  <a:pt x="0" y="0"/>
                </a:moveTo>
                <a:lnTo>
                  <a:pt x="0" y="378901"/>
                </a:lnTo>
                <a:lnTo>
                  <a:pt x="44" y="378901"/>
                </a:lnTo>
                <a:lnTo>
                  <a:pt x="44" y="583337"/>
                </a:lnTo>
              </a:path>
            </a:pathLst>
          </a:custGeom>
          <a:noFill/>
          <a:ln>
            <a:solidFill>
              <a:schemeClr val="dk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4042800" y="1195920"/>
            <a:ext cx="3700080" cy="929160"/>
          </a:xfrm>
          <a:prstGeom prst="roundRect">
            <a:avLst>
              <a:gd name="adj" fmla="val 13599"/>
            </a:avLst>
          </a:prstGeom>
          <a:solidFill>
            <a:schemeClr val="accent2"/>
          </a:solidFill>
          <a:ln>
            <a:solidFill>
              <a:schemeClr val="lt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4287960" y="1428840"/>
            <a:ext cx="3700080" cy="92916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s-MX" sz="2000" strike="noStrike">
                <a:solidFill>
                  <a:srgbClr val="000000"/>
                </a:solidFill>
                <a:latin typeface="Arial Narrow"/>
                <a:ea typeface="DejaVu Sans"/>
              </a:rPr>
              <a:t>Dirección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4590000" y="2709000"/>
            <a:ext cx="2606040" cy="866520"/>
          </a:xfrm>
          <a:prstGeom prst="roundRect">
            <a:avLst>
              <a:gd name="adj" fmla="val 1359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4835160" y="2942280"/>
            <a:ext cx="2606040" cy="86652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lang="es-MX" strike="noStrike">
                <a:solidFill>
                  <a:srgbClr val="000000"/>
                </a:solidFill>
                <a:latin typeface="Arial Narrow"/>
                <a:ea typeface="DejaVu Sans"/>
              </a:rPr>
              <a:t>Líder de proyecto </a:t>
            </a:r>
            <a:endParaRPr/>
          </a:p>
        </p:txBody>
      </p:sp>
      <p:sp>
        <p:nvSpPr>
          <p:cNvPr id="105" name="CustomShape 11"/>
          <p:cNvSpPr/>
          <p:nvPr/>
        </p:nvSpPr>
        <p:spPr>
          <a:xfrm>
            <a:off x="1895760" y="4510800"/>
            <a:ext cx="1644120" cy="1009440"/>
          </a:xfrm>
          <a:prstGeom prst="roundRect">
            <a:avLst>
              <a:gd name="adj" fmla="val 1359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2140920" y="4743720"/>
            <a:ext cx="1644120" cy="100944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Desarrollador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4030920" y="4510800"/>
            <a:ext cx="1644120" cy="1009440"/>
          </a:xfrm>
          <a:prstGeom prst="roundRect">
            <a:avLst>
              <a:gd name="adj" fmla="val 1359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4276080" y="4743720"/>
            <a:ext cx="1644120" cy="100944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Analistas</a:t>
            </a:r>
            <a:endParaRPr/>
          </a:p>
        </p:txBody>
      </p:sp>
      <p:sp>
        <p:nvSpPr>
          <p:cNvPr id="109" name="CustomShape 15"/>
          <p:cNvSpPr/>
          <p:nvPr/>
        </p:nvSpPr>
        <p:spPr>
          <a:xfrm>
            <a:off x="6166080" y="4510800"/>
            <a:ext cx="1644120" cy="1009440"/>
          </a:xfrm>
          <a:prstGeom prst="roundRect">
            <a:avLst>
              <a:gd name="adj" fmla="val 1359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6411240" y="4743720"/>
            <a:ext cx="1644120" cy="100944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Tester</a:t>
            </a:r>
            <a:endParaRPr/>
          </a:p>
        </p:txBody>
      </p:sp>
      <p:sp>
        <p:nvSpPr>
          <p:cNvPr id="111" name="CustomShape 17"/>
          <p:cNvSpPr/>
          <p:nvPr/>
        </p:nvSpPr>
        <p:spPr>
          <a:xfrm>
            <a:off x="8375040" y="4511880"/>
            <a:ext cx="1644120" cy="1009440"/>
          </a:xfrm>
          <a:prstGeom prst="roundRect">
            <a:avLst>
              <a:gd name="adj" fmla="val 1359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2" name="CustomShape 18"/>
          <p:cNvSpPr/>
          <p:nvPr/>
        </p:nvSpPr>
        <p:spPr>
          <a:xfrm>
            <a:off x="8620200" y="4744800"/>
            <a:ext cx="1644120" cy="1009440"/>
          </a:xfrm>
          <a:prstGeom prst="roundRect">
            <a:avLst>
              <a:gd name="adj" fmla="val 13599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QA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</a:rPr>
              <a:t>Riesgos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</a:rPr>
              <a:t>Riesgos principales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Obtener un gasto mayor del proyecto a causa de utilizar mas tiempo en las actividades de planeación o desarrollo ocasionando perdidas en la empresa</a:t>
            </a:r>
            <a:endParaRPr/>
          </a:p>
          <a:p>
            <a:pPr>
              <a:lnSpc>
                <a:spcPct val="9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No obtener satisfacción del cliente con el producto desarrollado ocasionando múltiples correcciones en el software</a:t>
            </a:r>
            <a:endParaRPr/>
          </a:p>
          <a:p>
            <a:pPr>
              <a:lnSpc>
                <a:spcPct val="9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desviaciones en los procesos de la empresa los cuales podrían afectar la certificación CMMI</a:t>
            </a:r>
            <a:endParaRPr/>
          </a:p>
          <a:p>
            <a:pPr>
              <a:lnSpc>
                <a:spcPct val="9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Tener falta de recursos humanos para la generación del proyecto lo cual podría afectar en la fecha de entrega final del producto</a:t>
            </a:r>
            <a:endParaRPr/>
          </a:p>
          <a:p>
            <a:pPr>
              <a:lnSpc>
                <a:spcPct val="90000"/>
              </a:lnSpc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una estimación incorrecta la cual genera una devaluación del software a vender y provoca perdidas empresariales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5" name="4 Imagen" descr=""/>
          <p:cNvPicPr/>
          <p:nvPr/>
        </p:nvPicPr>
        <p:blipFill>
          <a:blip r:embed="rId1"/>
          <a:stretch/>
        </p:blipFill>
        <p:spPr>
          <a:xfrm>
            <a:off x="8524080" y="5594760"/>
            <a:ext cx="3667320" cy="12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</TotalTime>
  <Application>LibreOffice/4.4.6.3$Linux_X86_64 LibreOffice_project/40m0$Build-3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2016-02-12T23:29:50Z</dcterms:created>
  <dc:creator>Ariana Sosa Quezada</dc:creator>
  <dc:language>es-MX</dc:language>
  <dcterms:modified xsi:type="dcterms:W3CDTF">2016-03-28T10:57:11Z</dcterms:modified>
  <cp:revision>29</cp:revision>
  <dc:title>Reunión Kick off &lt;Proyecto&gt;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