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88" r:id="rId9"/>
    <p:sldId id="262" r:id="rId10"/>
    <p:sldId id="282" r:id="rId11"/>
    <p:sldId id="263" r:id="rId12"/>
    <p:sldId id="283" r:id="rId13"/>
    <p:sldId id="289" r:id="rId14"/>
    <p:sldId id="284" r:id="rId15"/>
    <p:sldId id="285" r:id="rId16"/>
    <p:sldId id="286" r:id="rId17"/>
    <p:sldId id="287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90" r:id="rId34"/>
    <p:sldId id="281" r:id="rId35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1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Abierto</c:v>
                </c:pt>
              </c:strCache>
            </c:strRef>
          </c:tx>
          <c:spPr>
            <a:solidFill>
              <a:srgbClr val="5B9BD5">
                <a:alpha val="70196"/>
              </a:srgbClr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7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  <c:pt idx="4">
                  <c:v>Configuración</c:v>
                </c:pt>
                <c:pt idx="5">
                  <c:v>Calidad</c:v>
                </c:pt>
                <c:pt idx="6">
                  <c:v>Medición y Monitoreo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Cerrado</c:v>
                </c:pt>
              </c:strCache>
            </c:strRef>
          </c:tx>
          <c:spPr>
            <a:solidFill>
              <a:srgbClr val="ED7D31">
                <a:alpha val="70196"/>
              </a:srgbClr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7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  <c:pt idx="4">
                  <c:v>Configuración</c:v>
                </c:pt>
                <c:pt idx="5">
                  <c:v>Calidad</c:v>
                </c:pt>
                <c:pt idx="6">
                  <c:v>Medición y Monitoreo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4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222163184"/>
        <c:axId val="222163744"/>
      </c:barChart>
      <c:catAx>
        <c:axId val="2221631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5840">
            <a:solidFill>
              <a:srgbClr val="BFBFBF"/>
            </a:solidFill>
            <a:round/>
          </a:ln>
        </c:spPr>
        <c:crossAx val="222163744"/>
        <c:crosses val="autoZero"/>
        <c:auto val="1"/>
        <c:lblAlgn val="ctr"/>
        <c:lblOffset val="100"/>
        <c:noMultiLvlLbl val="1"/>
      </c:catAx>
      <c:valAx>
        <c:axId val="222163744"/>
        <c:scaling>
          <c:orientation val="minMax"/>
        </c:scaling>
        <c:delete val="0"/>
        <c:axPos val="b"/>
        <c:majorGridlines>
          <c:spPr>
            <a:ln w="9360">
              <a:solidFill>
                <a:srgbClr val="F2F2F2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222163184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Identificado</c:v>
                </c:pt>
              </c:strCache>
            </c:strRef>
          </c:tx>
          <c:spPr>
            <a:noFill/>
            <a:ln w="9360">
              <a:solidFill>
                <a:srgbClr val="5897D0"/>
              </a:solidFill>
              <a:round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1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"/>
                <c:pt idx="0">
                  <c:v>Cantidad No Conformidades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Corregido</c:v>
                </c:pt>
              </c:strCache>
            </c:strRef>
          </c:tx>
          <c:spPr>
            <a:noFill/>
            <a:ln w="9360">
              <a:solidFill>
                <a:srgbClr val="E77A2F"/>
              </a:solidFill>
              <a:round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"/>
                <c:pt idx="0">
                  <c:v>Cantidad No Conformidades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Cerrado</c:v>
                </c:pt>
              </c:strCache>
            </c:strRef>
          </c:tx>
          <c:spPr>
            <a:noFill/>
            <a:ln w="9360">
              <a:solidFill>
                <a:srgbClr val="A1A1A1"/>
              </a:solidFill>
              <a:round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"/>
                <c:pt idx="0">
                  <c:v>Cantidad No Conformidades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2167104"/>
        <c:axId val="222167664"/>
      </c:barChart>
      <c:catAx>
        <c:axId val="22216710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one"/>
        <c:crossAx val="222167664"/>
        <c:crosses val="autoZero"/>
        <c:auto val="1"/>
        <c:lblAlgn val="ctr"/>
        <c:lblOffset val="100"/>
        <c:noMultiLvlLbl val="1"/>
      </c:catAx>
      <c:valAx>
        <c:axId val="22216766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noFill/>
          </a:ln>
        </c:spPr>
        <c:crossAx val="222167104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>
                <a:latin typeface="Calibri"/>
              </a:rPr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MX" sz="6000" strike="noStrike">
                <a:solidFill>
                  <a:srgbClr val="404040"/>
                </a:solidFill>
                <a:latin typeface="Arial Narrow"/>
              </a:rPr>
              <a:t>Seguimiento de Proyecto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s-MX" sz="2400" dirty="0" smtClean="0">
                <a:solidFill>
                  <a:srgbClr val="595959"/>
                </a:solidFill>
                <a:latin typeface="Arial Narrow"/>
              </a:rPr>
              <a:t>30</a:t>
            </a:r>
            <a:r>
              <a:rPr lang="es-MX" sz="2400" strike="noStrike" dirty="0" smtClean="0">
                <a:solidFill>
                  <a:srgbClr val="595959"/>
                </a:solidFill>
                <a:latin typeface="Arial Narrow"/>
              </a:rPr>
              <a:t>/04/2016</a:t>
            </a:r>
            <a:endParaRPr dirty="0"/>
          </a:p>
        </p:txBody>
      </p:sp>
      <p:pic>
        <p:nvPicPr>
          <p:cNvPr id="74" name="3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 dirty="0">
                <a:solidFill>
                  <a:srgbClr val="FF9900"/>
                </a:solidFill>
                <a:latin typeface="Arial Narrow"/>
                <a:ea typeface="DejaVu Sans"/>
              </a:rPr>
              <a:t>Costos Control de gastos</a:t>
            </a:r>
            <a:endParaRPr dirty="0"/>
          </a:p>
        </p:txBody>
      </p:sp>
      <p:sp>
        <p:nvSpPr>
          <p:cNvPr id="110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1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15" name="TextShape 6"/>
          <p:cNvSpPr txBox="1"/>
          <p:nvPr/>
        </p:nvSpPr>
        <p:spPr>
          <a:xfrm>
            <a:off x="8208000" y="504000"/>
            <a:ext cx="3816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dirty="0" smtClean="0">
                <a:latin typeface="Arial"/>
              </a:rPr>
              <a:t>Análisis: Se repite el mismo caso en el proyecto control de gastos sin embargo aun se encuentra en desarroll</a:t>
            </a:r>
            <a:r>
              <a:rPr lang="es-MX" dirty="0" smtClean="0">
                <a:latin typeface="Arial"/>
              </a:rPr>
              <a:t>o, dichos resultados se utilizaran para una estimación futura mejor</a:t>
            </a:r>
            <a:r>
              <a:rPr lang="es-MX" dirty="0" smtClean="0">
                <a:latin typeface="Arial"/>
              </a:rPr>
              <a:t>.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6" y="1689840"/>
            <a:ext cx="7469655" cy="379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 dirty="0" smtClean="0">
                <a:solidFill>
                  <a:srgbClr val="FF9900"/>
                </a:solidFill>
                <a:latin typeface="Arial Narrow"/>
                <a:ea typeface="DejaVu Sans"/>
              </a:rPr>
              <a:t>Apego de Costos </a:t>
            </a:r>
            <a:r>
              <a:rPr lang="es-MX" sz="4400" b="1" strike="noStrike" dirty="0">
                <a:solidFill>
                  <a:srgbClr val="FF9900"/>
                </a:solidFill>
                <a:latin typeface="Arial Narrow"/>
                <a:ea typeface="DejaVu Sans"/>
              </a:rPr>
              <a:t>Control de gastos</a:t>
            </a:r>
            <a:endParaRPr dirty="0"/>
          </a:p>
        </p:txBody>
      </p:sp>
      <p:sp>
        <p:nvSpPr>
          <p:cNvPr id="110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1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0" y="1810139"/>
            <a:ext cx="7023594" cy="36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50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esfuerzo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6" y="1845425"/>
            <a:ext cx="11693082" cy="38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 dirty="0">
                <a:solidFill>
                  <a:srgbClr val="FF9900"/>
                </a:solidFill>
                <a:latin typeface="Arial Narrow"/>
                <a:ea typeface="DejaVu Sans"/>
              </a:rPr>
              <a:t>Esfuerzo </a:t>
            </a:r>
            <a:r>
              <a:rPr lang="es-MX" sz="4400" b="1" dirty="0" smtClean="0">
                <a:solidFill>
                  <a:srgbClr val="FF9900"/>
                </a:solidFill>
                <a:latin typeface="Arial Narrow"/>
                <a:ea typeface="DejaVu Sans"/>
              </a:rPr>
              <a:t>Viáticos </a:t>
            </a:r>
            <a:endParaRPr dirty="0"/>
          </a:p>
        </p:txBody>
      </p:sp>
      <p:sp>
        <p:nvSpPr>
          <p:cNvPr id="12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7272000" y="1512000"/>
            <a:ext cx="42480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dirty="0" smtClean="0">
                <a:latin typeface="Arial"/>
              </a:rPr>
              <a:t>Análisis: Se presentan desviaciones elevadas en la estimación de esfuerzo, se pretende tomar como referencia estos proyectos para futuros proyectos.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" y="1512000"/>
            <a:ext cx="6928298" cy="48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8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 dirty="0">
                <a:solidFill>
                  <a:srgbClr val="FF9900"/>
                </a:solidFill>
                <a:latin typeface="Arial Narrow"/>
                <a:ea typeface="DejaVu Sans"/>
              </a:rPr>
              <a:t>Esfuerzo </a:t>
            </a:r>
            <a:r>
              <a:rPr lang="es-MX" sz="4400" b="1" dirty="0" smtClean="0">
                <a:solidFill>
                  <a:srgbClr val="FF9900"/>
                </a:solidFill>
                <a:latin typeface="Arial Narrow"/>
                <a:ea typeface="DejaVu Sans"/>
              </a:rPr>
              <a:t>Viáticos </a:t>
            </a:r>
            <a:endParaRPr dirty="0"/>
          </a:p>
        </p:txBody>
      </p:sp>
      <p:sp>
        <p:nvSpPr>
          <p:cNvPr id="12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689840"/>
            <a:ext cx="7736923" cy="45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82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 dirty="0">
                <a:solidFill>
                  <a:srgbClr val="FF9900"/>
                </a:solidFill>
                <a:latin typeface="Arial Narrow"/>
                <a:ea typeface="DejaVu Sans"/>
              </a:rPr>
              <a:t>Esfuerzo </a:t>
            </a:r>
            <a:r>
              <a:rPr lang="es-MX" sz="4400" b="1" dirty="0" smtClean="0">
                <a:solidFill>
                  <a:srgbClr val="FF9900"/>
                </a:solidFill>
                <a:latin typeface="Arial Narrow"/>
                <a:ea typeface="DejaVu Sans"/>
              </a:rPr>
              <a:t>Control de Gastos</a:t>
            </a:r>
            <a:endParaRPr dirty="0"/>
          </a:p>
        </p:txBody>
      </p:sp>
      <p:sp>
        <p:nvSpPr>
          <p:cNvPr id="12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3" y="1689840"/>
            <a:ext cx="7345099" cy="401269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373960" y="1689840"/>
            <a:ext cx="354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Análisis: Dicho proyecto aun se encuentra en desarrollo, por lo que se espera su finalización para tomar los resultados como base en futuros desarrollos de escritorio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893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 dirty="0" smtClean="0">
                <a:solidFill>
                  <a:srgbClr val="FF9900"/>
                </a:solidFill>
                <a:latin typeface="Arial Narrow"/>
                <a:ea typeface="DejaVu Sans"/>
              </a:rPr>
              <a:t>Desviación Esfuerzo </a:t>
            </a:r>
            <a:r>
              <a:rPr lang="es-MX" sz="4400" b="1" dirty="0" smtClean="0">
                <a:solidFill>
                  <a:srgbClr val="FF9900"/>
                </a:solidFill>
                <a:latin typeface="Arial Narrow"/>
                <a:ea typeface="DejaVu Sans"/>
              </a:rPr>
              <a:t>Control de Gastos</a:t>
            </a:r>
            <a:endParaRPr dirty="0"/>
          </a:p>
        </p:txBody>
      </p:sp>
      <p:sp>
        <p:nvSpPr>
          <p:cNvPr id="12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" y="1689840"/>
            <a:ext cx="7572262" cy="37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Físicas Viáticos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9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7776000" y="2232000"/>
            <a:ext cx="29516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Sin rasgos importantes a destacar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3" y="1637509"/>
            <a:ext cx="7205605" cy="4331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Físicas Control de gastos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7776000" y="2232000"/>
            <a:ext cx="29516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Sin rasgos importantes a destacar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9" y="1689840"/>
            <a:ext cx="6980241" cy="419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Funcionales viáticos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7416000" y="1690200"/>
            <a:ext cx="4319640" cy="162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Sin detalles a destacar 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0" y="1452667"/>
            <a:ext cx="6710988" cy="4033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Etapas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1120" y="16254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s-MX" sz="2800" strike="noStrike" dirty="0">
                <a:solidFill>
                  <a:srgbClr val="404040"/>
                </a:solidFill>
                <a:latin typeface="Arial Narrow"/>
                <a:ea typeface="DejaVu Sans"/>
              </a:rPr>
              <a:t>Viáticos </a:t>
            </a:r>
            <a:r>
              <a:rPr lang="es-MX" sz="2800" strike="noStrike" dirty="0" smtClean="0">
                <a:solidFill>
                  <a:srgbClr val="404040"/>
                </a:solidFill>
                <a:latin typeface="Arial Narrow"/>
                <a:ea typeface="DejaVu Sans"/>
              </a:rPr>
              <a:t>– Finalizado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s-MX" sz="2800" strike="noStrike" dirty="0">
                <a:solidFill>
                  <a:srgbClr val="404040"/>
                </a:solidFill>
                <a:latin typeface="Arial Narrow"/>
                <a:ea typeface="DejaVu Sans"/>
              </a:rPr>
              <a:t>Control de Gastos – Etapa </a:t>
            </a:r>
            <a:r>
              <a:rPr lang="es-MX" sz="2800" dirty="0" smtClean="0">
                <a:solidFill>
                  <a:srgbClr val="404040"/>
                </a:solidFill>
                <a:latin typeface="Arial Narrow"/>
              </a:rPr>
              <a:t>de Desarrollo</a:t>
            </a:r>
            <a:r>
              <a:rPr lang="es-MX" sz="2800" dirty="0">
                <a:solidFill>
                  <a:srgbClr val="404040"/>
                </a:solidFill>
                <a:latin typeface="Arial Narrow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8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Funcionales Control de gastos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7416000" y="1690200"/>
            <a:ext cx="4319640" cy="162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Sin detalles a destacar 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7" y="1689840"/>
            <a:ext cx="6316400" cy="379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Productos viáticos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51" name="TextShape 3"/>
          <p:cNvSpPr txBox="1"/>
          <p:nvPr/>
        </p:nvSpPr>
        <p:spPr>
          <a:xfrm>
            <a:off x="7560000" y="1689840"/>
            <a:ext cx="4104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>
                <a:latin typeface="Arial"/>
              </a:rPr>
              <a:t>Salvo el plan de pruebas que no tiene definido un estado todas los productos se encuentran en buen estado y con porcentaje mayor a 80%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9" y="1615216"/>
            <a:ext cx="7209760" cy="320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Productos Control de gastos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55" name="TextShape 3"/>
          <p:cNvSpPr txBox="1"/>
          <p:nvPr/>
        </p:nvSpPr>
        <p:spPr>
          <a:xfrm>
            <a:off x="7560000" y="1689840"/>
            <a:ext cx="41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>
                <a:latin typeface="Arial"/>
              </a:rPr>
              <a:t>Sin detalles a destacar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" y="2036160"/>
            <a:ext cx="7119670" cy="345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Procesos Viáticos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9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61" name="TextShape 3"/>
          <p:cNvSpPr txBox="1"/>
          <p:nvPr/>
        </p:nvSpPr>
        <p:spPr>
          <a:xfrm>
            <a:off x="7632000" y="1872000"/>
            <a:ext cx="4560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>
                <a:latin typeface="Arial"/>
              </a:rPr>
              <a:t>Sin nada importante a destacar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" y="1689839"/>
            <a:ext cx="7200390" cy="326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Procesos Control de gastos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65" name="TextShape 3"/>
          <p:cNvSpPr txBox="1"/>
          <p:nvPr/>
        </p:nvSpPr>
        <p:spPr>
          <a:xfrm>
            <a:off x="7632000" y="1872000"/>
            <a:ext cx="4560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>
                <a:latin typeface="Arial"/>
              </a:rPr>
              <a:t>Sin nada importante a destacar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0" y="1899245"/>
            <a:ext cx="6450732" cy="320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Procesos Organizacional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70" name="TextShape 3"/>
          <p:cNvSpPr txBox="1"/>
          <p:nvPr/>
        </p:nvSpPr>
        <p:spPr>
          <a:xfrm>
            <a:off x="7632000" y="1872000"/>
            <a:ext cx="4560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>
                <a:latin typeface="Arial"/>
              </a:rPr>
              <a:t>Sin nada importante a destacar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94" y="2155353"/>
            <a:ext cx="7333966" cy="4021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Productos Organizacional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75" name="TextShape 3"/>
          <p:cNvSpPr txBox="1"/>
          <p:nvPr/>
        </p:nvSpPr>
        <p:spPr>
          <a:xfrm>
            <a:off x="7632000" y="1872000"/>
            <a:ext cx="45601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dirty="0">
                <a:latin typeface="Arial"/>
              </a:rPr>
              <a:t>Sin nada importante a destacar, el plan de </a:t>
            </a:r>
            <a:r>
              <a:rPr lang="es-MX" dirty="0" smtClean="0">
                <a:latin typeface="Arial"/>
              </a:rPr>
              <a:t>configuración ha sido corregido.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55" y="1659722"/>
            <a:ext cx="7021687" cy="3327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Estado de las No Conformidades Viáticos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6" y="1689840"/>
            <a:ext cx="9140775" cy="4062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Estado de las No Conformidades Viáticos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3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85" name="TextShape 3"/>
          <p:cNvSpPr txBox="1"/>
          <p:nvPr/>
        </p:nvSpPr>
        <p:spPr>
          <a:xfrm>
            <a:off x="8064000" y="1584000"/>
            <a:ext cx="3600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>
                <a:latin typeface="Arial"/>
              </a:rPr>
              <a:t>Analisís: pese a presentarse varias no conformidades en el proyecto estas no han afectado el curso del mismo.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9001"/>
            <a:ext cx="8064000" cy="3786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Estado de las No Conformidades Organizacionales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8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189" name="Gráfico 188"/>
          <p:cNvGraphicFramePr/>
          <p:nvPr/>
        </p:nvGraphicFramePr>
        <p:xfrm>
          <a:off x="720000" y="1800000"/>
          <a:ext cx="979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Avance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 dirty="0" smtClean="0">
                <a:solidFill>
                  <a:srgbClr val="000000"/>
                </a:solidFill>
                <a:latin typeface="Arial Narrow"/>
                <a:ea typeface="DejaVu Sans"/>
              </a:rPr>
              <a:t>Viáticos ha sido finalizado exitosamente.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 dirty="0">
                <a:solidFill>
                  <a:srgbClr val="000000"/>
                </a:solidFill>
                <a:latin typeface="Arial Narrow"/>
                <a:ea typeface="DejaVu Sans"/>
              </a:rPr>
              <a:t>Control de Gastos se encuentra en etapa de </a:t>
            </a:r>
            <a:r>
              <a:rPr lang="es-MX" sz="2800" strike="noStrike" dirty="0" smtClean="0">
                <a:solidFill>
                  <a:srgbClr val="000000"/>
                </a:solidFill>
                <a:latin typeface="Arial Narrow"/>
                <a:ea typeface="DejaVu Sans"/>
              </a:rPr>
              <a:t>desarrollo.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Estado de las No Conformidades Organizacionales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193" name="Gráfico 192"/>
          <p:cNvGraphicFramePr/>
          <p:nvPr/>
        </p:nvGraphicFramePr>
        <p:xfrm>
          <a:off x="421560" y="2232000"/>
          <a:ext cx="7066440" cy="42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4" name="TextShape 3"/>
          <p:cNvSpPr txBox="1"/>
          <p:nvPr/>
        </p:nvSpPr>
        <p:spPr>
          <a:xfrm>
            <a:off x="8424000" y="1512000"/>
            <a:ext cx="2808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>
                <a:latin typeface="Arial"/>
              </a:rPr>
              <a:t>Analisís: la única no conformidad que se ha presentado en el proceso  organizacional ha sido corregida sin complicaciones y esto no ha afectado al proyecto en cuestión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Riesgos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8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840"/>
            <a:ext cx="12191400" cy="5041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Riesgos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8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61" y="1825560"/>
            <a:ext cx="10832599" cy="48364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41222" y="22932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Análisis: se presento una acción correctiva final para las desviaciones de costos y esfuerzos que se presentaron en los proyectos de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4886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Respaldos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03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4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02711"/>
              </p:ext>
            </p:extLst>
          </p:nvPr>
        </p:nvGraphicFramePr>
        <p:xfrm>
          <a:off x="1233978" y="2016451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r>
                        <a:rPr lang="es-ES" baseline="0" dirty="0" smtClean="0"/>
                        <a:t> de Respaldo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16/04/19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Realizado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Hitos </a:t>
            </a:r>
            <a:endParaRPr/>
          </a:p>
        </p:txBody>
      </p:sp>
      <p:graphicFrame>
        <p:nvGraphicFramePr>
          <p:cNvPr id="84" name="Table 2"/>
          <p:cNvGraphicFramePr/>
          <p:nvPr>
            <p:extLst>
              <p:ext uri="{D42A27DB-BD31-4B8C-83A1-F6EECF244321}">
                <p14:modId xmlns:p14="http://schemas.microsoft.com/office/powerpoint/2010/main" val="1096303344"/>
              </p:ext>
            </p:extLst>
          </p:nvPr>
        </p:nvGraphicFramePr>
        <p:xfrm>
          <a:off x="809640" y="2417760"/>
          <a:ext cx="10515240" cy="19861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Nombre del Hito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Fecha Real 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23/03/16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23/03/16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28/03/16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28/03/16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11/04/16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>
                          <a:latin typeface="Times New Roman"/>
                        </a:rPr>
                        <a:t>11/04/16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Cierre de proyecto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15/04/16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18/04/16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1224000" y="1440000"/>
            <a:ext cx="43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Viáticos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296000" y="4608000"/>
            <a:ext cx="547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Hitos </a:t>
            </a:r>
            <a:endParaRPr/>
          </a:p>
        </p:txBody>
      </p:sp>
      <p:graphicFrame>
        <p:nvGraphicFramePr>
          <p:cNvPr id="90" name="Table 2"/>
          <p:cNvGraphicFramePr/>
          <p:nvPr/>
        </p:nvGraphicFramePr>
        <p:xfrm>
          <a:off x="809640" y="2417760"/>
          <a:ext cx="10515240" cy="196056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Nombre del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Fecha Real 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05/04/16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05/04/16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11/04/16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11/04/16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04/05/16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Cierre de proyecto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11/05/16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1224000" y="1440000"/>
            <a:ext cx="43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Control de Gastos</a:t>
            </a:r>
            <a:endParaRPr/>
          </a:p>
        </p:txBody>
      </p:sp>
      <p:sp>
        <p:nvSpPr>
          <p:cNvPr id="94" name="CustomShape 5"/>
          <p:cNvSpPr/>
          <p:nvPr/>
        </p:nvSpPr>
        <p:spPr>
          <a:xfrm>
            <a:off x="1296000" y="4608000"/>
            <a:ext cx="547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Recursos Humanos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98" name="Table 3"/>
          <p:cNvGraphicFramePr/>
          <p:nvPr/>
        </p:nvGraphicFramePr>
        <p:xfrm>
          <a:off x="2077920" y="2057760"/>
          <a:ext cx="6275160" cy="2834640"/>
        </p:xfrm>
        <a:graphic>
          <a:graphicData uri="http://schemas.openxmlformats.org/drawingml/2006/table">
            <a:tbl>
              <a:tblPr/>
              <a:tblGrid>
                <a:gridCol w="3861360"/>
                <a:gridCol w="2413800"/>
              </a:tblGrid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Anayeli Zamora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Dirección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Líder del Proyecto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Analistas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Ignacio Martinez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Desarrolladores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Mayra Tejeda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Tester/Diseñador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Vianey Castillo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Auditor de Calidad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Vianey Castillo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Administrador de la configuración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CustomShape 4"/>
          <p:cNvSpPr/>
          <p:nvPr/>
        </p:nvSpPr>
        <p:spPr>
          <a:xfrm>
            <a:off x="2448000" y="1368000"/>
            <a:ext cx="5255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Se emplearon los mismo roles para ambos proyectos y participaron las mismas personas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1800000" y="4896000"/>
            <a:ext cx="4607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No fue requerida ninguna capacitación en ninguno de los proyectos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costos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6" y="1911928"/>
            <a:ext cx="11488763" cy="37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>
                <a:solidFill>
                  <a:srgbClr val="FF9900"/>
                </a:solidFill>
                <a:latin typeface="Arial Narrow"/>
                <a:ea typeface="DejaVu Sans"/>
              </a:rPr>
              <a:t>Costos Viáticos 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08" name="TextShape 6"/>
          <p:cNvSpPr txBox="1"/>
          <p:nvPr/>
        </p:nvSpPr>
        <p:spPr>
          <a:xfrm>
            <a:off x="8208000" y="504000"/>
            <a:ext cx="3816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dirty="0" smtClean="0">
                <a:latin typeface="Arial"/>
              </a:rPr>
              <a:t>Análisis: Los costos presentados tras finalizar el proyecto de viáticos fueron superiores a los planeados en todas las áreas. esto se debe a que no se tenia un historial de desarrollo en </a:t>
            </a:r>
            <a:r>
              <a:rPr lang="es-MX" dirty="0" err="1" smtClean="0">
                <a:latin typeface="Arial"/>
              </a:rPr>
              <a:t>ruby</a:t>
            </a:r>
            <a:r>
              <a:rPr lang="es-MX" dirty="0" smtClean="0">
                <a:latin typeface="Arial"/>
              </a:rPr>
              <a:t> </a:t>
            </a:r>
            <a:r>
              <a:rPr lang="es-MX" dirty="0" err="1" smtClean="0">
                <a:latin typeface="Arial"/>
              </a:rPr>
              <a:t>on</a:t>
            </a:r>
            <a:r>
              <a:rPr lang="es-MX" dirty="0" smtClean="0">
                <a:latin typeface="Arial"/>
              </a:rPr>
              <a:t> </a:t>
            </a:r>
            <a:r>
              <a:rPr lang="es-MX" dirty="0" err="1" smtClean="0">
                <a:latin typeface="Arial"/>
              </a:rPr>
              <a:t>rails</a:t>
            </a:r>
            <a:r>
              <a:rPr lang="es-MX" dirty="0" smtClean="0">
                <a:latin typeface="Arial"/>
              </a:rPr>
              <a:t>, por lo que se pretende aplicar estos conocimientos en futuros desarrollos</a:t>
            </a:r>
            <a:r>
              <a:rPr lang="es-MX" dirty="0" smtClean="0">
                <a:latin typeface="Arial"/>
              </a:rPr>
              <a:t>.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9" y="1573019"/>
            <a:ext cx="7253569" cy="447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MX" sz="4400" b="1" strike="noStrike" dirty="0" smtClean="0">
                <a:solidFill>
                  <a:srgbClr val="FF9900"/>
                </a:solidFill>
                <a:latin typeface="Arial Narrow"/>
                <a:ea typeface="DejaVu Sans"/>
              </a:rPr>
              <a:t>Apego a Costos </a:t>
            </a:r>
            <a:r>
              <a:rPr lang="es-MX" sz="4400" b="1" strike="noStrike" dirty="0">
                <a:solidFill>
                  <a:srgbClr val="FF9900"/>
                </a:solidFill>
                <a:latin typeface="Arial Narrow"/>
                <a:ea typeface="DejaVu Sans"/>
              </a:rPr>
              <a:t>Viáticos </a:t>
            </a:r>
            <a:endParaRPr dirty="0"/>
          </a:p>
        </p:txBody>
      </p:sp>
      <p:sp>
        <p:nvSpPr>
          <p:cNvPr id="102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4 Imagen"/>
          <p:cNvPicPr/>
          <p:nvPr/>
        </p:nvPicPr>
        <p:blipFill>
          <a:blip r:embed="rId2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838440" y="81111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Fases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Proyectos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Esfuerzo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Requerimientos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Planeación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Desarrollo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Entrega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Viáticos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$2,362.00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$1,251.00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$11,579.00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$1,112.00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$690.00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Control de Gastos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$1,137.00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$602.00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$5,573.00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$535.00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$150.00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Costo general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$3,499.00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$1,853.00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$17,152.00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$840.00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Desviación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$2,659.00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$1,133.00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$16,952.00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838440" y="81111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Fases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Proyectos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Esfuerzo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Requerimientos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Planeación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Desarrollo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Entrega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Viáticos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$2,362.00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$1,251.00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$11,579.00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$1,112.00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$690.00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Control de Gastos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$1,137.00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$602.00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$5,573.00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$535.00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$150.00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Costo general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$3,499.00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$1,853.00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$17,152.00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$840.00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Desviación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$2,659.00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$1,133.00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$16,952.00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TextShape 6"/>
          <p:cNvSpPr txBox="1"/>
          <p:nvPr/>
        </p:nvSpPr>
        <p:spPr>
          <a:xfrm>
            <a:off x="8208000" y="504000"/>
            <a:ext cx="3816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45" y="1867682"/>
            <a:ext cx="7460089" cy="39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81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663</Words>
  <Application>Microsoft Office PowerPoint</Application>
  <PresentationFormat>Panorámica</PresentationFormat>
  <Paragraphs>217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Arial</vt:lpstr>
      <vt:lpstr>Arial Narrow</vt:lpstr>
      <vt:lpstr>Calibri</vt:lpstr>
      <vt:lpstr>DejaVu Sans</vt:lpstr>
      <vt:lpstr>StarSymbol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Control de costos</vt:lpstr>
      <vt:lpstr>Presentación de PowerPoint</vt:lpstr>
      <vt:lpstr>Presentación de PowerPoint</vt:lpstr>
      <vt:lpstr>Presentación de PowerPoint</vt:lpstr>
      <vt:lpstr>Presentación de PowerPoint</vt:lpstr>
      <vt:lpstr>Control de esfuerzo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Ariana Sosa Quezada</dc:creator>
  <cp:lastModifiedBy>zepeda</cp:lastModifiedBy>
  <cp:revision>32</cp:revision>
  <dcterms:created xsi:type="dcterms:W3CDTF">2016-02-18T18:00:18Z</dcterms:created>
  <dcterms:modified xsi:type="dcterms:W3CDTF">2016-04-30T16:26:57Z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