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MX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MX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MX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MX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2674E1-C17D-45A8-95F3-5FB403A2DEFF}" type="slidenum">
              <a:rPr lang="es-MX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73249D-792B-46CD-AD8D-543FE6A7E4D1}" type="slidenum">
              <a:rPr lang="es-MX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560" cy="39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s-MX" sz="6000" strike="noStrike">
                <a:solidFill>
                  <a:srgbClr val="000000"/>
                </a:solidFill>
                <a:latin typeface="Arial Narrow"/>
                <a:ea typeface="DejaVu Sans"/>
              </a:rPr>
              <a:t>Reunión Kick off Control de Gastos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Objetivo de la reunión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Alcance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Hitos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Involucrados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Satisfacer requerimientos de cliente para cubrir su necesidad presentada.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Solución: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Aplicación de escritorio</a:t>
            </a:r>
            <a:endParaRPr/>
          </a:p>
        </p:txBody>
      </p:sp>
      <p:pic>
        <p:nvPicPr>
          <p:cNvPr id="85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 (entregables)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Manual de usuario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Software implementado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Hitos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1940040" y="2859120"/>
          <a:ext cx="7759080" cy="2081520"/>
        </p:xfrm>
        <a:graphic>
          <a:graphicData uri="http://schemas.openxmlformats.org/drawingml/2006/table">
            <a:tbl>
              <a:tblPr/>
              <a:tblGrid>
                <a:gridCol w="2586240"/>
                <a:gridCol w="2586240"/>
                <a:gridCol w="2586960"/>
              </a:tblGrid>
              <a:tr h="3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05/04/16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4/05/16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11/05/16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699080" y="23810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6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891800" y="378720"/>
            <a:ext cx="83073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4200" strike="noStrike">
                <a:solidFill>
                  <a:srgbClr val="ff9900"/>
                </a:solidFill>
                <a:latin typeface="Arial Narrow"/>
                <a:ea typeface="DejaVu Sans"/>
              </a:rPr>
              <a:t>Personas Involucradas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893200" y="3576240"/>
            <a:ext cx="3302640" cy="934200"/>
          </a:xfrm>
          <a:custGeom>
            <a:avLst/>
            <a:gdLst/>
            <a:ahLst/>
            <a:rect l="0" t="0" r="r" b="b"/>
            <a:pathLst>
              <a:path w="3304231" h="935672">
                <a:moveTo>
                  <a:pt x="0" y="0"/>
                </a:moveTo>
                <a:lnTo>
                  <a:pt x="0" y="731235"/>
                </a:lnTo>
                <a:lnTo>
                  <a:pt x="3304230" y="731235"/>
                </a:lnTo>
                <a:lnTo>
                  <a:pt x="3304230" y="935671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5893200" y="3576240"/>
            <a:ext cx="1093680" cy="933120"/>
          </a:xfrm>
          <a:custGeom>
            <a:avLst/>
            <a:gdLst/>
            <a:ahLst/>
            <a:rect l="0" t="0" r="r" b="b"/>
            <a:pathLst>
              <a:path w="1095187" h="934551">
                <a:moveTo>
                  <a:pt x="0" y="0"/>
                </a:moveTo>
                <a:lnTo>
                  <a:pt x="0" y="730113"/>
                </a:lnTo>
                <a:lnTo>
                  <a:pt x="1095186" y="730113"/>
                </a:lnTo>
                <a:lnTo>
                  <a:pt x="1095186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853160" y="3576240"/>
            <a:ext cx="1038600" cy="933120"/>
          </a:xfrm>
          <a:custGeom>
            <a:avLst/>
            <a:gdLst/>
            <a:ahLst/>
            <a:rect l="0" t="0" r="r" b="b"/>
            <a:pathLst>
              <a:path w="1039973" h="934551">
                <a:moveTo>
                  <a:pt x="1039972" y="0"/>
                </a:moveTo>
                <a:lnTo>
                  <a:pt x="1039972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2718000" y="3576240"/>
            <a:ext cx="3173760" cy="933120"/>
          </a:xfrm>
          <a:custGeom>
            <a:avLst/>
            <a:gdLst/>
            <a:ahLst/>
            <a:rect l="0" t="0" r="r" b="b"/>
            <a:pathLst>
              <a:path w="3175132" h="934551">
                <a:moveTo>
                  <a:pt x="3175131" y="0"/>
                </a:moveTo>
                <a:lnTo>
                  <a:pt x="3175131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5847480" y="2125800"/>
            <a:ext cx="90000" cy="581760"/>
          </a:xfrm>
          <a:custGeom>
            <a:avLst/>
            <a:gdLst/>
            <a:ahLst/>
            <a:rect l="0" t="0" r="r" b="b"/>
            <a:pathLst>
              <a:path w="45" h="583338">
                <a:moveTo>
                  <a:pt x="0" y="0"/>
                </a:moveTo>
                <a:lnTo>
                  <a:pt x="0" y="378901"/>
                </a:lnTo>
                <a:lnTo>
                  <a:pt x="44" y="378901"/>
                </a:lnTo>
                <a:lnTo>
                  <a:pt x="44" y="583337"/>
                </a:lnTo>
              </a:path>
            </a:pathLst>
          </a:custGeom>
          <a:noFill/>
          <a:ln>
            <a:solidFill>
              <a:schemeClr val="dk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4042800" y="1195920"/>
            <a:ext cx="3699360" cy="928440"/>
          </a:xfrm>
          <a:prstGeom prst="roundRect">
            <a:avLst>
              <a:gd name="adj" fmla="val 13767"/>
            </a:avLst>
          </a:prstGeom>
          <a:solidFill>
            <a:schemeClr val="accent2"/>
          </a:solidFill>
          <a:ln>
            <a:solidFill>
              <a:schemeClr val="lt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4287960" y="1428840"/>
            <a:ext cx="3699360" cy="92844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s-MX" sz="2000" strike="noStrike">
                <a:solidFill>
                  <a:srgbClr val="000000"/>
                </a:solidFill>
                <a:latin typeface="Arial Narrow"/>
                <a:ea typeface="DejaVu Sans"/>
              </a:rPr>
              <a:t>Dirección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4590000" y="2709000"/>
            <a:ext cx="2605320" cy="86580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4835160" y="2942280"/>
            <a:ext cx="2605320" cy="86580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lang="es-MX" strike="noStrike">
                <a:solidFill>
                  <a:srgbClr val="000000"/>
                </a:solidFill>
                <a:latin typeface="Arial Narrow"/>
                <a:ea typeface="DejaVu Sans"/>
              </a:rPr>
              <a:t>Líder de proyecto 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189576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214092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Desarrollador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403092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427608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Analistas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616608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641124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Tester</a:t>
            </a:r>
            <a:endParaRPr/>
          </a:p>
        </p:txBody>
      </p:sp>
      <p:sp>
        <p:nvSpPr>
          <p:cNvPr id="110" name="CustomShape 17"/>
          <p:cNvSpPr/>
          <p:nvPr/>
        </p:nvSpPr>
        <p:spPr>
          <a:xfrm>
            <a:off x="8375040" y="451188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1" name="CustomShape 18"/>
          <p:cNvSpPr/>
          <p:nvPr/>
        </p:nvSpPr>
        <p:spPr>
          <a:xfrm>
            <a:off x="8620200" y="474480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QA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 principales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Obtener un gasto mayor del proyecto a causa de utilizar mas tiempo en las actividades de planeación o desarrollo ocasionando perdidas en la empresa.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No obtener satisfacción del cliente con el producto desarrollado ocasionando múltiples correcciones en el software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desviaciones en los procesos de la empresa los cuales podrían afectar la certificación CMMI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Tener falta de recursos humanos para la generación del proyecto lo cual podría afectar en la fecha de entrega final del producto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una estimación incorrecta la cual genera una devaluación del software a vender y provoca perdidas empresariales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4" name="4 Imagen" descr=""/>
          <p:cNvPicPr/>
          <p:nvPr/>
        </p:nvPicPr>
        <p:blipFill>
          <a:blip r:embed="rId1"/>
          <a:stretch/>
        </p:blipFill>
        <p:spPr>
          <a:xfrm>
            <a:off x="8524080" y="5594760"/>
            <a:ext cx="3666600" cy="12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</TotalTime>
  <Application>LibreOffice/4.4.6.3$Linux_X86_64 LibreOffice_project/40m0$Build-3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2016-02-12T23:29:50Z</dcterms:created>
  <dc:creator>Ariana Sosa Quezada</dc:creator>
  <dc:language>es-MX</dc:language>
  <dcterms:modified xsi:type="dcterms:W3CDTF">2016-03-29T10:46:59Z</dcterms:modified>
  <cp:revision>33</cp:revision>
  <dc:title>Reunión Kick off &lt;Proyecto&gt;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